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59" r:id="rId6"/>
    <p:sldId id="270" r:id="rId7"/>
    <p:sldId id="272" r:id="rId8"/>
    <p:sldId id="269" r:id="rId9"/>
    <p:sldId id="275" r:id="rId10"/>
    <p:sldId id="273" r:id="rId11"/>
    <p:sldId id="27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9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2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5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5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43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45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4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85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9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20036-5462-4BF6-B221-122CA89D4D0F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0DFA-98C7-46A6-B48A-76FED9A5D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sdc.uio.no/search/simulation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../../../SSWDB/CS3D/385/movie_385.gi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BIFROST and </a:t>
            </a:r>
            <a:r>
              <a:rPr lang="en-US" b="1" dirty="0" smtClean="0"/>
              <a:t>Simulation en024048_hion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013200"/>
            <a:ext cx="73008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Maria </a:t>
            </a:r>
            <a:r>
              <a:rPr lang="en-US" sz="2400" b="1" dirty="0" err="1" smtClean="0"/>
              <a:t>Loukitcheva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b="1" dirty="0" smtClean="0"/>
              <a:t>Based on:</a:t>
            </a:r>
          </a:p>
          <a:p>
            <a:r>
              <a:rPr lang="en-US" b="1" dirty="0" smtClean="0"/>
              <a:t>1. </a:t>
            </a:r>
            <a:r>
              <a:rPr lang="en-US" b="1" dirty="0" err="1" smtClean="0"/>
              <a:t>Gudiksen</a:t>
            </a:r>
            <a:r>
              <a:rPr lang="en-US" b="1" dirty="0"/>
              <a:t>, B.V., </a:t>
            </a:r>
            <a:r>
              <a:rPr lang="en-US" b="1" dirty="0" err="1"/>
              <a:t>Carlsson</a:t>
            </a:r>
            <a:r>
              <a:rPr lang="en-US" b="1" dirty="0"/>
              <a:t>, M., </a:t>
            </a:r>
            <a:r>
              <a:rPr lang="en-US" b="1" dirty="0" err="1"/>
              <a:t>Hansteen</a:t>
            </a:r>
            <a:r>
              <a:rPr lang="en-US" b="1" dirty="0"/>
              <a:t>, V.H., et al. 2011, A&amp;A, 531, </a:t>
            </a:r>
            <a:r>
              <a:rPr lang="en-US" b="1" dirty="0" smtClean="0"/>
              <a:t>A154</a:t>
            </a:r>
          </a:p>
          <a:p>
            <a:r>
              <a:rPr lang="en-US" b="1" dirty="0" smtClean="0"/>
              <a:t>2. </a:t>
            </a:r>
            <a:r>
              <a:rPr lang="en-US" b="1" dirty="0" err="1" smtClean="0"/>
              <a:t>Carlsson</a:t>
            </a:r>
            <a:r>
              <a:rPr lang="en-US" b="1" dirty="0" smtClean="0"/>
              <a:t>, M., </a:t>
            </a:r>
            <a:r>
              <a:rPr lang="en-US" b="1" dirty="0" err="1" smtClean="0"/>
              <a:t>Hansteen</a:t>
            </a:r>
            <a:r>
              <a:rPr lang="en-US" b="1" dirty="0" smtClean="0"/>
              <a:t>, V.H., De </a:t>
            </a:r>
            <a:r>
              <a:rPr lang="en-US" b="1" dirty="0" err="1" smtClean="0"/>
              <a:t>Pontieu</a:t>
            </a:r>
            <a:r>
              <a:rPr lang="en-US" b="1" dirty="0" smtClean="0"/>
              <a:t> B. 2013,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IRIS </a:t>
            </a:r>
            <a:r>
              <a:rPr lang="en-US" b="1" dirty="0"/>
              <a:t>Technical Note </a:t>
            </a:r>
            <a:r>
              <a:rPr lang="en-US" b="1" dirty="0" smtClean="0"/>
              <a:t>33 Numerical </a:t>
            </a:r>
            <a:r>
              <a:rPr lang="en-US" b="1" dirty="0"/>
              <a:t>Simulations General Overview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174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56" y="133350"/>
            <a:ext cx="8610600" cy="85725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Vertical cut through the atmosphere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638"/>
          <a:stretch/>
        </p:blipFill>
        <p:spPr>
          <a:xfrm>
            <a:off x="4041490" y="722196"/>
            <a:ext cx="4740466" cy="594530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1356" y="1825625"/>
            <a:ext cx="367674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From top to bottom:</a:t>
            </a:r>
          </a:p>
          <a:p>
            <a:r>
              <a:rPr lang="en-US" dirty="0" err="1" smtClean="0"/>
              <a:t>Lg</a:t>
            </a:r>
            <a:r>
              <a:rPr lang="en-US" dirty="0" smtClean="0"/>
              <a:t>(</a:t>
            </a:r>
            <a:r>
              <a:rPr lang="en-US" dirty="0" err="1" smtClean="0"/>
              <a:t>Te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Lg</a:t>
            </a:r>
            <a:r>
              <a:rPr lang="en-US" dirty="0" smtClean="0"/>
              <a:t>(Ne)</a:t>
            </a:r>
          </a:p>
          <a:p>
            <a:r>
              <a:rPr lang="en-US" dirty="0" err="1" smtClean="0"/>
              <a:t>Lg</a:t>
            </a:r>
            <a:r>
              <a:rPr lang="en-US" dirty="0" smtClean="0"/>
              <a:t>(B)</a:t>
            </a:r>
          </a:p>
          <a:p>
            <a:r>
              <a:rPr lang="en-US" dirty="0" smtClean="0"/>
              <a:t>Tb at mm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3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27"/>
            <a:ext cx="9144000" cy="85407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Data format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5200" y="863601"/>
            <a:ext cx="403225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variable </a:t>
            </a:r>
            <a:r>
              <a:rPr lang="en-US" b="1" dirty="0"/>
              <a:t>name explanation</a:t>
            </a:r>
          </a:p>
          <a:p>
            <a:r>
              <a:rPr lang="en-US" dirty="0" err="1"/>
              <a:t>lgr</a:t>
            </a:r>
            <a:r>
              <a:rPr lang="en-US" dirty="0"/>
              <a:t> 10log(mass density)</a:t>
            </a:r>
          </a:p>
          <a:p>
            <a:r>
              <a:rPr lang="en-US" dirty="0" err="1"/>
              <a:t>ux</a:t>
            </a:r>
            <a:r>
              <a:rPr lang="en-US" dirty="0"/>
              <a:t> bulk velocity in x</a:t>
            </a:r>
          </a:p>
          <a:p>
            <a:r>
              <a:rPr lang="en-US" dirty="0" err="1"/>
              <a:t>uy</a:t>
            </a:r>
            <a:r>
              <a:rPr lang="en-US" dirty="0"/>
              <a:t> bulk velocity in y</a:t>
            </a:r>
          </a:p>
          <a:p>
            <a:r>
              <a:rPr lang="en-US" dirty="0" err="1"/>
              <a:t>uz</a:t>
            </a:r>
            <a:r>
              <a:rPr lang="en-US" dirty="0"/>
              <a:t> bulk velocity in z</a:t>
            </a:r>
          </a:p>
          <a:p>
            <a:r>
              <a:rPr lang="en-US" dirty="0" err="1"/>
              <a:t>lge</a:t>
            </a:r>
            <a:r>
              <a:rPr lang="en-US" dirty="0"/>
              <a:t> 10log(internal energy)</a:t>
            </a:r>
          </a:p>
          <a:p>
            <a:r>
              <a:rPr lang="en-US" dirty="0" err="1"/>
              <a:t>bx</a:t>
            </a:r>
            <a:r>
              <a:rPr lang="en-US" dirty="0"/>
              <a:t> magnetic field strength in x</a:t>
            </a:r>
          </a:p>
          <a:p>
            <a:r>
              <a:rPr lang="en-US" dirty="0"/>
              <a:t>by magnetic field strength in x</a:t>
            </a:r>
          </a:p>
          <a:p>
            <a:r>
              <a:rPr lang="en-US" dirty="0" err="1"/>
              <a:t>bz</a:t>
            </a:r>
            <a:r>
              <a:rPr lang="en-US" dirty="0"/>
              <a:t> magnetic field strength in z</a:t>
            </a:r>
          </a:p>
          <a:p>
            <a:r>
              <a:rPr lang="en-US" dirty="0" err="1"/>
              <a:t>lgne</a:t>
            </a:r>
            <a:r>
              <a:rPr lang="en-US" dirty="0"/>
              <a:t> 10log(electron density)</a:t>
            </a:r>
          </a:p>
          <a:p>
            <a:r>
              <a:rPr lang="en-US" dirty="0" err="1"/>
              <a:t>lgp</a:t>
            </a:r>
            <a:r>
              <a:rPr lang="en-US" dirty="0"/>
              <a:t> 10log(gas pressure)</a:t>
            </a:r>
          </a:p>
          <a:p>
            <a:r>
              <a:rPr lang="en-US" dirty="0" err="1"/>
              <a:t>lgtg</a:t>
            </a:r>
            <a:r>
              <a:rPr lang="en-US" dirty="0"/>
              <a:t> 10log(temperature)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075" y="863601"/>
            <a:ext cx="455612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http://sdc.uio.no/search/simulations</a:t>
            </a:r>
            <a:endParaRPr lang="ru-RU" dirty="0" smtClean="0"/>
          </a:p>
          <a:p>
            <a:r>
              <a:rPr lang="fr-FR" dirty="0" smtClean="0"/>
              <a:t>Snapshots available: 385-544</a:t>
            </a:r>
          </a:p>
          <a:p>
            <a:endParaRPr lang="en-US" dirty="0" smtClean="0"/>
          </a:p>
          <a:p>
            <a:r>
              <a:rPr lang="ru-RU" dirty="0" err="1" smtClean="0"/>
              <a:t>All</a:t>
            </a:r>
            <a:r>
              <a:rPr lang="ru-RU" dirty="0" smtClean="0"/>
              <a:t> </a:t>
            </a:r>
            <a:r>
              <a:rPr lang="ru-RU" dirty="0" err="1"/>
              <a:t>ﬁles</a:t>
            </a:r>
            <a:r>
              <a:rPr lang="ru-RU" dirty="0"/>
              <a:t> </a:t>
            </a:r>
            <a:r>
              <a:rPr lang="ru-RU" dirty="0" err="1"/>
              <a:t>are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FITS </a:t>
            </a:r>
            <a:r>
              <a:rPr lang="ru-RU" dirty="0" err="1"/>
              <a:t>format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smtClean="0"/>
              <a:t>3D </a:t>
            </a:r>
            <a:r>
              <a:rPr lang="ru-RU" dirty="0" err="1"/>
              <a:t>cubes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data</a:t>
            </a:r>
            <a:r>
              <a:rPr lang="ru-RU" dirty="0"/>
              <a:t> (</a:t>
            </a:r>
            <a:r>
              <a:rPr lang="ru-RU" dirty="0" err="1"/>
              <a:t>x,y,z</a:t>
            </a:r>
            <a:r>
              <a:rPr lang="ru-RU" dirty="0"/>
              <a:t>)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one</a:t>
            </a:r>
            <a:r>
              <a:rPr lang="ru-RU" dirty="0"/>
              <a:t> </a:t>
            </a:r>
            <a:r>
              <a:rPr lang="ru-RU" dirty="0" err="1"/>
              <a:t>variable</a:t>
            </a:r>
            <a:r>
              <a:rPr lang="ru-RU" dirty="0"/>
              <a:t> </a:t>
            </a:r>
            <a:r>
              <a:rPr lang="ru-RU" dirty="0" err="1"/>
              <a:t>per</a:t>
            </a:r>
            <a:r>
              <a:rPr lang="ru-RU" dirty="0"/>
              <a:t> </a:t>
            </a:r>
            <a:r>
              <a:rPr lang="ru-RU" dirty="0" err="1"/>
              <a:t>ﬁle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/>
              <a:t>x- </a:t>
            </a:r>
            <a:r>
              <a:rPr lang="ru-RU" dirty="0" err="1"/>
              <a:t>and</a:t>
            </a:r>
            <a:r>
              <a:rPr lang="ru-RU" dirty="0"/>
              <a:t> y-</a:t>
            </a:r>
            <a:r>
              <a:rPr lang="ru-RU" dirty="0" err="1"/>
              <a:t>grids</a:t>
            </a:r>
            <a:r>
              <a:rPr lang="ru-RU" dirty="0"/>
              <a:t> </a:t>
            </a:r>
            <a:r>
              <a:rPr lang="ru-RU" dirty="0" err="1"/>
              <a:t>are</a:t>
            </a:r>
            <a:r>
              <a:rPr lang="ru-RU" dirty="0"/>
              <a:t> </a:t>
            </a:r>
            <a:r>
              <a:rPr lang="ru-RU" dirty="0" err="1"/>
              <a:t>equidistant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can</a:t>
            </a:r>
            <a:r>
              <a:rPr lang="ru-RU" dirty="0"/>
              <a:t> </a:t>
            </a:r>
            <a:r>
              <a:rPr lang="ru-RU" dirty="0" err="1"/>
              <a:t>be</a:t>
            </a:r>
            <a:r>
              <a:rPr lang="ru-RU" dirty="0"/>
              <a:t> </a:t>
            </a:r>
            <a:r>
              <a:rPr lang="ru-RU" dirty="0" err="1"/>
              <a:t>generated</a:t>
            </a:r>
            <a:r>
              <a:rPr lang="ru-RU" dirty="0"/>
              <a:t> </a:t>
            </a:r>
            <a:r>
              <a:rPr lang="ru-RU" dirty="0" err="1"/>
              <a:t>using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standard</a:t>
            </a:r>
            <a:r>
              <a:rPr lang="ru-RU" dirty="0"/>
              <a:t> FITS </a:t>
            </a:r>
            <a:r>
              <a:rPr lang="ru-RU" dirty="0" err="1"/>
              <a:t>keywords</a:t>
            </a:r>
            <a:r>
              <a:rPr lang="ru-RU" dirty="0"/>
              <a:t> </a:t>
            </a:r>
            <a:r>
              <a:rPr lang="ru-RU" dirty="0" err="1"/>
              <a:t>while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z-</a:t>
            </a:r>
            <a:r>
              <a:rPr lang="ru-RU" dirty="0" err="1"/>
              <a:t>grid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non-uniform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therefore</a:t>
            </a:r>
            <a:r>
              <a:rPr lang="ru-RU" dirty="0"/>
              <a:t> </a:t>
            </a:r>
            <a:r>
              <a:rPr lang="ru-RU" dirty="0" err="1"/>
              <a:t>given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a FITS </a:t>
            </a:r>
            <a:r>
              <a:rPr lang="ru-RU" dirty="0" err="1"/>
              <a:t>extension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All </a:t>
            </a:r>
            <a:r>
              <a:rPr lang="en-US" dirty="0"/>
              <a:t>variables are cell centered on a right-handed system with z increasing upwards.  </a:t>
            </a:r>
            <a:r>
              <a:rPr lang="en-US" dirty="0"/>
              <a:t>Index run the same way as the axis which means that z[1] is at the bottom and z[</a:t>
            </a:r>
            <a:r>
              <a:rPr lang="en-US" dirty="0" err="1"/>
              <a:t>nz</a:t>
            </a:r>
            <a:r>
              <a:rPr lang="en-US" dirty="0"/>
              <a:t>] at the top. Note that this is different from the original </a:t>
            </a:r>
            <a:r>
              <a:rPr lang="en-US" dirty="0" err="1"/>
              <a:t>Bifrost</a:t>
            </a:r>
            <a:r>
              <a:rPr lang="en-US" dirty="0"/>
              <a:t> ﬁles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All units are SI units and given in FITS keywords (Mm, m/s, kg*m/s, T, W/m^3, nm, </a:t>
            </a:r>
            <a:r>
              <a:rPr lang="en-US" dirty="0" err="1"/>
              <a:t>etc</a:t>
            </a:r>
            <a:r>
              <a:rPr lang="en-US" dirty="0"/>
              <a:t>). </a:t>
            </a:r>
            <a:r>
              <a:rPr lang="en-US" dirty="0"/>
              <a:t>Speciﬁcally this means that magnetic ﬁeld strength is given in Tesla (1 </a:t>
            </a:r>
            <a:r>
              <a:rPr lang="en-US" dirty="0" smtClean="0"/>
              <a:t>T=10000 </a:t>
            </a:r>
            <a:r>
              <a:rPr lang="en-US" dirty="0"/>
              <a:t>G</a:t>
            </a:r>
            <a:r>
              <a:rPr lang="en-US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9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965200"/>
          </a:xfrm>
        </p:spPr>
        <p:txBody>
          <a:bodyPr>
            <a:no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Bifrost</a:t>
            </a:r>
            <a:r>
              <a:rPr lang="en-US" sz="2800" b="1" i="1" dirty="0" smtClean="0"/>
              <a:t> </a:t>
            </a:r>
            <a:r>
              <a:rPr lang="en-US" sz="2800" b="1" dirty="0" smtClean="0"/>
              <a:t>- the </a:t>
            </a:r>
            <a:r>
              <a:rPr lang="en-US" sz="2800" b="1" dirty="0"/>
              <a:t>name of the </a:t>
            </a:r>
            <a:r>
              <a:rPr lang="en-US" sz="2800" b="1" dirty="0" smtClean="0"/>
              <a:t>rainbow bridge </a:t>
            </a:r>
            <a:r>
              <a:rPr lang="en-US" sz="2800" b="1" dirty="0"/>
              <a:t>from Midgard (the </a:t>
            </a:r>
            <a:r>
              <a:rPr lang="en-US" sz="2800" b="1" dirty="0" smtClean="0"/>
              <a:t>realm </a:t>
            </a:r>
            <a:r>
              <a:rPr lang="en-US" sz="2800" b="1" dirty="0"/>
              <a:t>of man) to </a:t>
            </a:r>
            <a:r>
              <a:rPr lang="en-US" sz="2800" b="1" dirty="0" err="1"/>
              <a:t>Asgard</a:t>
            </a:r>
            <a:r>
              <a:rPr lang="en-US" sz="2800" b="1" dirty="0"/>
              <a:t> (the realm of </a:t>
            </a:r>
            <a:r>
              <a:rPr lang="en-US" sz="2800" b="1" dirty="0" smtClean="0"/>
              <a:t>the gods</a:t>
            </a:r>
            <a:r>
              <a:rPr lang="en-US" sz="2800" b="1" dirty="0"/>
              <a:t>), build from fire, water and </a:t>
            </a:r>
            <a:r>
              <a:rPr lang="en-US" sz="2800" b="1" dirty="0" smtClean="0"/>
              <a:t>air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50" y="1587500"/>
            <a:ext cx="8851900" cy="50720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MHD equations in a stellar atmosphere </a:t>
            </a:r>
            <a:r>
              <a:rPr lang="en-US" dirty="0" smtClean="0"/>
              <a:t>context</a:t>
            </a:r>
          </a:p>
          <a:p>
            <a:r>
              <a:rPr lang="en-US" dirty="0" smtClean="0"/>
              <a:t>Plus various physical </a:t>
            </a:r>
            <a:r>
              <a:rPr lang="en-US" dirty="0"/>
              <a:t>processes and extensions to the basic MHD </a:t>
            </a:r>
            <a:r>
              <a:rPr lang="en-US" dirty="0" smtClean="0"/>
              <a:t>equations (inclusion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thermal </a:t>
            </a:r>
            <a:r>
              <a:rPr lang="en-US" dirty="0" smtClean="0">
                <a:solidFill>
                  <a:srgbClr val="FF0000"/>
                </a:solidFill>
              </a:rPr>
              <a:t>conduction, </a:t>
            </a:r>
            <a:r>
              <a:rPr lang="en-US" dirty="0">
                <a:solidFill>
                  <a:srgbClr val="FF0000"/>
                </a:solidFill>
              </a:rPr>
              <a:t>non-equilibrium effects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Based on </a:t>
            </a:r>
            <a:r>
              <a:rPr lang="en-US" dirty="0"/>
              <a:t>the Oslo Stagger </a:t>
            </a:r>
            <a:r>
              <a:rPr lang="en-US" dirty="0" smtClean="0"/>
              <a:t>Code (</a:t>
            </a:r>
            <a:r>
              <a:rPr lang="en-US" dirty="0" err="1"/>
              <a:t>Nordlund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dirty="0" err="1" smtClean="0"/>
              <a:t>Galsgaard</a:t>
            </a:r>
            <a:r>
              <a:rPr lang="en-US" dirty="0" smtClean="0"/>
              <a:t> </a:t>
            </a:r>
            <a:r>
              <a:rPr lang="en-US" dirty="0"/>
              <a:t>1995; </a:t>
            </a:r>
            <a:r>
              <a:rPr lang="en-US" dirty="0" err="1"/>
              <a:t>Galsgaard</a:t>
            </a:r>
            <a:r>
              <a:rPr lang="en-US" dirty="0"/>
              <a:t> &amp; </a:t>
            </a:r>
            <a:r>
              <a:rPr lang="en-US" dirty="0" err="1"/>
              <a:t>Nordlund</a:t>
            </a:r>
            <a:r>
              <a:rPr lang="en-US" dirty="0"/>
              <a:t> 1996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code solves </a:t>
            </a:r>
            <a:r>
              <a:rPr lang="en-US" dirty="0"/>
              <a:t>the standard MHD partial differential equations (PDEs</a:t>
            </a:r>
            <a:r>
              <a:rPr lang="en-US" dirty="0" smtClean="0"/>
              <a:t>) on </a:t>
            </a:r>
            <a:r>
              <a:rPr lang="en-US" dirty="0"/>
              <a:t>a staggered </a:t>
            </a:r>
            <a:r>
              <a:rPr lang="en-US" dirty="0" smtClean="0"/>
              <a:t>Cartesian grid using </a:t>
            </a:r>
            <a:r>
              <a:rPr lang="en-US" dirty="0"/>
              <a:t>a 5th/6th order compact finite difference scheme</a:t>
            </a:r>
            <a:endParaRPr lang="en-US" dirty="0" smtClean="0"/>
          </a:p>
          <a:p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en-US" dirty="0"/>
              <a:t>very general modeling code and </a:t>
            </a:r>
            <a:r>
              <a:rPr lang="en-US" dirty="0" smtClean="0"/>
              <a:t>a variety </a:t>
            </a:r>
            <a:r>
              <a:rPr lang="en-US" dirty="0"/>
              <a:t>of modules are available for boundary conditions and the </a:t>
            </a:r>
            <a:r>
              <a:rPr lang="en-US" dirty="0" smtClean="0"/>
              <a:t>equation-of-state (new physics).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2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355600"/>
            <a:ext cx="8699500" cy="61849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b="1" dirty="0"/>
              <a:t>Equation of state (EOS) </a:t>
            </a:r>
            <a:r>
              <a:rPr lang="en-US" sz="3800" b="1" dirty="0" smtClean="0"/>
              <a:t>modules:</a:t>
            </a:r>
          </a:p>
          <a:p>
            <a:pPr marL="0" indent="0">
              <a:buNone/>
            </a:pPr>
            <a:endParaRPr lang="ru-RU" sz="3800" b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Ideal </a:t>
            </a:r>
            <a:r>
              <a:rPr lang="en-US" dirty="0">
                <a:solidFill>
                  <a:srgbClr val="FF0000"/>
                </a:solidFill>
              </a:rPr>
              <a:t>gas</a:t>
            </a:r>
            <a:r>
              <a:rPr lang="en-US" dirty="0"/>
              <a:t> </a:t>
            </a:r>
            <a:r>
              <a:rPr lang="en-US" dirty="0" smtClean="0"/>
              <a:t>EOS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LTE EOS</a:t>
            </a:r>
            <a:r>
              <a:rPr lang="en-US" dirty="0" smtClean="0"/>
              <a:t> </a:t>
            </a:r>
            <a:r>
              <a:rPr lang="en-US" dirty="0"/>
              <a:t>based on </a:t>
            </a:r>
            <a:r>
              <a:rPr lang="en-US" dirty="0" smtClean="0"/>
              <a:t>tables from </a:t>
            </a:r>
            <a:r>
              <a:rPr lang="en-US" dirty="0"/>
              <a:t>the Uppsala Opacity Package (</a:t>
            </a:r>
            <a:r>
              <a:rPr lang="en-US" dirty="0" err="1"/>
              <a:t>Gustafsson</a:t>
            </a:r>
            <a:r>
              <a:rPr lang="en-US" dirty="0"/>
              <a:t> et al</a:t>
            </a:r>
            <a:r>
              <a:rPr lang="en-US" dirty="0" smtClean="0"/>
              <a:t>. </a:t>
            </a:r>
            <a:r>
              <a:rPr lang="ru-RU" dirty="0" smtClean="0"/>
              <a:t>1975).</a:t>
            </a:r>
            <a:r>
              <a:rPr lang="en-US" dirty="0" smtClean="0"/>
              <a:t> LTE for atomic </a:t>
            </a:r>
            <a:r>
              <a:rPr lang="en-US" dirty="0"/>
              <a:t>level populations and instantaneous </a:t>
            </a:r>
            <a:r>
              <a:rPr lang="en-US" dirty="0" smtClean="0"/>
              <a:t>molecular dissociation equilibria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NLTE EOS</a:t>
            </a:r>
            <a:r>
              <a:rPr lang="en-US" dirty="0" smtClean="0"/>
              <a:t>  - gas </a:t>
            </a:r>
            <a:r>
              <a:rPr lang="en-US" dirty="0"/>
              <a:t>temperature, gas </a:t>
            </a:r>
            <a:r>
              <a:rPr lang="en-US" dirty="0" smtClean="0"/>
              <a:t>pressure and </a:t>
            </a:r>
            <a:r>
              <a:rPr lang="en-US" dirty="0"/>
              <a:t>electron density explicitly based on the </a:t>
            </a:r>
            <a:r>
              <a:rPr lang="en-US" dirty="0" smtClean="0">
                <a:solidFill>
                  <a:srgbClr val="FF0000"/>
                </a:solidFill>
              </a:rPr>
              <a:t>non-equilibrium ionization </a:t>
            </a:r>
            <a:r>
              <a:rPr lang="en-US" dirty="0">
                <a:solidFill>
                  <a:srgbClr val="FF0000"/>
                </a:solidFill>
              </a:rPr>
              <a:t>of hydrogen</a:t>
            </a:r>
            <a:r>
              <a:rPr lang="en-US" dirty="0"/>
              <a:t> in the solar </a:t>
            </a:r>
            <a:r>
              <a:rPr lang="en-US" dirty="0" smtClean="0"/>
              <a:t>atmosphere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en-US" sz="3400" b="1" dirty="0"/>
              <a:t>Radiative </a:t>
            </a:r>
            <a:r>
              <a:rPr lang="en-US" sz="3400" b="1" dirty="0" smtClean="0"/>
              <a:t>transfer:</a:t>
            </a:r>
          </a:p>
          <a:p>
            <a:pPr marL="0" indent="0">
              <a:buNone/>
            </a:pPr>
            <a:r>
              <a:rPr lang="ru-RU" dirty="0"/>
              <a:t>3 </a:t>
            </a:r>
            <a:r>
              <a:rPr lang="en-US" dirty="0"/>
              <a:t>modules handle RT depending on the problem at hand and they are often combined.</a:t>
            </a:r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In the outer solar atmosphere radiative losses can be simply treated assuming that</a:t>
            </a:r>
            <a:r>
              <a:rPr lang="ru-RU" dirty="0"/>
              <a:t> </a:t>
            </a:r>
            <a:r>
              <a:rPr lang="en-US" dirty="0"/>
              <a:t>the atmosphere is </a:t>
            </a:r>
            <a:r>
              <a:rPr lang="en-US" b="1" dirty="0">
                <a:solidFill>
                  <a:srgbClr val="FF0000"/>
                </a:solidFill>
              </a:rPr>
              <a:t>optically thin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Chromospheric</a:t>
            </a:r>
            <a:r>
              <a:rPr lang="en-US" dirty="0">
                <a:solidFill>
                  <a:srgbClr val="FF0000"/>
                </a:solidFill>
              </a:rPr>
              <a:t> radiative losses</a:t>
            </a:r>
            <a:r>
              <a:rPr lang="en-US" dirty="0"/>
              <a:t> are dominated by a small </a:t>
            </a:r>
            <a:r>
              <a:rPr lang="en-US" dirty="0" smtClean="0"/>
              <a:t>number of </a:t>
            </a:r>
            <a:r>
              <a:rPr lang="en-US" dirty="0"/>
              <a:t>strong lines from hydrogen, calcium and magnesium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en-US" dirty="0" err="1"/>
              <a:t>Vernazza</a:t>
            </a:r>
            <a:r>
              <a:rPr lang="en-US" dirty="0"/>
              <a:t> </a:t>
            </a:r>
            <a:r>
              <a:rPr lang="en-US" dirty="0" smtClean="0"/>
              <a:t>et  </a:t>
            </a:r>
            <a:r>
              <a:rPr lang="en-US" dirty="0"/>
              <a:t>al. 1981).</a:t>
            </a:r>
            <a:endParaRPr lang="ru-RU" dirty="0"/>
          </a:p>
          <a:p>
            <a:r>
              <a:rPr lang="en-US" dirty="0">
                <a:solidFill>
                  <a:srgbClr val="FF0000"/>
                </a:solidFill>
              </a:rPr>
              <a:t>Full radiative transfer</a:t>
            </a:r>
            <a:r>
              <a:rPr lang="en-US" dirty="0"/>
              <a:t> computations are required when a </a:t>
            </a:r>
            <a:r>
              <a:rPr lang="en-US" dirty="0" smtClean="0"/>
              <a:t>simulation includes </a:t>
            </a:r>
            <a:r>
              <a:rPr lang="en-US" dirty="0"/>
              <a:t>the convection zone beneath the photosphere, </a:t>
            </a:r>
            <a:r>
              <a:rPr lang="en-US" dirty="0" smtClean="0"/>
              <a:t>covering optically </a:t>
            </a:r>
            <a:r>
              <a:rPr lang="en-US" dirty="0"/>
              <a:t>thick regions, optically thin regions, and the </a:t>
            </a:r>
            <a:r>
              <a:rPr lang="en-US" dirty="0" smtClean="0"/>
              <a:t>transition between </a:t>
            </a:r>
            <a:r>
              <a:rPr lang="en-US" dirty="0"/>
              <a:t>the two regimes.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6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9800"/>
          </a:xfrm>
        </p:spPr>
        <p:txBody>
          <a:bodyPr>
            <a:normAutofit/>
          </a:bodyPr>
          <a:lstStyle/>
          <a:p>
            <a:r>
              <a:rPr lang="en-US" sz="2400" b="1" dirty="0"/>
              <a:t>Simulation en024048_hion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74700"/>
            <a:ext cx="9144000" cy="57784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 Each simulation is started from an initial condition that often is a result of another simulation with different approximations. The simulation en024048_hion was initialized from a HD simulation of size </a:t>
            </a:r>
            <a:r>
              <a:rPr lang="en-US" dirty="0" smtClean="0">
                <a:solidFill>
                  <a:srgbClr val="FF0000"/>
                </a:solidFill>
              </a:rPr>
              <a:t>6x6x3 Mm3</a:t>
            </a:r>
            <a:r>
              <a:rPr lang="en-US" dirty="0" smtClean="0"/>
              <a:t> that had reached a relaxed state. This simulation reached 2.4 Mm below the visible surface but only 0.5 Mm above.</a:t>
            </a:r>
            <a:endParaRPr lang="ru-RU" dirty="0" smtClean="0"/>
          </a:p>
          <a:p>
            <a:r>
              <a:rPr lang="en-US" dirty="0" smtClean="0"/>
              <a:t> </a:t>
            </a:r>
            <a:r>
              <a:rPr lang="en-US" dirty="0"/>
              <a:t>The simulation en024048_hion </a:t>
            </a:r>
            <a:r>
              <a:rPr lang="en-US" dirty="0" smtClean="0"/>
              <a:t>was expanded horizontally</a:t>
            </a:r>
            <a:r>
              <a:rPr lang="ru-RU" dirty="0" smtClean="0"/>
              <a:t> </a:t>
            </a:r>
            <a:r>
              <a:rPr lang="en-US" dirty="0" smtClean="0"/>
              <a:t>ﬁrst to </a:t>
            </a:r>
            <a:r>
              <a:rPr lang="en-US" dirty="0" smtClean="0">
                <a:solidFill>
                  <a:srgbClr val="FF0000"/>
                </a:solidFill>
              </a:rPr>
              <a:t>12x12 Mm2 </a:t>
            </a:r>
            <a:r>
              <a:rPr lang="en-US" dirty="0" smtClean="0"/>
              <a:t>and then to 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rgbClr val="FF0000"/>
                </a:solidFill>
              </a:rPr>
              <a:t>24x24 Mm2</a:t>
            </a:r>
            <a:r>
              <a:rPr lang="en-US" dirty="0" smtClean="0"/>
              <a:t>.</a:t>
            </a:r>
            <a:r>
              <a:rPr lang="en-US" dirty="0"/>
              <a:t> At each step the simulation was run long enough that the horizontal </a:t>
            </a:r>
            <a:r>
              <a:rPr lang="en-US" dirty="0" smtClean="0"/>
              <a:t>periodicity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/>
              <a:t>from the startup vanished.</a:t>
            </a:r>
            <a:endParaRPr lang="ru-RU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relaxed hydrodynamic state of 24x24x3 Mm3 was then expanded to 24x24x17 Mm3 by adding a chromosphere and corona and a large scale magnetic ﬁeld. </a:t>
            </a:r>
          </a:p>
          <a:p>
            <a:r>
              <a:rPr lang="en-US" dirty="0"/>
              <a:t>The simulations were mainly intended for </a:t>
            </a:r>
            <a:r>
              <a:rPr lang="en-US" dirty="0" err="1"/>
              <a:t>chromospheric</a:t>
            </a:r>
            <a:r>
              <a:rPr lang="en-US" dirty="0"/>
              <a:t> applications. </a:t>
            </a:r>
            <a:r>
              <a:rPr lang="en-US" dirty="0" smtClean="0"/>
              <a:t>The </a:t>
            </a:r>
            <a:r>
              <a:rPr lang="en-US" dirty="0"/>
              <a:t>opacities are from old tables, basically from </a:t>
            </a:r>
            <a:r>
              <a:rPr lang="en-US" dirty="0" err="1"/>
              <a:t>Gustafsson</a:t>
            </a:r>
            <a:r>
              <a:rPr lang="en-US" dirty="0"/>
              <a:t> et al (1973), in order to be compatible with deep convection simulations from Stein et </a:t>
            </a:r>
            <a:r>
              <a:rPr lang="en-US" dirty="0" smtClean="0"/>
              <a:t>al.</a:t>
            </a:r>
            <a:endParaRPr lang="ru-RU" dirty="0"/>
          </a:p>
          <a:p>
            <a:r>
              <a:rPr lang="en-US" dirty="0" smtClean="0"/>
              <a:t>There </a:t>
            </a:r>
            <a:r>
              <a:rPr lang="en-US" dirty="0"/>
              <a:t>are major </a:t>
            </a:r>
            <a:r>
              <a:rPr lang="en-US" dirty="0">
                <a:solidFill>
                  <a:srgbClr val="FF0000"/>
                </a:solidFill>
              </a:rPr>
              <a:t>oscillations</a:t>
            </a:r>
            <a:r>
              <a:rPr lang="en-US" dirty="0"/>
              <a:t> in the </a:t>
            </a:r>
            <a:r>
              <a:rPr lang="en-US" dirty="0" smtClean="0"/>
              <a:t>simulations. </a:t>
            </a:r>
            <a:r>
              <a:rPr lang="en-US" dirty="0"/>
              <a:t>The reason is that the lower boundary condition is a pressure node reﬂecting acoustic waves to mimic the refraction of acoustic waves in the solar deeper </a:t>
            </a:r>
            <a:r>
              <a:rPr lang="en-US" dirty="0" smtClean="0"/>
              <a:t>atmosphere.</a:t>
            </a:r>
            <a:endParaRPr lang="ru-RU" dirty="0"/>
          </a:p>
          <a:p>
            <a:r>
              <a:rPr lang="en-US" dirty="0"/>
              <a:t>The  average effective temperature is 5757 K (compared to a solar value of 5880 K) with the often used snapshot 385 having </a:t>
            </a:r>
            <a:r>
              <a:rPr lang="en-US" dirty="0" err="1"/>
              <a:t>Teff</a:t>
            </a:r>
            <a:r>
              <a:rPr lang="en-US" dirty="0"/>
              <a:t>=5773 K and the oscillations causing an amplitude of about 30 K</a:t>
            </a:r>
            <a:r>
              <a:rPr lang="en-US" dirty="0" smtClean="0"/>
              <a:t>. </a:t>
            </a:r>
            <a:endParaRPr lang="ru-RU" dirty="0"/>
          </a:p>
          <a:p>
            <a:r>
              <a:rPr lang="en-US" dirty="0"/>
              <a:t> Since there are oscillations in the simulation, the average height of </a:t>
            </a:r>
            <a:r>
              <a:rPr lang="en-US" dirty="0" smtClean="0"/>
              <a:t>τ(500nm)=1 </a:t>
            </a:r>
            <a:r>
              <a:rPr lang="en-US" dirty="0"/>
              <a:t>varies in time with an amplitude of 60 km and a mean of 89 km</a:t>
            </a:r>
            <a:r>
              <a:rPr lang="en-US" dirty="0" smtClean="0"/>
              <a:t>. </a:t>
            </a:r>
            <a:endParaRPr lang="ru-RU" dirty="0"/>
          </a:p>
          <a:p>
            <a:r>
              <a:rPr lang="en-US" dirty="0" smtClean="0"/>
              <a:t>The </a:t>
            </a:r>
            <a:r>
              <a:rPr lang="en-US" dirty="0"/>
              <a:t>variables that originally are not given at cell-centers (velocities and magnetic ﬁeld strength) have been interpolated to cell-centers with the same high-order interpolation scheme as used in </a:t>
            </a:r>
            <a:r>
              <a:rPr lang="en-US" dirty="0" err="1"/>
              <a:t>Bifrost</a:t>
            </a:r>
            <a:r>
              <a:rPr lang="en-US" dirty="0"/>
              <a:t>. This introduces interpolation </a:t>
            </a:r>
            <a:r>
              <a:rPr lang="en-US" dirty="0" smtClean="0"/>
              <a:t>noise.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8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06988"/>
            <a:ext cx="7886700" cy="417090"/>
          </a:xfrm>
        </p:spPr>
        <p:txBody>
          <a:bodyPr>
            <a:noAutofit/>
          </a:bodyPr>
          <a:lstStyle/>
          <a:p>
            <a:r>
              <a:rPr lang="en-US" sz="2100" b="1" dirty="0"/>
              <a:t> </a:t>
            </a:r>
            <a:r>
              <a:rPr lang="en-US" sz="2400" b="1" dirty="0"/>
              <a:t>Simulation en024048_hion</a:t>
            </a:r>
            <a:endParaRPr lang="ru-RU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35000"/>
            <a:ext cx="3875085" cy="6097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The simulation includes </a:t>
            </a:r>
            <a:r>
              <a:rPr lang="en-US" sz="2000" dirty="0">
                <a:solidFill>
                  <a:srgbClr val="FF0000"/>
                </a:solidFill>
              </a:rPr>
              <a:t>optically thick radiative transfer </a:t>
            </a:r>
            <a:r>
              <a:rPr lang="en-US" sz="2000" dirty="0" smtClean="0">
                <a:solidFill>
                  <a:srgbClr val="FF0000"/>
                </a:solidFill>
              </a:rPr>
              <a:t>in the </a:t>
            </a:r>
            <a:r>
              <a:rPr lang="en-US" sz="2000" dirty="0">
                <a:solidFill>
                  <a:srgbClr val="FF0000"/>
                </a:solidFill>
              </a:rPr>
              <a:t>photosphere and low chromosphere, parameterized </a:t>
            </a:r>
            <a:r>
              <a:rPr lang="en-US" sz="2000" dirty="0" smtClean="0">
                <a:solidFill>
                  <a:srgbClr val="FF0000"/>
                </a:solidFill>
              </a:rPr>
              <a:t>radiative losses </a:t>
            </a:r>
            <a:r>
              <a:rPr lang="en-US" sz="2000" dirty="0">
                <a:solidFill>
                  <a:srgbClr val="FF0000"/>
                </a:solidFill>
              </a:rPr>
              <a:t>in the upper chromosphere, transition region, and </a:t>
            </a:r>
            <a:r>
              <a:rPr lang="en-US" sz="2000" dirty="0" smtClean="0">
                <a:solidFill>
                  <a:srgbClr val="FF0000"/>
                </a:solidFill>
              </a:rPr>
              <a:t>corona </a:t>
            </a:r>
            <a:r>
              <a:rPr lang="en-US" sz="2000" dirty="0" smtClean="0"/>
              <a:t>(</a:t>
            </a:r>
            <a:r>
              <a:rPr lang="en-US" sz="2000" dirty="0" err="1"/>
              <a:t>Carlsson</a:t>
            </a:r>
            <a:r>
              <a:rPr lang="en-US" sz="2000" dirty="0"/>
              <a:t> &amp; </a:t>
            </a:r>
            <a:r>
              <a:rPr lang="en-US" sz="2000" dirty="0" err="1"/>
              <a:t>Leenaarts</a:t>
            </a:r>
            <a:r>
              <a:rPr lang="en-US" sz="2000" dirty="0"/>
              <a:t> 2012), </a:t>
            </a:r>
            <a:r>
              <a:rPr lang="en-US" sz="2000" dirty="0">
                <a:solidFill>
                  <a:srgbClr val="FF0000"/>
                </a:solidFill>
              </a:rPr>
              <a:t>thermal conduction along </a:t>
            </a:r>
            <a:r>
              <a:rPr lang="en-US" sz="2000" dirty="0" smtClean="0">
                <a:solidFill>
                  <a:srgbClr val="FF0000"/>
                </a:solidFill>
              </a:rPr>
              <a:t>magnetic field lines </a:t>
            </a:r>
            <a:r>
              <a:rPr lang="en-US" sz="2000" dirty="0"/>
              <a:t>(</a:t>
            </a:r>
            <a:r>
              <a:rPr lang="en-US" sz="2000" dirty="0" err="1"/>
              <a:t>Gudiksen</a:t>
            </a:r>
            <a:r>
              <a:rPr lang="en-US" sz="2000" dirty="0"/>
              <a:t> et al. 2011), </a:t>
            </a:r>
            <a:r>
              <a:rPr lang="en-US" sz="2000" dirty="0">
                <a:solidFill>
                  <a:srgbClr val="FF0000"/>
                </a:solidFill>
              </a:rPr>
              <a:t>and an equation of </a:t>
            </a:r>
            <a:r>
              <a:rPr lang="en-US" sz="2000" dirty="0" smtClean="0">
                <a:solidFill>
                  <a:srgbClr val="FF0000"/>
                </a:solidFill>
              </a:rPr>
              <a:t>state that </a:t>
            </a:r>
            <a:r>
              <a:rPr lang="en-US" sz="2000" dirty="0">
                <a:solidFill>
                  <a:srgbClr val="FF0000"/>
                </a:solidFill>
              </a:rPr>
              <a:t>includes the effects of non-equilibrium ionization of </a:t>
            </a:r>
            <a:r>
              <a:rPr lang="en-US" sz="2000" dirty="0" smtClean="0">
                <a:solidFill>
                  <a:srgbClr val="FF0000"/>
                </a:solidFill>
              </a:rPr>
              <a:t>hydrogen </a:t>
            </a:r>
            <a:r>
              <a:rPr lang="en-US" sz="2000" dirty="0" smtClean="0"/>
              <a:t>(</a:t>
            </a:r>
            <a:r>
              <a:rPr lang="en-US" sz="2000" dirty="0" err="1" smtClean="0"/>
              <a:t>Leenaarts</a:t>
            </a:r>
            <a:r>
              <a:rPr lang="en-US" sz="2000" dirty="0" smtClean="0"/>
              <a:t> </a:t>
            </a:r>
            <a:r>
              <a:rPr lang="en-US" sz="2000" dirty="0"/>
              <a:t>et al. 2007</a:t>
            </a:r>
            <a:r>
              <a:rPr lang="en-US" sz="2000" dirty="0" smtClean="0"/>
              <a:t>).</a:t>
            </a:r>
          </a:p>
          <a:p>
            <a:pPr marL="0" indent="0">
              <a:buNone/>
            </a:pPr>
            <a:endParaRPr lang="en-US" sz="1800" dirty="0"/>
          </a:p>
          <a:p>
            <a:pPr>
              <a:defRPr/>
            </a:pPr>
            <a:r>
              <a:rPr lang="en-US" sz="2000" dirty="0"/>
              <a:t>504 × 504 × 496 </a:t>
            </a:r>
            <a:r>
              <a:rPr lang="en-US" sz="2000" dirty="0"/>
              <a:t>pxl^3</a:t>
            </a:r>
          </a:p>
          <a:p>
            <a:pPr>
              <a:defRPr/>
            </a:pPr>
            <a:r>
              <a:rPr lang="en-US" sz="2000" dirty="0"/>
              <a:t>24 </a:t>
            </a:r>
            <a:r>
              <a:rPr lang="en-US" sz="2000" dirty="0"/>
              <a:t>× 24 × </a:t>
            </a:r>
            <a:r>
              <a:rPr lang="en-US" sz="2000" dirty="0"/>
              <a:t>16.8 Mm^3 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(</a:t>
            </a:r>
            <a:r>
              <a:rPr lang="en-US" sz="2000" dirty="0">
                <a:solidFill>
                  <a:srgbClr val="C00000"/>
                </a:solidFill>
              </a:rPr>
              <a:t>32 </a:t>
            </a:r>
            <a:r>
              <a:rPr lang="en-US" sz="2000" dirty="0" err="1">
                <a:solidFill>
                  <a:srgbClr val="C00000"/>
                </a:solidFill>
              </a:rPr>
              <a:t>arcsec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FOV)</a:t>
            </a:r>
            <a:endParaRPr lang="en-US" sz="20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000" dirty="0"/>
              <a:t>Z </a:t>
            </a:r>
            <a:r>
              <a:rPr lang="en-US" sz="2000" dirty="0"/>
              <a:t>(-2.4Mm, 14.4Mm)</a:t>
            </a:r>
          </a:p>
          <a:p>
            <a:pPr>
              <a:defRPr/>
            </a:pPr>
            <a:r>
              <a:rPr lang="en-US" sz="2000" dirty="0"/>
              <a:t>X-,Y-spacing of 48km  </a:t>
            </a:r>
            <a:endParaRPr lang="en-US" sz="2000" dirty="0" smtClean="0"/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(</a:t>
            </a:r>
            <a:r>
              <a:rPr lang="en-US" sz="2000" dirty="0">
                <a:solidFill>
                  <a:srgbClr val="C00000"/>
                </a:solidFill>
              </a:rPr>
              <a:t>0.064 </a:t>
            </a:r>
            <a:r>
              <a:rPr lang="en-US" sz="2000" dirty="0" err="1">
                <a:solidFill>
                  <a:srgbClr val="C00000"/>
                </a:solidFill>
              </a:rPr>
              <a:t>arcsec</a:t>
            </a:r>
            <a:r>
              <a:rPr lang="en-US" sz="2000" dirty="0">
                <a:solidFill>
                  <a:srgbClr val="C00000"/>
                </a:solidFill>
              </a:rPr>
              <a:t>/</a:t>
            </a:r>
            <a:r>
              <a:rPr lang="en-US" sz="2000" dirty="0" err="1">
                <a:solidFill>
                  <a:srgbClr val="C00000"/>
                </a:solidFill>
              </a:rPr>
              <a:t>pxl</a:t>
            </a:r>
            <a:r>
              <a:rPr lang="en-US" sz="2000" dirty="0">
                <a:solidFill>
                  <a:srgbClr val="C00000"/>
                </a:solidFill>
              </a:rPr>
              <a:t> )</a:t>
            </a:r>
          </a:p>
          <a:p>
            <a:pPr>
              <a:defRPr/>
            </a:pPr>
            <a:r>
              <a:rPr lang="en-US" sz="2000" dirty="0"/>
              <a:t>Z-spacing </a:t>
            </a:r>
            <a:r>
              <a:rPr lang="en-US" sz="2000" dirty="0"/>
              <a:t>of </a:t>
            </a:r>
            <a:r>
              <a:rPr lang="en-US" sz="2000" dirty="0"/>
              <a:t>19km up to 5Mm, </a:t>
            </a:r>
          </a:p>
          <a:p>
            <a:pPr marL="0" indent="0">
              <a:buNone/>
              <a:defRPr/>
            </a:pPr>
            <a:r>
              <a:rPr lang="en-US" sz="2000" dirty="0"/>
              <a:t>increasing to </a:t>
            </a:r>
            <a:r>
              <a:rPr lang="en-US" sz="2000" dirty="0" smtClean="0"/>
              <a:t>98km at </a:t>
            </a:r>
            <a:r>
              <a:rPr lang="en-US" sz="2000" dirty="0"/>
              <a:t>the </a:t>
            </a:r>
            <a:r>
              <a:rPr lang="en-US" sz="2000" dirty="0" smtClean="0"/>
              <a:t>top boundary</a:t>
            </a:r>
          </a:p>
          <a:p>
            <a:endParaRPr lang="ru-RU" sz="15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00" y="1689163"/>
            <a:ext cx="5442600" cy="431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6686" y="863098"/>
            <a:ext cx="50530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a-DK" sz="1400" dirty="0"/>
              <a:t>figure from Leenarts et al. (2012)</a:t>
            </a:r>
          </a:p>
          <a:p>
            <a:pPr>
              <a:defRPr/>
            </a:pPr>
            <a:endParaRPr lang="en-US" sz="135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1350" dirty="0" smtClean="0">
                <a:solidFill>
                  <a:srgbClr val="C00000"/>
                </a:solidFill>
              </a:rPr>
              <a:t>Upper </a:t>
            </a:r>
            <a:r>
              <a:rPr lang="en-US" sz="1350" dirty="0">
                <a:solidFill>
                  <a:srgbClr val="C00000"/>
                </a:solidFill>
              </a:rPr>
              <a:t>panels</a:t>
            </a:r>
            <a:r>
              <a:rPr lang="en-US" sz="1350" dirty="0"/>
              <a:t>:   </a:t>
            </a:r>
            <a:r>
              <a:rPr lang="en-US" dirty="0"/>
              <a:t> intensity &amp;         </a:t>
            </a:r>
            <a:r>
              <a:rPr lang="en-US" dirty="0" smtClean="0"/>
              <a:t> </a:t>
            </a:r>
            <a:r>
              <a:rPr lang="en-US" dirty="0" err="1"/>
              <a:t>Bz</a:t>
            </a:r>
            <a:r>
              <a:rPr lang="en-US" dirty="0"/>
              <a:t> in photosphere</a:t>
            </a:r>
          </a:p>
          <a:p>
            <a:endParaRPr lang="ru-RU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3976686" y="6155111"/>
            <a:ext cx="48072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rgbClr val="C00000"/>
                </a:solidFill>
              </a:rPr>
              <a:t>Lower panels:</a:t>
            </a:r>
            <a:r>
              <a:rPr lang="en-US" sz="1350" dirty="0"/>
              <a:t>    </a:t>
            </a:r>
            <a:r>
              <a:rPr lang="en-US" dirty="0"/>
              <a:t> T at 1.7Mm  </a:t>
            </a:r>
            <a:r>
              <a:rPr lang="en-US" dirty="0" smtClean="0"/>
              <a:t>         </a:t>
            </a:r>
            <a:r>
              <a:rPr lang="en-US" dirty="0"/>
              <a:t>and B-direction</a:t>
            </a:r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8946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39700" y="0"/>
            <a:ext cx="3626585" cy="85725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Magnetic </a:t>
            </a:r>
            <a:r>
              <a:rPr lang="en-US" sz="2400" b="1" dirty="0"/>
              <a:t>field </a:t>
            </a:r>
            <a:br>
              <a:rPr lang="en-US" sz="2400" b="1" dirty="0"/>
            </a:br>
            <a:endParaRPr lang="ru-RU" sz="2400" b="1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39700" y="571758"/>
            <a:ext cx="6108700" cy="5956041"/>
          </a:xfrm>
        </p:spPr>
        <p:txBody>
          <a:bodyPr>
            <a:normAutofit/>
          </a:bodyPr>
          <a:lstStyle/>
          <a:p>
            <a:r>
              <a:rPr lang="en-US" sz="1800" dirty="0"/>
              <a:t>Bipolar structure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Lower boundary - two patches of opposite polarity separated by 8Mm (10”)</a:t>
            </a:r>
          </a:p>
          <a:p>
            <a:r>
              <a:rPr lang="en-US" sz="1800" dirty="0"/>
              <a:t>Photosphere -</a:t>
            </a:r>
            <a:r>
              <a:rPr lang="en-US" sz="1800" dirty="0" err="1"/>
              <a:t>Intergranular</a:t>
            </a:r>
            <a:r>
              <a:rPr lang="en-US" sz="1800" dirty="0"/>
              <a:t> </a:t>
            </a:r>
            <a:r>
              <a:rPr lang="en-US" sz="1800" dirty="0" err="1"/>
              <a:t>kG</a:t>
            </a:r>
            <a:r>
              <a:rPr lang="en-US" sz="1800" dirty="0"/>
              <a:t> magnetic field concentrations  (</a:t>
            </a:r>
            <a:r>
              <a:rPr lang="en-US" sz="1800" dirty="0">
                <a:solidFill>
                  <a:srgbClr val="FF0000"/>
                </a:solidFill>
              </a:rPr>
              <a:t>max 1.5-2.0 </a:t>
            </a:r>
            <a:r>
              <a:rPr lang="en-US" sz="1800" dirty="0" err="1">
                <a:solidFill>
                  <a:srgbClr val="FF0000"/>
                </a:solidFill>
              </a:rPr>
              <a:t>kG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endParaRPr lang="ru-RU" sz="1800" dirty="0">
              <a:solidFill>
                <a:srgbClr val="FF0000"/>
              </a:solidFill>
            </a:endParaRPr>
          </a:p>
          <a:p>
            <a:r>
              <a:rPr lang="en-US" sz="1800" dirty="0"/>
              <a:t>Photosphere - the average unsigned magnetic field strength is </a:t>
            </a:r>
            <a:r>
              <a:rPr lang="en-US" sz="1800" dirty="0" smtClean="0">
                <a:solidFill>
                  <a:srgbClr val="FF0000"/>
                </a:solidFill>
              </a:rPr>
              <a:t>50G</a:t>
            </a:r>
          </a:p>
          <a:p>
            <a:r>
              <a:rPr lang="en-US" sz="1800" dirty="0"/>
              <a:t>The magnetic ﬁeld was added by specifying </a:t>
            </a:r>
            <a:r>
              <a:rPr lang="en-US" sz="1800" dirty="0">
                <a:solidFill>
                  <a:srgbClr val="FF0000"/>
                </a:solidFill>
              </a:rPr>
              <a:t>the vertical ﬁeld at the bottom of the computational domain with a potential ﬁeld extrapolation</a:t>
            </a:r>
            <a:r>
              <a:rPr lang="en-US" sz="1800" dirty="0"/>
              <a:t> into the rest of the domain. The ﬁeld at the bottom boundary was speciﬁed to have two patches of opposite dominant polarity separated by 8 Mm. This time represents t=0 in the simulation. The simulation was run for </a:t>
            </a:r>
            <a:r>
              <a:rPr lang="en-US" sz="1800" dirty="0">
                <a:solidFill>
                  <a:srgbClr val="FF0000"/>
                </a:solidFill>
              </a:rPr>
              <a:t>3020 s</a:t>
            </a:r>
            <a:r>
              <a:rPr lang="en-US" sz="1800" dirty="0"/>
              <a:t> of solar time assuming instantaneous hydrogen ionization equilibrium before the non-equilibrium hydrogen ionization was switched on. </a:t>
            </a:r>
            <a:endParaRPr lang="en-US" sz="18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ﬁrst published snapshot is snapshot 385 at t=3850 s, which is </a:t>
            </a:r>
            <a:r>
              <a:rPr lang="en-US" sz="1800" dirty="0">
                <a:solidFill>
                  <a:srgbClr val="FF0000"/>
                </a:solidFill>
              </a:rPr>
              <a:t>830 s</a:t>
            </a:r>
            <a:r>
              <a:rPr lang="en-US" sz="1800" dirty="0"/>
              <a:t> after the switch on of the non-equilibrium hydrogen ionization when the initial startup effects have largely disappeared. The last snapshot is at t=5440 s giving a timespan of 1590 s for the published simulation. </a:t>
            </a:r>
            <a:endParaRPr lang="ru-RU" sz="1800" dirty="0"/>
          </a:p>
          <a:p>
            <a:endParaRPr lang="en-US" sz="1800" dirty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86" y="2671250"/>
            <a:ext cx="2155720" cy="21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802666" y="4936637"/>
            <a:ext cx="16393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50" dirty="0"/>
              <a:t>Snapshot t=3850 sec</a:t>
            </a:r>
            <a:endParaRPr lang="ru-RU" sz="135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44486" y="2412381"/>
            <a:ext cx="2185950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7089074" y="2393393"/>
            <a:ext cx="10967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50" dirty="0"/>
              <a:t>24 Mm = 32“</a:t>
            </a:r>
            <a:endParaRPr lang="ru-RU" sz="135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681038"/>
            <a:ext cx="2371725" cy="162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884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Distribution of magnetic field with height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10243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485" y="2240758"/>
            <a:ext cx="3394472" cy="3394472"/>
          </a:xfrm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331119" y="2349103"/>
            <a:ext cx="17005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Full cube:</a:t>
            </a:r>
          </a:p>
          <a:p>
            <a:r>
              <a:rPr lang="en-US" dirty="0">
                <a:solidFill>
                  <a:srgbClr val="FF0000"/>
                </a:solidFill>
              </a:rPr>
              <a:t>Z from - 2.4Mm </a:t>
            </a:r>
          </a:p>
          <a:p>
            <a:r>
              <a:rPr lang="en-US" dirty="0">
                <a:solidFill>
                  <a:srgbClr val="FF0000"/>
                </a:solidFill>
              </a:rPr>
              <a:t>to 14.4Mm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39700" y="365127"/>
            <a:ext cx="8902700" cy="638174"/>
          </a:xfrm>
        </p:spPr>
        <p:txBody>
          <a:bodyPr>
            <a:normAutofit/>
          </a:bodyPr>
          <a:lstStyle/>
          <a:p>
            <a:r>
              <a:rPr lang="en-US" altLang="ru-RU" sz="3200" b="1" dirty="0" smtClean="0">
                <a:solidFill>
                  <a:srgbClr val="002060"/>
                </a:solidFill>
              </a:rPr>
              <a:t>Electron temperature as a function of height</a:t>
            </a:r>
            <a:endParaRPr lang="ru-RU" alt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Snapshot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t=3870 s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Z from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0 Mm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to 5Mm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2241947"/>
            <a:ext cx="339447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1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1567"/>
          <a:stretch/>
        </p:blipFill>
        <p:spPr>
          <a:xfrm>
            <a:off x="393701" y="762000"/>
            <a:ext cx="8572500" cy="58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33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1305</TotalTime>
  <Words>1217</Words>
  <Application>Microsoft Office PowerPoint</Application>
  <PresentationFormat>Экран (4:3)</PresentationFormat>
  <Paragraphs>96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BIFROST and Simulation en024048_hion</vt:lpstr>
      <vt:lpstr>Bifrost - the name of the rainbow bridge from Midgard (the realm of man) to Asgard (the realm of the gods), build from fire, water and air</vt:lpstr>
      <vt:lpstr>Презентация PowerPoint</vt:lpstr>
      <vt:lpstr>Simulation en024048_hion</vt:lpstr>
      <vt:lpstr> Simulation en024048_hion</vt:lpstr>
      <vt:lpstr>Magnetic field  </vt:lpstr>
      <vt:lpstr>Distribution of magnetic field with height</vt:lpstr>
      <vt:lpstr>Electron temperature as a function of height</vt:lpstr>
      <vt:lpstr>Презентация PowerPoint</vt:lpstr>
      <vt:lpstr>Vertical cut through the atmosphere</vt:lpstr>
      <vt:lpstr>Data format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Maria</dc:creator>
  <cp:lastModifiedBy>Maria Maria</cp:lastModifiedBy>
  <cp:revision>24</cp:revision>
  <dcterms:created xsi:type="dcterms:W3CDTF">2015-02-24T09:51:51Z</dcterms:created>
  <dcterms:modified xsi:type="dcterms:W3CDTF">2015-02-25T07:37:46Z</dcterms:modified>
</cp:coreProperties>
</file>