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50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8786-64F8-49FC-AB92-D4F97FF808E1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F951-C393-4A7D-9C1A-1674D5655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3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8786-64F8-49FC-AB92-D4F97FF808E1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F951-C393-4A7D-9C1A-1674D5655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1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8786-64F8-49FC-AB92-D4F97FF808E1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F951-C393-4A7D-9C1A-1674D5655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9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8786-64F8-49FC-AB92-D4F97FF808E1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F951-C393-4A7D-9C1A-1674D5655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67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8786-64F8-49FC-AB92-D4F97FF808E1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F951-C393-4A7D-9C1A-1674D5655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85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8786-64F8-49FC-AB92-D4F97FF808E1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F951-C393-4A7D-9C1A-1674D5655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96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8786-64F8-49FC-AB92-D4F97FF808E1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F951-C393-4A7D-9C1A-1674D5655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7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8786-64F8-49FC-AB92-D4F97FF808E1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F951-C393-4A7D-9C1A-1674D5655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60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8786-64F8-49FC-AB92-D4F97FF808E1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F951-C393-4A7D-9C1A-1674D5655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888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8786-64F8-49FC-AB92-D4F97FF808E1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F951-C393-4A7D-9C1A-1674D5655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4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88786-64F8-49FC-AB92-D4F97FF808E1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BF951-C393-4A7D-9C1A-1674D5655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59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88786-64F8-49FC-AB92-D4F97FF808E1}" type="datetimeFigureOut">
              <a:rPr lang="en-US" smtClean="0"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BF951-C393-4A7D-9C1A-1674D5655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1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Bremsstrahlung Radiation Code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06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Bremsstrahlung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This is an important type of radiation in many astrophysical plasmas.  The word is </a:t>
            </a:r>
            <a:r>
              <a:rPr lang="en-US" sz="2000" dirty="0" smtClean="0"/>
              <a:t>German </a:t>
            </a:r>
            <a:r>
              <a:rPr lang="en-US" sz="2000" dirty="0"/>
              <a:t>for "braking radiation," as is due to accelerations caused by collisions between electrons and ions (Coulomb collisions). </a:t>
            </a:r>
            <a:r>
              <a:rPr lang="en-US" dirty="0"/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63" y="3124200"/>
            <a:ext cx="3986213" cy="301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476" y="3124200"/>
            <a:ext cx="4016607" cy="205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486400" y="5334000"/>
                <a:ext cx="1751442" cy="6513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𝐼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𝜒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𝜏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334000"/>
                <a:ext cx="1751442" cy="65139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056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Formulae</a:t>
            </a:r>
            <a:br>
              <a:rPr lang="en-US" dirty="0" smtClean="0"/>
            </a:br>
            <a:r>
              <a:rPr lang="en-US" sz="3100" dirty="0" smtClean="0"/>
              <a:t>(Fleishman and </a:t>
            </a:r>
            <a:r>
              <a:rPr lang="en-US" sz="3100" dirty="0" err="1" smtClean="0"/>
              <a:t>Toptygin</a:t>
            </a:r>
            <a:r>
              <a:rPr lang="en-US" sz="3100" dirty="0" smtClean="0"/>
              <a:t>; page 447)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57400" y="1979607"/>
            <a:ext cx="4852987" cy="695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109913"/>
            <a:ext cx="48768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191000"/>
            <a:ext cx="48672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2797" y="214245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Emissivity: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2797" y="32490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Absorption: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19764" y="42873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Coulomb logarithm: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33800" y="4953000"/>
                <a:ext cx="10314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𝜏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𝑑𝑟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953000"/>
                <a:ext cx="103143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83271" y="5715000"/>
                <a:ext cx="1751442" cy="6513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𝐼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𝑗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𝜒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𝜏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271" y="5715000"/>
                <a:ext cx="1751442" cy="65139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762000" y="49530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Optical depth: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12797" y="5859904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Intensity of radiation: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90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Involved Physical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e= </a:t>
            </a:r>
            <a:r>
              <a:rPr lang="en-US" sz="2400" dirty="0" smtClean="0">
                <a:solidFill>
                  <a:srgbClr val="FF0000"/>
                </a:solidFill>
              </a:rPr>
              <a:t>4.80320425 E-10 </a:t>
            </a:r>
            <a:r>
              <a:rPr lang="en-US" sz="2400" dirty="0">
                <a:solidFill>
                  <a:srgbClr val="FF0000"/>
                </a:solidFill>
              </a:rPr>
              <a:t>;electron charge in </a:t>
            </a:r>
            <a:r>
              <a:rPr lang="en-US" sz="2400" dirty="0" err="1" smtClean="0">
                <a:solidFill>
                  <a:srgbClr val="FF0000"/>
                </a:solidFill>
              </a:rPr>
              <a:t>cgs</a:t>
            </a:r>
            <a:r>
              <a:rPr lang="en-US" sz="2400" dirty="0" smtClean="0">
                <a:solidFill>
                  <a:srgbClr val="FF0000"/>
                </a:solidFill>
              </a:rPr>
              <a:t> units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m</a:t>
            </a:r>
            <a:r>
              <a:rPr lang="en-US" sz="2400" dirty="0">
                <a:solidFill>
                  <a:srgbClr val="FF0000"/>
                </a:solidFill>
              </a:rPr>
              <a:t>= </a:t>
            </a:r>
            <a:r>
              <a:rPr lang="en-US" sz="2400" dirty="0" smtClean="0">
                <a:solidFill>
                  <a:srgbClr val="FF0000"/>
                </a:solidFill>
              </a:rPr>
              <a:t>9.10938215 E-28 </a:t>
            </a:r>
            <a:r>
              <a:rPr lang="en-US" sz="2400" dirty="0">
                <a:solidFill>
                  <a:srgbClr val="FF0000"/>
                </a:solidFill>
              </a:rPr>
              <a:t>;electron mass in </a:t>
            </a:r>
            <a:r>
              <a:rPr lang="en-US" sz="2400" dirty="0" err="1" smtClean="0">
                <a:solidFill>
                  <a:srgbClr val="FF0000"/>
                </a:solidFill>
              </a:rPr>
              <a:t>cgs</a:t>
            </a:r>
            <a:r>
              <a:rPr lang="en-US" sz="2400" dirty="0" smtClean="0">
                <a:solidFill>
                  <a:srgbClr val="FF0000"/>
                </a:solidFill>
              </a:rPr>
              <a:t> units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kb=1.38064852 E-16 </a:t>
            </a:r>
            <a:r>
              <a:rPr lang="en-US" sz="2400" dirty="0">
                <a:solidFill>
                  <a:srgbClr val="FF0000"/>
                </a:solidFill>
              </a:rPr>
              <a:t>;Boltzmann constant in </a:t>
            </a:r>
            <a:r>
              <a:rPr lang="en-US" sz="2400" dirty="0" err="1" smtClean="0">
                <a:solidFill>
                  <a:srgbClr val="FF0000"/>
                </a:solidFill>
              </a:rPr>
              <a:t>cgs</a:t>
            </a:r>
            <a:r>
              <a:rPr lang="en-US" sz="2400" dirty="0" smtClean="0">
                <a:solidFill>
                  <a:srgbClr val="FF0000"/>
                </a:solidFill>
              </a:rPr>
              <a:t> units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  <a:r>
              <a:rPr lang="en-US" sz="2400" dirty="0">
                <a:solidFill>
                  <a:srgbClr val="FF0000"/>
                </a:solidFill>
              </a:rPr>
              <a:t>= </a:t>
            </a:r>
            <a:r>
              <a:rPr lang="en-US" sz="2400" dirty="0" smtClean="0">
                <a:solidFill>
                  <a:srgbClr val="FF0000"/>
                </a:solidFill>
              </a:rPr>
              <a:t>2.99792458 E+10  </a:t>
            </a:r>
            <a:r>
              <a:rPr lang="en-US" sz="2400" dirty="0">
                <a:solidFill>
                  <a:srgbClr val="FF0000"/>
                </a:solidFill>
              </a:rPr>
              <a:t>;speed of light in </a:t>
            </a:r>
            <a:r>
              <a:rPr lang="en-US" sz="2400" dirty="0" err="1" smtClean="0">
                <a:solidFill>
                  <a:srgbClr val="FF0000"/>
                </a:solidFill>
              </a:rPr>
              <a:t>cgs</a:t>
            </a:r>
            <a:r>
              <a:rPr lang="en-US" sz="2400" dirty="0" smtClean="0">
                <a:solidFill>
                  <a:srgbClr val="FF0000"/>
                </a:solidFill>
              </a:rPr>
              <a:t> units</a:t>
            </a:r>
          </a:p>
          <a:p>
            <a:pPr marL="0" indent="0">
              <a:buNone/>
            </a:pPr>
            <a:r>
              <a:rPr lang="en-US" sz="2400" dirty="0" smtClean="0"/>
              <a:t>Additional instrument-dependent parameters needed for computation and conversion from intensity to flux (expressed in solar flux units: </a:t>
            </a:r>
            <a:r>
              <a:rPr lang="en-US" sz="2000" dirty="0" smtClean="0">
                <a:solidFill>
                  <a:srgbClr val="0070C0"/>
                </a:solidFill>
                <a:effectLst/>
              </a:rPr>
              <a:t>1 SFU = 10</a:t>
            </a:r>
            <a:r>
              <a:rPr lang="en-US" sz="2000" baseline="30000" dirty="0" smtClean="0">
                <a:solidFill>
                  <a:srgbClr val="0070C0"/>
                </a:solidFill>
                <a:effectLst/>
              </a:rPr>
              <a:t>4</a:t>
            </a:r>
            <a:r>
              <a:rPr lang="en-US" sz="2000" dirty="0" smtClean="0">
                <a:solidFill>
                  <a:srgbClr val="0070C0"/>
                </a:solidFill>
                <a:effectLst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effectLst/>
              </a:rPr>
              <a:t>Jy</a:t>
            </a:r>
            <a:r>
              <a:rPr lang="en-US" sz="2000" dirty="0" smtClean="0">
                <a:solidFill>
                  <a:srgbClr val="0070C0"/>
                </a:solidFill>
                <a:effectLst/>
              </a:rPr>
              <a:t>= 10</a:t>
            </a:r>
            <a:r>
              <a:rPr lang="en-US" sz="2000" baseline="30000" dirty="0" smtClean="0">
                <a:solidFill>
                  <a:srgbClr val="0070C0"/>
                </a:solidFill>
                <a:effectLst/>
              </a:rPr>
              <a:t>−22</a:t>
            </a:r>
            <a:r>
              <a:rPr lang="en-US" sz="2000" dirty="0" smtClean="0">
                <a:solidFill>
                  <a:srgbClr val="0070C0"/>
                </a:solidFill>
                <a:effectLst/>
              </a:rPr>
              <a:t> Wm</a:t>
            </a:r>
            <a:r>
              <a:rPr lang="en-US" sz="2000" baseline="30000" dirty="0" smtClean="0">
                <a:solidFill>
                  <a:srgbClr val="0070C0"/>
                </a:solidFill>
                <a:effectLst/>
              </a:rPr>
              <a:t>−2</a:t>
            </a:r>
            <a:r>
              <a:rPr lang="en-US" sz="2000" dirty="0" smtClean="0">
                <a:solidFill>
                  <a:srgbClr val="0070C0"/>
                </a:solidFill>
                <a:effectLst/>
              </a:rPr>
              <a:t>Hz</a:t>
            </a:r>
            <a:r>
              <a:rPr lang="en-US" sz="2000" baseline="30000" dirty="0" smtClean="0">
                <a:solidFill>
                  <a:srgbClr val="0070C0"/>
                </a:solidFill>
                <a:effectLst/>
              </a:rPr>
              <a:t>−1</a:t>
            </a:r>
            <a:r>
              <a:rPr lang="en-US" sz="2000" dirty="0" smtClean="0">
                <a:solidFill>
                  <a:srgbClr val="0070C0"/>
                </a:solidFill>
                <a:effectLst/>
              </a:rPr>
              <a:t> = 10</a:t>
            </a:r>
            <a:r>
              <a:rPr lang="en-US" sz="2000" baseline="30000" dirty="0" smtClean="0">
                <a:solidFill>
                  <a:srgbClr val="0070C0"/>
                </a:solidFill>
                <a:effectLst/>
              </a:rPr>
              <a:t>−19</a:t>
            </a:r>
            <a:r>
              <a:rPr lang="en-US" sz="2000" dirty="0" smtClean="0">
                <a:solidFill>
                  <a:srgbClr val="0070C0"/>
                </a:solidFill>
                <a:effectLst/>
              </a:rPr>
              <a:t>erg s</a:t>
            </a:r>
            <a:r>
              <a:rPr lang="en-US" sz="2000" baseline="30000" dirty="0" smtClean="0">
                <a:solidFill>
                  <a:srgbClr val="0070C0"/>
                </a:solidFill>
                <a:effectLst/>
              </a:rPr>
              <a:t>−1</a:t>
            </a:r>
            <a:r>
              <a:rPr lang="en-US" sz="2000" dirty="0" smtClean="0">
                <a:solidFill>
                  <a:srgbClr val="0070C0"/>
                </a:solidFill>
                <a:effectLst/>
              </a:rPr>
              <a:t>cm</a:t>
            </a:r>
            <a:r>
              <a:rPr lang="en-US" sz="2000" baseline="30000" dirty="0" smtClean="0">
                <a:solidFill>
                  <a:srgbClr val="0070C0"/>
                </a:solidFill>
                <a:effectLst/>
              </a:rPr>
              <a:t>−2</a:t>
            </a:r>
            <a:r>
              <a:rPr lang="en-US" sz="2000" dirty="0" smtClean="0">
                <a:solidFill>
                  <a:srgbClr val="0070C0"/>
                </a:solidFill>
                <a:effectLst/>
              </a:rPr>
              <a:t>Hz</a:t>
            </a:r>
            <a:r>
              <a:rPr lang="en-US" sz="2000" baseline="30000" dirty="0" smtClean="0">
                <a:solidFill>
                  <a:srgbClr val="0070C0"/>
                </a:solidFill>
                <a:effectLst/>
              </a:rPr>
              <a:t>−1</a:t>
            </a:r>
            <a:endParaRPr lang="en-US" sz="2400" dirty="0" smtClean="0">
              <a:solidFill>
                <a:srgbClr val="0070C0"/>
              </a:solidFill>
            </a:endParaRPr>
          </a:p>
          <a:p>
            <a:r>
              <a:rPr lang="en-US" sz="2400" dirty="0" err="1" smtClean="0">
                <a:solidFill>
                  <a:srgbClr val="0070C0"/>
                </a:solidFill>
              </a:rPr>
              <a:t>dr</a:t>
            </a:r>
            <a:r>
              <a:rPr lang="en-US" sz="2400" dirty="0" smtClean="0">
                <a:solidFill>
                  <a:srgbClr val="0070C0"/>
                </a:solidFill>
              </a:rPr>
              <a:t>=1E8</a:t>
            </a:r>
            <a:r>
              <a:rPr lang="en-US" sz="2400" dirty="0">
                <a:solidFill>
                  <a:srgbClr val="0070C0"/>
                </a:solidFill>
              </a:rPr>
              <a:t>; typical radiation path integration step in </a:t>
            </a:r>
            <a:r>
              <a:rPr lang="en-US" sz="2400" dirty="0" err="1">
                <a:solidFill>
                  <a:srgbClr val="0070C0"/>
                </a:solidFill>
              </a:rPr>
              <a:t>cgs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units </a:t>
            </a:r>
            <a:r>
              <a:rPr lang="en-US" sz="2000" dirty="0" smtClean="0">
                <a:solidFill>
                  <a:srgbClr val="0070C0"/>
                </a:solidFill>
              </a:rPr>
              <a:t>(cm)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R=1.496 E13; distance Earth-Sun in </a:t>
            </a:r>
            <a:r>
              <a:rPr lang="en-US" sz="2400" dirty="0" err="1">
                <a:solidFill>
                  <a:srgbClr val="0070C0"/>
                </a:solidFill>
              </a:rPr>
              <a:t>cgs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units (cm)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d</a:t>
            </a:r>
            <a:r>
              <a:rPr lang="en-US" sz="2400" dirty="0" smtClean="0">
                <a:solidFill>
                  <a:srgbClr val="0070C0"/>
                </a:solidFill>
              </a:rPr>
              <a:t>s=1.06289d+019; typical source </a:t>
            </a:r>
            <a:r>
              <a:rPr lang="en-US" sz="2400" dirty="0">
                <a:solidFill>
                  <a:srgbClr val="0070C0"/>
                </a:solidFill>
              </a:rPr>
              <a:t>area in </a:t>
            </a:r>
            <a:r>
              <a:rPr lang="en-US" sz="2400" dirty="0" err="1" smtClean="0">
                <a:solidFill>
                  <a:srgbClr val="0070C0"/>
                </a:solidFill>
              </a:rPr>
              <a:t>cgs</a:t>
            </a:r>
            <a:r>
              <a:rPr lang="en-US" sz="2400" dirty="0" smtClean="0">
                <a:solidFill>
                  <a:srgbClr val="0070C0"/>
                </a:solidFill>
              </a:rPr>
              <a:t> units (cm</a:t>
            </a:r>
            <a:r>
              <a:rPr lang="en-US" sz="2400" baseline="30000" dirty="0" smtClean="0">
                <a:solidFill>
                  <a:srgbClr val="0070C0"/>
                </a:solidFill>
              </a:rPr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)</a:t>
            </a:r>
            <a:endParaRPr lang="en-US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00399" y="5562600"/>
                <a:ext cx="2103333" cy="489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𝐹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𝐼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𝑑𝑠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  <m:r>
                          <a:rPr lang="en-US" b="0" i="1" baseline="30000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19</m:t>
                        </m:r>
                      </m:sup>
                    </m:sSup>
                  </m:oMath>
                </a14:m>
                <a:r>
                  <a:rPr lang="en-US" dirty="0" smtClean="0"/>
                  <a:t>(sfu)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399" y="5562600"/>
                <a:ext cx="2103333" cy="489814"/>
              </a:xfrm>
              <a:prstGeom prst="rect">
                <a:avLst/>
              </a:prstGeom>
              <a:blipFill rotWithShape="1">
                <a:blip r:embed="rId2"/>
                <a:stretch>
                  <a:fillRect r="-2029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882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Bremsstrahlung spectrum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81607" y="1600200"/>
            <a:ext cx="578078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8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208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Bremsstrahlung Radiation Code</vt:lpstr>
      <vt:lpstr>Bremsstrahlung Radiation</vt:lpstr>
      <vt:lpstr>Basic Formulae (Fleishman and Toptygin; page 447)</vt:lpstr>
      <vt:lpstr>Involved Physical Constants</vt:lpstr>
      <vt:lpstr>Bremsstrahlung spectrum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Bremsstrahlung Radiation Code</dc:title>
  <dc:creator>Gelu</dc:creator>
  <cp:lastModifiedBy>Gelu</cp:lastModifiedBy>
  <cp:revision>11</cp:revision>
  <dcterms:created xsi:type="dcterms:W3CDTF">2016-06-09T11:27:48Z</dcterms:created>
  <dcterms:modified xsi:type="dcterms:W3CDTF">2016-06-09T20:44:15Z</dcterms:modified>
</cp:coreProperties>
</file>