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346" r:id="rId4"/>
    <p:sldId id="350" r:id="rId5"/>
    <p:sldId id="351" r:id="rId6"/>
    <p:sldId id="352" r:id="rId7"/>
    <p:sldId id="353" r:id="rId8"/>
    <p:sldId id="354" r:id="rId9"/>
    <p:sldId id="355" r:id="rId10"/>
    <p:sldId id="358" r:id="rId11"/>
    <p:sldId id="276" r:id="rId12"/>
    <p:sldId id="259" r:id="rId13"/>
    <p:sldId id="279" r:id="rId14"/>
    <p:sldId id="363" r:id="rId15"/>
    <p:sldId id="364" r:id="rId16"/>
    <p:sldId id="365" r:id="rId17"/>
    <p:sldId id="359" r:id="rId18"/>
    <p:sldId id="361" r:id="rId19"/>
    <p:sldId id="362" r:id="rId20"/>
    <p:sldId id="348" r:id="rId21"/>
    <p:sldId id="349" r:id="rId22"/>
    <p:sldId id="343" r:id="rId23"/>
    <p:sldId id="34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aria" initials="MM" lastIdx="1" clrIdx="0">
    <p:extLst>
      <p:ext uri="{19B8F6BF-5375-455C-9EA6-DF929625EA0E}">
        <p15:presenceInfo xmlns:p15="http://schemas.microsoft.com/office/powerpoint/2012/main" userId="eb7af60184175a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6" d="100"/>
          <a:sy n="76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49923-7C88-4ACE-B187-B63A2280AE2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3E94A-5E1C-4542-8460-BDEBAB679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8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7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4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3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E89B-1540-42BB-A668-06C54FD6F554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D8D5-12E2-4F94-A3DA-61428338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0" y="112474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 магнитного поля в объеме хромосферы по данным миллиметровой </a:t>
            </a:r>
            <a:r>
              <a:rPr lang="ru-RU" dirty="0" err="1"/>
              <a:t>спектрополяриметрии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661248"/>
            <a:ext cx="8532440" cy="10081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Мария Лукичева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СПбГУ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Formation of mm/</a:t>
            </a:r>
            <a:r>
              <a:rPr lang="en-US" sz="2800" b="1" dirty="0" err="1" smtClean="0">
                <a:solidFill>
                  <a:srgbClr val="002060"/>
                </a:solidFill>
              </a:rPr>
              <a:t>submm</a:t>
            </a:r>
            <a:r>
              <a:rPr lang="en-US" sz="2800" b="1" dirty="0" smtClean="0">
                <a:solidFill>
                  <a:srgbClr val="002060"/>
                </a:solidFill>
              </a:rPr>
              <a:t> radiation in the solar atmosphere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3316" name="Picture 4" descr="fig_1_intro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2174"/>
            <a:ext cx="5616624" cy="51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607449" y="6419850"/>
            <a:ext cx="3357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2000" i="1" dirty="0">
                <a:solidFill>
                  <a:srgbClr val="002060"/>
                </a:solidFill>
              </a:rPr>
              <a:t>from </a:t>
            </a:r>
            <a:r>
              <a:rPr lang="en-US" sz="2000" i="1" dirty="0" err="1">
                <a:solidFill>
                  <a:srgbClr val="002060"/>
                </a:solidFill>
              </a:rPr>
              <a:t>Vernazza</a:t>
            </a:r>
            <a:r>
              <a:rPr lang="en-US" sz="2000" i="1" dirty="0">
                <a:solidFill>
                  <a:srgbClr val="002060"/>
                </a:solidFill>
              </a:rPr>
              <a:t> et al. 1981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8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3D </a:t>
            </a:r>
            <a:r>
              <a:rPr lang="en-US" sz="2800" b="1" dirty="0" smtClean="0">
                <a:solidFill>
                  <a:srgbClr val="C00000"/>
                </a:solidFill>
              </a:rPr>
              <a:t>QS</a:t>
            </a:r>
            <a:r>
              <a:rPr lang="en-US" sz="2800" b="1" dirty="0" smtClean="0"/>
              <a:t> radiation-MHD simulations using </a:t>
            </a:r>
            <a:r>
              <a:rPr lang="en-US" sz="2800" b="1" dirty="0" err="1" smtClean="0"/>
              <a:t>Bifrost</a:t>
            </a:r>
            <a:r>
              <a:rPr lang="en-US" sz="2800" b="1" dirty="0" smtClean="0"/>
              <a:t> code by Oslo group</a:t>
            </a:r>
            <a:br>
              <a:rPr lang="en-US" sz="2800" b="1" dirty="0" smtClean="0"/>
            </a:b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472608"/>
          </a:xfrm>
        </p:spPr>
        <p:txBody>
          <a:bodyPr>
            <a:normAutofit lnSpcReduction="10000"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Bifrost</a:t>
            </a:r>
            <a:r>
              <a:rPr lang="da-DK" sz="2000" dirty="0" smtClean="0"/>
              <a:t> - Gudiksen, B. V., Carlsson, M., Hansteen, V. H., et al.,  2011</a:t>
            </a:r>
          </a:p>
          <a:p>
            <a:r>
              <a:rPr lang="da-DK" sz="2000" dirty="0" smtClean="0"/>
              <a:t>figure from Leenarts, J., Carlsson, M., Roupe van der Voort, L., 2012</a:t>
            </a:r>
          </a:p>
          <a:p>
            <a:endParaRPr lang="en-US" sz="2000" dirty="0" smtClean="0"/>
          </a:p>
          <a:p>
            <a:pPr>
              <a:defRPr/>
            </a:pPr>
            <a:r>
              <a:rPr lang="en-US" sz="2000" dirty="0"/>
              <a:t>504 × 504 × 496 </a:t>
            </a:r>
            <a:r>
              <a:rPr lang="en-US" sz="2000" dirty="0" err="1" smtClean="0"/>
              <a:t>pxl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24 </a:t>
            </a:r>
            <a:r>
              <a:rPr lang="en-US" sz="2000" dirty="0"/>
              <a:t>× 24 × 16.8Mm 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C00000"/>
                </a:solidFill>
              </a:rPr>
              <a:t> (32 </a:t>
            </a:r>
            <a:r>
              <a:rPr lang="en-US" sz="2000" dirty="0" err="1">
                <a:solidFill>
                  <a:srgbClr val="C00000"/>
                </a:solidFill>
              </a:rPr>
              <a:t>arcsec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FOV)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/>
              <a:t>Z </a:t>
            </a:r>
            <a:r>
              <a:rPr lang="en-US" sz="2000" dirty="0" smtClean="0"/>
              <a:t>(-2.4Mm, 14.4Mm)</a:t>
            </a:r>
          </a:p>
          <a:p>
            <a:pPr>
              <a:defRPr/>
            </a:pPr>
            <a:r>
              <a:rPr lang="en-US" sz="2000" dirty="0" smtClean="0"/>
              <a:t>X-,Y-spacing of 48km</a:t>
            </a:r>
          </a:p>
          <a:p>
            <a:pPr marL="0" indent="0">
              <a:buNone/>
              <a:defRPr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rgbClr val="C00000"/>
                </a:solidFill>
              </a:rPr>
              <a:t>(0.064 </a:t>
            </a:r>
            <a:r>
              <a:rPr lang="en-US" sz="2000" dirty="0" err="1" smtClean="0">
                <a:solidFill>
                  <a:srgbClr val="C00000"/>
                </a:solidFill>
              </a:rPr>
              <a:t>arcsec</a:t>
            </a:r>
            <a:r>
              <a:rPr lang="en-US" sz="2000" dirty="0" smtClean="0">
                <a:solidFill>
                  <a:srgbClr val="C00000"/>
                </a:solidFill>
              </a:rPr>
              <a:t>/</a:t>
            </a:r>
            <a:r>
              <a:rPr lang="en-US" sz="2000" dirty="0" err="1" smtClean="0">
                <a:solidFill>
                  <a:srgbClr val="C00000"/>
                </a:solidFill>
              </a:rPr>
              <a:t>pxl</a:t>
            </a:r>
            <a:r>
              <a:rPr lang="en-US" sz="2000" dirty="0" smtClean="0">
                <a:solidFill>
                  <a:srgbClr val="C00000"/>
                </a:solidFill>
              </a:rPr>
              <a:t> )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dirty="0" smtClean="0"/>
              <a:t>Z-spacing </a:t>
            </a:r>
            <a:r>
              <a:rPr lang="en-US" sz="2000" dirty="0"/>
              <a:t>of </a:t>
            </a:r>
            <a:r>
              <a:rPr lang="en-US" sz="2000" dirty="0" smtClean="0"/>
              <a:t>19km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Upper panels</a:t>
            </a:r>
            <a:r>
              <a:rPr lang="en-US" sz="2000" dirty="0" smtClean="0"/>
              <a:t>: intensity &amp;</a:t>
            </a:r>
          </a:p>
          <a:p>
            <a:pPr marL="0" indent="0">
              <a:buNone/>
              <a:defRPr/>
            </a:pPr>
            <a:r>
              <a:rPr lang="en-US" sz="2000" dirty="0" err="1" smtClean="0"/>
              <a:t>Bz</a:t>
            </a:r>
            <a:r>
              <a:rPr lang="en-US" sz="2000" dirty="0" smtClean="0"/>
              <a:t> in photosphere</a:t>
            </a:r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Lower panels:</a:t>
            </a:r>
            <a:r>
              <a:rPr lang="en-US" sz="2000" dirty="0" smtClean="0"/>
              <a:t> T at 1.7Mm</a:t>
            </a:r>
          </a:p>
          <a:p>
            <a:pPr marL="0" indent="0">
              <a:buNone/>
              <a:defRPr/>
            </a:pPr>
            <a:r>
              <a:rPr lang="en-US" sz="2000" dirty="0" smtClean="0"/>
              <a:t>and B-direction</a:t>
            </a:r>
          </a:p>
          <a:p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74" y="2013377"/>
            <a:ext cx="6108526" cy="483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5446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QS</a:t>
            </a:r>
            <a:r>
              <a:rPr lang="en-US" sz="3200" b="1" dirty="0" smtClean="0"/>
              <a:t> Magnetic field </a:t>
            </a:r>
            <a:br>
              <a:rPr lang="en-US" sz="3200" b="1" dirty="0" smtClean="0"/>
            </a:br>
            <a:endParaRPr lang="ru-RU" sz="3200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7463" cy="5257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Bipolar structure</a:t>
            </a:r>
          </a:p>
          <a:p>
            <a:r>
              <a:rPr lang="en-US" sz="2400" dirty="0" smtClean="0"/>
              <a:t>Lower boundary - two patches of opposite polarity separated by </a:t>
            </a:r>
            <a:r>
              <a:rPr lang="en-US" sz="2400" dirty="0" smtClean="0">
                <a:solidFill>
                  <a:srgbClr val="FF0000"/>
                </a:solidFill>
              </a:rPr>
              <a:t>8Mm (10”)</a:t>
            </a:r>
          </a:p>
          <a:p>
            <a:r>
              <a:rPr lang="en-US" sz="2400" dirty="0" smtClean="0"/>
              <a:t>Photosphere -</a:t>
            </a:r>
            <a:r>
              <a:rPr lang="en-US" sz="2400" dirty="0" err="1" smtClean="0"/>
              <a:t>Intergranular</a:t>
            </a:r>
            <a:r>
              <a:rPr lang="en-US" sz="2400" dirty="0" smtClean="0"/>
              <a:t> </a:t>
            </a:r>
            <a:r>
              <a:rPr lang="en-US" sz="2400" dirty="0" err="1" smtClean="0"/>
              <a:t>kG</a:t>
            </a:r>
            <a:r>
              <a:rPr lang="en-US" sz="2400" dirty="0" smtClean="0"/>
              <a:t> magnetic field concentrations  (max </a:t>
            </a:r>
            <a:r>
              <a:rPr lang="en-US" sz="2400" dirty="0" smtClean="0">
                <a:solidFill>
                  <a:srgbClr val="FF0000"/>
                </a:solidFill>
              </a:rPr>
              <a:t>1.5-2.0 </a:t>
            </a:r>
            <a:r>
              <a:rPr lang="en-US" sz="2400" dirty="0" err="1" smtClean="0">
                <a:solidFill>
                  <a:srgbClr val="FF0000"/>
                </a:solidFill>
              </a:rPr>
              <a:t>kG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r>
              <a:rPr lang="en-US" sz="2400" dirty="0" smtClean="0"/>
              <a:t>Photosphere - the average unsigned magnetic field strength is </a:t>
            </a:r>
            <a:r>
              <a:rPr lang="en-US" sz="2400" dirty="0" smtClean="0">
                <a:solidFill>
                  <a:srgbClr val="FF0000"/>
                </a:solidFill>
              </a:rPr>
              <a:t>50G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46" y="3538666"/>
            <a:ext cx="2874293" cy="28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593021" y="6366886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Snapshot t=3850 sec</a:t>
            </a:r>
            <a:endParaRPr lang="ru-R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3284984"/>
            <a:ext cx="29146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002717" y="2998887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24 Mm = 32“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836712"/>
            <a:ext cx="3162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199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Simulated mm brightness</a:t>
            </a:r>
            <a:endParaRPr lang="ru-RU" sz="3600" b="1" dirty="0" smtClean="0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827584" y="808487"/>
            <a:ext cx="97494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(Band 7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4039705" y="808304"/>
            <a:ext cx="97494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(Band </a:t>
            </a:r>
            <a:r>
              <a:rPr lang="en-US" dirty="0"/>
              <a:t>3)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6539" b="3239"/>
          <a:stretch/>
        </p:blipFill>
        <p:spPr bwMode="auto">
          <a:xfrm>
            <a:off x="0" y="1177636"/>
            <a:ext cx="6147955" cy="56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058077" y="3833152"/>
            <a:ext cx="102784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(Band </a:t>
            </a:r>
            <a:r>
              <a:rPr lang="en-US" dirty="0" smtClean="0"/>
              <a:t>1)</a:t>
            </a:r>
            <a:endParaRPr lang="ru-RU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856425" y="3833152"/>
            <a:ext cx="97494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(Band 2)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00192" y="1182902"/>
            <a:ext cx="291105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snapshot atmosphere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Te</a:t>
            </a:r>
            <a:r>
              <a:rPr lang="en-US" dirty="0" smtClean="0"/>
              <a:t>, Ne, </a:t>
            </a:r>
            <a:r>
              <a:rPr lang="en-US" dirty="0" err="1" smtClean="0"/>
              <a:t>Np</a:t>
            </a:r>
            <a:r>
              <a:rPr lang="en-US" dirty="0" smtClean="0"/>
              <a:t>, NHI, B) </a:t>
            </a:r>
          </a:p>
          <a:p>
            <a:endParaRPr lang="en-US" dirty="0" smtClean="0"/>
          </a:p>
          <a:p>
            <a:r>
              <a:rPr lang="en-US" dirty="0" smtClean="0"/>
              <a:t>32 lambda in [0.3-10]mm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Magnetic Bremsstrahlung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w</a:t>
            </a:r>
            <a:r>
              <a:rPr lang="en-US" sz="2000" b="1" dirty="0" smtClean="0">
                <a:solidFill>
                  <a:srgbClr val="C00000"/>
                </a:solidFill>
              </a:rPr>
              <a:t>ith  - H- opacities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- H0  opacities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X-mode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O-mode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Tb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Pol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39863" r="41071"/>
          <a:stretch/>
        </p:blipFill>
        <p:spPr bwMode="auto">
          <a:xfrm>
            <a:off x="1101995" y="620688"/>
            <a:ext cx="3427669" cy="33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42848" r="41297"/>
          <a:stretch/>
        </p:blipFill>
        <p:spPr bwMode="auto">
          <a:xfrm>
            <a:off x="4929395" y="736073"/>
            <a:ext cx="347826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t="43069" r="41609"/>
          <a:stretch/>
        </p:blipFill>
        <p:spPr bwMode="auto">
          <a:xfrm>
            <a:off x="1139519" y="3787019"/>
            <a:ext cx="3320868" cy="31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42848" r="41764" b="2359"/>
          <a:stretch/>
        </p:blipFill>
        <p:spPr bwMode="auto">
          <a:xfrm>
            <a:off x="5004048" y="3788914"/>
            <a:ext cx="3328958" cy="30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5135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Simulated Circular Polarization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5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2" t="44389"/>
          <a:stretch/>
        </p:blipFill>
        <p:spPr bwMode="auto">
          <a:xfrm>
            <a:off x="519501" y="866208"/>
            <a:ext cx="3341414" cy="31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2" t="43288"/>
          <a:stretch/>
        </p:blipFill>
        <p:spPr bwMode="auto">
          <a:xfrm>
            <a:off x="4572000" y="802075"/>
            <a:ext cx="3384375" cy="328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25135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Restored Longitudinal Magnetic Field</a:t>
            </a:r>
            <a:endParaRPr lang="ru-RU" sz="28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2" t="43510" b="3018"/>
          <a:stretch/>
        </p:blipFill>
        <p:spPr bwMode="auto">
          <a:xfrm>
            <a:off x="517898" y="3799416"/>
            <a:ext cx="3343017" cy="30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1" t="43288" b="3019"/>
          <a:stretch/>
        </p:blipFill>
        <p:spPr bwMode="auto">
          <a:xfrm>
            <a:off x="4572001" y="3824969"/>
            <a:ext cx="3384375" cy="30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5135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Model Longitudinal Magnetic </a:t>
            </a:r>
            <a:r>
              <a:rPr lang="en-US" sz="2800" b="1" dirty="0" smtClean="0"/>
              <a:t>Field</a:t>
            </a:r>
            <a:endParaRPr lang="ru-RU" sz="2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1" t="44609"/>
          <a:stretch/>
        </p:blipFill>
        <p:spPr bwMode="auto">
          <a:xfrm>
            <a:off x="467544" y="885577"/>
            <a:ext cx="3384376" cy="3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2" t="44389"/>
          <a:stretch/>
        </p:blipFill>
        <p:spPr bwMode="auto">
          <a:xfrm>
            <a:off x="4535996" y="861898"/>
            <a:ext cx="3371078" cy="31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2" t="43508" b="2579"/>
          <a:stretch/>
        </p:blipFill>
        <p:spPr bwMode="auto">
          <a:xfrm>
            <a:off x="4575691" y="3835446"/>
            <a:ext cx="3291687" cy="30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 t="43729" b="2798"/>
          <a:stretch/>
        </p:blipFill>
        <p:spPr bwMode="auto">
          <a:xfrm>
            <a:off x="480623" y="3835446"/>
            <a:ext cx="3384376" cy="30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209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height B refers to:</a:t>
            </a:r>
            <a:br>
              <a:rPr lang="en-US" sz="2800" dirty="0" smtClean="0"/>
            </a:br>
            <a:r>
              <a:rPr lang="en-US" sz="2800" dirty="0" smtClean="0"/>
              <a:t>Analysis of individual </a:t>
            </a:r>
            <a:r>
              <a:rPr lang="en-US" sz="2800" dirty="0" smtClean="0"/>
              <a:t>profiles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1382575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Magnetic concentration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B=1900G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entral </a:t>
            </a:r>
            <a:r>
              <a:rPr lang="en-US" sz="2400" dirty="0">
                <a:solidFill>
                  <a:srgbClr val="C00000"/>
                </a:solidFill>
              </a:rPr>
              <a:t>part of the loop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42" t="58164" r="4987"/>
          <a:stretch/>
        </p:blipFill>
        <p:spPr>
          <a:xfrm>
            <a:off x="1490079" y="1196752"/>
            <a:ext cx="7627417" cy="2538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41" t="58164" r="6141"/>
          <a:stretch/>
        </p:blipFill>
        <p:spPr>
          <a:xfrm>
            <a:off x="1464528" y="3887954"/>
            <a:ext cx="7609406" cy="25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90" y="0"/>
            <a:ext cx="8229600" cy="1143000"/>
          </a:xfrm>
        </p:spPr>
        <p:txBody>
          <a:bodyPr/>
          <a:lstStyle/>
          <a:p>
            <a:r>
              <a:rPr lang="en-US" dirty="0" smtClean="0"/>
              <a:t>Effective formation heights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628322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What heights are sampled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by what wavelength?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heights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corresponding to the centroid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CFs</a:t>
            </a:r>
          </a:p>
          <a:p>
            <a:r>
              <a:rPr lang="en-US" sz="2800" dirty="0" smtClean="0"/>
              <a:t>0.4mm 650km</a:t>
            </a:r>
          </a:p>
          <a:p>
            <a:r>
              <a:rPr lang="en-US" sz="2800" dirty="0" smtClean="0"/>
              <a:t>1mm    900km</a:t>
            </a:r>
          </a:p>
          <a:p>
            <a:r>
              <a:rPr lang="en-US" sz="2800" dirty="0" smtClean="0"/>
              <a:t>3mm    1500km</a:t>
            </a:r>
          </a:p>
          <a:p>
            <a:r>
              <a:rPr lang="en-US" sz="2800" dirty="0" smtClean="0"/>
              <a:t>4.5mm 1700km</a:t>
            </a:r>
          </a:p>
          <a:p>
            <a:r>
              <a:rPr lang="en-US" sz="2800" dirty="0" smtClean="0"/>
              <a:t>10mm  </a:t>
            </a:r>
            <a:r>
              <a:rPr lang="en-US" sz="2800" dirty="0" smtClean="0"/>
              <a:t>2000km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900" b="1" dirty="0" smtClean="0"/>
              <a:t>Fig.</a:t>
            </a:r>
            <a:r>
              <a:rPr lang="en-US" sz="2600" dirty="0" smtClean="0"/>
              <a:t> </a:t>
            </a:r>
            <a:r>
              <a:rPr lang="en-US" sz="2600" dirty="0"/>
              <a:t>Gray-scale figures of the contribution function along the cut </a:t>
            </a:r>
            <a:r>
              <a:rPr lang="en-US" sz="2600" dirty="0" smtClean="0"/>
              <a:t>at </a:t>
            </a:r>
            <a:r>
              <a:rPr lang="en-US" sz="2600" i="1" dirty="0" smtClean="0"/>
              <a:t>Y </a:t>
            </a:r>
            <a:r>
              <a:rPr lang="en-US" sz="2600" dirty="0"/>
              <a:t>= </a:t>
            </a:r>
            <a:r>
              <a:rPr lang="en-US" sz="2600" dirty="0" smtClean="0"/>
              <a:t>0.9Mm. </a:t>
            </a:r>
            <a:r>
              <a:rPr lang="en-US" sz="2600" dirty="0"/>
              <a:t>Heights with </a:t>
            </a:r>
            <a:r>
              <a:rPr lang="en-US" sz="2600" dirty="0" smtClean="0"/>
              <a:t>CF amplitudes equal </a:t>
            </a:r>
            <a:r>
              <a:rPr lang="en-US" sz="2600" dirty="0"/>
              <a:t>to 10% of the highest contribution to the emerging </a:t>
            </a:r>
            <a:r>
              <a:rPr lang="en-US" sz="2600" dirty="0" smtClean="0"/>
              <a:t>intensity are </a:t>
            </a:r>
            <a:r>
              <a:rPr lang="en-US" sz="2600" dirty="0"/>
              <a:t>marked with blue contours. Red solid lines represent effective </a:t>
            </a:r>
            <a:r>
              <a:rPr lang="en-US" sz="2600" dirty="0" smtClean="0"/>
              <a:t>formation heights</a:t>
            </a:r>
            <a:r>
              <a:rPr lang="en-US" sz="2600" dirty="0"/>
              <a:t>. The various panels show results for </a:t>
            </a:r>
            <a:r>
              <a:rPr lang="en-US" sz="2600" b="1" dirty="0"/>
              <a:t>a</a:t>
            </a:r>
            <a:r>
              <a:rPr lang="en-US" sz="2600" b="1" dirty="0" smtClean="0"/>
              <a:t>) </a:t>
            </a:r>
            <a:r>
              <a:rPr lang="en-US" sz="2600" dirty="0" smtClean="0"/>
              <a:t>0.4 mm, </a:t>
            </a:r>
            <a:r>
              <a:rPr lang="en-US" sz="2600" b="1" dirty="0"/>
              <a:t>b</a:t>
            </a:r>
            <a:r>
              <a:rPr lang="en-US" sz="2600" b="1" dirty="0" smtClean="0"/>
              <a:t>) </a:t>
            </a:r>
            <a:r>
              <a:rPr lang="en-US" sz="2600" dirty="0" smtClean="0"/>
              <a:t>1mm, </a:t>
            </a:r>
            <a:r>
              <a:rPr lang="en-US" sz="2600" b="1" dirty="0"/>
              <a:t>c</a:t>
            </a:r>
            <a:r>
              <a:rPr lang="en-US" sz="2600" b="1" dirty="0" smtClean="0"/>
              <a:t>) </a:t>
            </a:r>
            <a:r>
              <a:rPr lang="en-US" sz="2600" dirty="0" smtClean="0"/>
              <a:t>3.6 mm, </a:t>
            </a:r>
            <a:r>
              <a:rPr lang="en-US" sz="2600" dirty="0"/>
              <a:t>and </a:t>
            </a:r>
            <a:r>
              <a:rPr lang="en-US" sz="2600" b="1" dirty="0"/>
              <a:t>d</a:t>
            </a:r>
            <a:r>
              <a:rPr lang="en-US" sz="2600" b="1" dirty="0" smtClean="0"/>
              <a:t>)</a:t>
            </a:r>
            <a:r>
              <a:rPr lang="en-US" sz="2600" dirty="0" smtClean="0"/>
              <a:t> 10 mm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34" y="965438"/>
            <a:ext cx="3878966" cy="58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47" y="0"/>
            <a:ext cx="8229600" cy="1143000"/>
          </a:xfrm>
        </p:spPr>
        <p:txBody>
          <a:bodyPr/>
          <a:lstStyle/>
          <a:p>
            <a:r>
              <a:rPr lang="en-US" dirty="0" smtClean="0"/>
              <a:t>Contributing vs. effective heights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lphaLcParenBoth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Histograms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the heights contributing more than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total contribution to the emergent intensity 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0.4mm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(dot-dashed),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1mm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(dashed),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3.6mm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(solid)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10mm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(dotted).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lphaLcParenBoth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same for the effective heights of formation.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12" t="50000" r="4987"/>
          <a:stretch/>
        </p:blipFill>
        <p:spPr>
          <a:xfrm>
            <a:off x="971600" y="2852936"/>
            <a:ext cx="69416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План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84725"/>
          </a:xfrm>
        </p:spPr>
        <p:txBody>
          <a:bodyPr>
            <a:normAutofit/>
          </a:bodyPr>
          <a:lstStyle/>
          <a:p>
            <a:endParaRPr lang="en-US" altLang="ru-RU" dirty="0" smtClean="0">
              <a:solidFill>
                <a:srgbClr val="002060"/>
              </a:solidFill>
            </a:endParaRPr>
          </a:p>
          <a:p>
            <a:r>
              <a:rPr lang="ru-RU" altLang="ru-RU" dirty="0" smtClean="0">
                <a:solidFill>
                  <a:srgbClr val="002060"/>
                </a:solidFill>
              </a:rPr>
              <a:t>Метод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восстановления </a:t>
            </a:r>
            <a:r>
              <a:rPr lang="ru-RU" altLang="ru-RU" dirty="0" err="1">
                <a:solidFill>
                  <a:srgbClr val="002060"/>
                </a:solidFill>
              </a:rPr>
              <a:t>м.п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по тормозному излучению</a:t>
            </a:r>
            <a:endParaRPr lang="en-US" altLang="ru-RU" dirty="0">
              <a:solidFill>
                <a:srgbClr val="002060"/>
              </a:solidFill>
            </a:endParaRPr>
          </a:p>
          <a:p>
            <a:r>
              <a:rPr lang="ru-RU" altLang="ru-RU" dirty="0" smtClean="0">
                <a:solidFill>
                  <a:srgbClr val="002060"/>
                </a:solidFill>
              </a:rPr>
              <a:t>Опыт использования метода</a:t>
            </a:r>
            <a:endParaRPr lang="en-US" altLang="ru-RU" dirty="0" smtClean="0">
              <a:solidFill>
                <a:srgbClr val="002060"/>
              </a:solidFill>
            </a:endParaRPr>
          </a:p>
          <a:p>
            <a:r>
              <a:rPr lang="ru-RU" altLang="ru-RU" dirty="0" smtClean="0">
                <a:solidFill>
                  <a:srgbClr val="002060"/>
                </a:solidFill>
              </a:rPr>
              <a:t>Тестирование метода восстановления </a:t>
            </a:r>
            <a:r>
              <a:rPr lang="ru-RU" altLang="ru-RU" dirty="0" err="1" smtClean="0">
                <a:solidFill>
                  <a:srgbClr val="002060"/>
                </a:solidFill>
              </a:rPr>
              <a:t>м.п</a:t>
            </a:r>
            <a:r>
              <a:rPr lang="ru-RU" altLang="ru-RU" dirty="0" smtClean="0">
                <a:solidFill>
                  <a:srgbClr val="002060"/>
                </a:solidFill>
              </a:rPr>
              <a:t>. с использованием 3</a:t>
            </a:r>
            <a:r>
              <a:rPr lang="en-US" altLang="ru-RU" dirty="0" smtClean="0">
                <a:solidFill>
                  <a:srgbClr val="002060"/>
                </a:solidFill>
              </a:rPr>
              <a:t>D </a:t>
            </a:r>
            <a:r>
              <a:rPr lang="ru-RU" altLang="ru-RU" dirty="0" smtClean="0">
                <a:solidFill>
                  <a:srgbClr val="002060"/>
                </a:solidFill>
              </a:rPr>
              <a:t>моделей, основанных на коде </a:t>
            </a:r>
            <a:r>
              <a:rPr lang="en-US" altLang="ru-RU" dirty="0" err="1" smtClean="0">
                <a:solidFill>
                  <a:srgbClr val="002060"/>
                </a:solidFill>
              </a:rPr>
              <a:t>Bifrost</a:t>
            </a:r>
            <a:endParaRPr lang="en-US" altLang="ru-RU" dirty="0" smtClean="0">
              <a:solidFill>
                <a:srgbClr val="002060"/>
              </a:solidFill>
            </a:endParaRPr>
          </a:p>
          <a:p>
            <a:r>
              <a:rPr lang="ru-RU" altLang="ru-RU" dirty="0" smtClean="0">
                <a:solidFill>
                  <a:srgbClr val="002060"/>
                </a:solidFill>
              </a:rPr>
              <a:t>Обсуждение и планы</a:t>
            </a:r>
            <a:endParaRPr lang="en-US" altLang="ru-RU" dirty="0" smtClean="0">
              <a:solidFill>
                <a:srgbClr val="002060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0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vs Restored Field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270" t="4252" r="4770" b="1965"/>
          <a:stretch/>
        </p:blipFill>
        <p:spPr>
          <a:xfrm>
            <a:off x="1115616" y="1052736"/>
            <a:ext cx="6840760" cy="56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381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vs Restored Field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462" t="4252" r="3963" b="3109"/>
          <a:stretch/>
        </p:blipFill>
        <p:spPr>
          <a:xfrm>
            <a:off x="-47262" y="2060848"/>
            <a:ext cx="4701614" cy="377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078" t="4237" r="3962" b="3454"/>
          <a:stretch/>
        </p:blipFill>
        <p:spPr>
          <a:xfrm>
            <a:off x="4550634" y="2042525"/>
            <a:ext cx="4608512" cy="3770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340730"/>
            <a:ext cx="334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Locations with Strong MF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2381" y="1340730"/>
            <a:ext cx="323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Locations with Weak MF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Polarization and </a:t>
            </a:r>
            <a:r>
              <a:rPr lang="en-US" sz="3200" b="1" dirty="0" err="1" smtClean="0"/>
              <a:t>Bz</a:t>
            </a:r>
            <a:r>
              <a:rPr lang="en-US" sz="3200" b="1" dirty="0" smtClean="0"/>
              <a:t> at 84GHz –”ideal” vs. “real”</a:t>
            </a:r>
            <a:endParaRPr lang="ru-RU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40428"/>
          <a:stretch/>
        </p:blipFill>
        <p:spPr bwMode="auto">
          <a:xfrm>
            <a:off x="836310" y="3398399"/>
            <a:ext cx="7102062" cy="34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t="40648"/>
          <a:stretch/>
        </p:blipFill>
        <p:spPr bwMode="auto">
          <a:xfrm>
            <a:off x="926320" y="548680"/>
            <a:ext cx="7012052" cy="34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68" y="651764"/>
            <a:ext cx="8424936" cy="3240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passing through the instrument response the spectrum is steeper, noisier, and polarization is reduced  </a:t>
            </a:r>
          </a:p>
          <a:p>
            <a:pPr marL="0" indent="0">
              <a:buNone/>
            </a:pPr>
            <a:r>
              <a:rPr lang="en-US" dirty="0" smtClean="0"/>
              <a:t>This shows importance of precision polarization measurements and accurate calibration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7784" y="1916832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Sunspots 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smtClean="0"/>
              <a:t>Circular Polarization as a function of </a:t>
            </a:r>
            <a:r>
              <a:rPr lang="en-US" sz="3200" b="1" dirty="0" err="1" smtClean="0"/>
              <a:t>Bphoto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67" y="1052736"/>
            <a:ext cx="8229600" cy="4525963"/>
          </a:xfrm>
        </p:spPr>
        <p:txBody>
          <a:bodyPr/>
          <a:lstStyle/>
          <a:p>
            <a:r>
              <a:rPr lang="en-US" sz="2400" dirty="0" smtClean="0"/>
              <a:t>Based on the sunspot model of </a:t>
            </a:r>
            <a:r>
              <a:rPr lang="en-US" sz="2400" dirty="0" err="1" smtClean="0"/>
              <a:t>Severino</a:t>
            </a:r>
            <a:r>
              <a:rPr lang="en-US" sz="2400" dirty="0" smtClean="0"/>
              <a:t> et al. 1994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2702" r="7265" b="3679"/>
          <a:stretch/>
        </p:blipFill>
        <p:spPr bwMode="auto">
          <a:xfrm>
            <a:off x="755576" y="1579418"/>
            <a:ext cx="7412182" cy="526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75656" y="5949280"/>
            <a:ext cx="655272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518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Magnetic field from bremsstrahlung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>
            <a:normAutofit/>
          </a:bodyPr>
          <a:lstStyle/>
          <a:p>
            <a:r>
              <a:rPr lang="en-US" sz="2400" dirty="0"/>
              <a:t>Two modes </a:t>
            </a:r>
            <a:r>
              <a:rPr lang="ru-RU" sz="2400" dirty="0" smtClean="0"/>
              <a:t>(</a:t>
            </a:r>
            <a:r>
              <a:rPr lang="en-US" sz="2400" dirty="0" smtClean="0"/>
              <a:t>e- and o-</a:t>
            </a:r>
            <a:r>
              <a:rPr lang="ru-RU" sz="2400" dirty="0" smtClean="0"/>
              <a:t>) </a:t>
            </a:r>
            <a:r>
              <a:rPr lang="en-US" sz="2400" dirty="0" smtClean="0"/>
              <a:t>are </a:t>
            </a:r>
            <a:r>
              <a:rPr lang="en-US" sz="2400" dirty="0"/>
              <a:t>optically thick in different layers due to the </a:t>
            </a:r>
            <a:r>
              <a:rPr lang="en-US" sz="2400" dirty="0" smtClean="0"/>
              <a:t>magnetic </a:t>
            </a:r>
            <a:r>
              <a:rPr lang="en-US" sz="2400" dirty="0"/>
              <a:t>field </a:t>
            </a:r>
            <a:r>
              <a:rPr lang="en-US" sz="2400" dirty="0" smtClean="0"/>
              <a:t>effect. The </a:t>
            </a:r>
            <a:r>
              <a:rPr lang="en-US" sz="2400" dirty="0"/>
              <a:t>temperature difference between these layers is observed as net circular </a:t>
            </a:r>
            <a:r>
              <a:rPr lang="en-US" sz="2400" dirty="0" smtClean="0"/>
              <a:t>polarization: </a:t>
            </a:r>
            <a:r>
              <a:rPr lang="en-US" sz="2400" dirty="0" smtClean="0">
                <a:solidFill>
                  <a:srgbClr val="C00000"/>
                </a:solidFill>
              </a:rPr>
              <a:t>circular </a:t>
            </a:r>
            <a:r>
              <a:rPr lang="en-US" sz="2400" dirty="0">
                <a:solidFill>
                  <a:srgbClr val="C00000"/>
                </a:solidFill>
              </a:rPr>
              <a:t>polarization of free-free emission </a:t>
            </a:r>
            <a:r>
              <a:rPr lang="en-US" sz="2400" dirty="0" smtClean="0">
                <a:solidFill>
                  <a:srgbClr val="C00000"/>
                </a:solidFill>
              </a:rPr>
              <a:t>depends </a:t>
            </a:r>
            <a:r>
              <a:rPr lang="en-US" sz="2400" dirty="0">
                <a:solidFill>
                  <a:srgbClr val="C00000"/>
                </a:solidFill>
              </a:rPr>
              <a:t>sensitively on the </a:t>
            </a:r>
            <a:r>
              <a:rPr lang="en-US" sz="2400" dirty="0" smtClean="0">
                <a:solidFill>
                  <a:srgbClr val="C00000"/>
                </a:solidFill>
              </a:rPr>
              <a:t>temperature </a:t>
            </a:r>
            <a:r>
              <a:rPr lang="en-US" sz="2400" dirty="0">
                <a:solidFill>
                  <a:srgbClr val="C00000"/>
                </a:solidFill>
              </a:rPr>
              <a:t>gradient</a:t>
            </a:r>
          </a:p>
          <a:p>
            <a:r>
              <a:rPr lang="en-US" sz="2400" dirty="0" smtClean="0"/>
              <a:t>Works by </a:t>
            </a:r>
            <a:r>
              <a:rPr lang="en-US" sz="2400" dirty="0" err="1" smtClean="0"/>
              <a:t>Gelfreikh</a:t>
            </a:r>
            <a:r>
              <a:rPr lang="en-US" sz="2400" dirty="0" smtClean="0"/>
              <a:t> (1972), </a:t>
            </a:r>
            <a:r>
              <a:rPr lang="en-US" sz="2400" dirty="0" err="1" smtClean="0"/>
              <a:t>Bogod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Gelfreikh</a:t>
            </a:r>
            <a:r>
              <a:rPr lang="en-US" sz="2400" dirty="0" smtClean="0"/>
              <a:t> (1980), </a:t>
            </a:r>
            <a:r>
              <a:rPr lang="en-US" sz="2400" dirty="0" err="1" smtClean="0"/>
              <a:t>Grebinskij</a:t>
            </a:r>
            <a:r>
              <a:rPr lang="en-US" sz="2400" dirty="0" smtClean="0"/>
              <a:t> </a:t>
            </a:r>
            <a:r>
              <a:rPr lang="en-US" sz="2400" dirty="0"/>
              <a:t>et al. (2000) </a:t>
            </a:r>
            <a:r>
              <a:rPr lang="en-US" sz="2400" dirty="0" smtClean="0"/>
              <a:t>provide the method: </a:t>
            </a: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basic idea is that the radio spectrum itself </a:t>
            </a:r>
            <a:r>
              <a:rPr lang="en-US" sz="2400" dirty="0" smtClean="0">
                <a:solidFill>
                  <a:srgbClr val="C00000"/>
                </a:solidFill>
              </a:rPr>
              <a:t>measures </a:t>
            </a:r>
            <a:r>
              <a:rPr lang="en-US" sz="2400" dirty="0">
                <a:solidFill>
                  <a:srgbClr val="C00000"/>
                </a:solidFill>
              </a:rPr>
              <a:t>the temperature gradient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we consider the local </a:t>
            </a:r>
            <a:r>
              <a:rPr lang="en-US" sz="2400" dirty="0" smtClean="0"/>
              <a:t>slope </a:t>
            </a:r>
            <a:r>
              <a:rPr lang="en-US" sz="2400" dirty="0"/>
              <a:t>of the free-free emission </a:t>
            </a:r>
            <a:r>
              <a:rPr lang="en-US" sz="2400" dirty="0" smtClean="0"/>
              <a:t>Tb spectrum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</a:t>
            </a:r>
            <a:r>
              <a:rPr lang="en-US" sz="2400" dirty="0"/>
              <a:t> </a:t>
            </a:r>
            <a:r>
              <a:rPr lang="en-US" sz="2400" dirty="0" smtClean="0"/>
              <a:t>         then the polarization becomes,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thus,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1" y="4509120"/>
            <a:ext cx="2213226" cy="4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22" y="4983272"/>
            <a:ext cx="6216668" cy="49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85261"/>
            <a:ext cx="3407709" cy="5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5500" y="6381328"/>
            <a:ext cx="449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 smtClean="0">
                <a:solidFill>
                  <a:srgbClr val="C00000"/>
                </a:solidFill>
              </a:rPr>
              <a:t>ongitudinal component of magnetic field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0801"/>
            <a:ext cx="8784976" cy="79624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Examples:</a:t>
            </a:r>
            <a:r>
              <a:rPr lang="en-US" sz="2800" dirty="0" smtClean="0"/>
              <a:t> </a:t>
            </a:r>
            <a:r>
              <a:rPr lang="en-US" sz="2800" b="1" dirty="0" smtClean="0"/>
              <a:t>Radio </a:t>
            </a:r>
            <a:r>
              <a:rPr lang="en-US" sz="2800" b="1" dirty="0" err="1"/>
              <a:t>magnetograms</a:t>
            </a:r>
            <a:r>
              <a:rPr lang="en-US" sz="2800" b="1" dirty="0"/>
              <a:t> of solar </a:t>
            </a:r>
            <a:r>
              <a:rPr lang="en-US" sz="2800" b="1" dirty="0" smtClean="0"/>
              <a:t>ARs</a:t>
            </a:r>
            <a:r>
              <a:rPr lang="en-US" sz="2800" b="1" dirty="0" smtClean="0"/>
              <a:t>: RATAN-600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Bogod</a:t>
            </a:r>
            <a:r>
              <a:rPr lang="en-US" sz="2800" b="1" dirty="0" smtClean="0"/>
              <a:t> &amp; </a:t>
            </a:r>
            <a:r>
              <a:rPr lang="en-US" sz="2800" b="1" dirty="0" err="1"/>
              <a:t>Gelfreikh</a:t>
            </a:r>
            <a:r>
              <a:rPr lang="en-US" sz="2800" b="1" dirty="0"/>
              <a:t> </a:t>
            </a:r>
            <a:r>
              <a:rPr lang="en-US" sz="2800" b="1" dirty="0" smtClean="0"/>
              <a:t>1980</a:t>
            </a:r>
            <a:r>
              <a:rPr lang="en-US" sz="2800" dirty="0" smtClean="0"/>
              <a:t> - </a:t>
            </a:r>
            <a:r>
              <a:rPr lang="en-US" sz="2800" dirty="0"/>
              <a:t>observations made </a:t>
            </a:r>
            <a:r>
              <a:rPr lang="en-US" sz="2800" dirty="0" smtClean="0"/>
              <a:t>in August 1977 at </a:t>
            </a:r>
            <a:r>
              <a:rPr lang="en-US" sz="2800" dirty="0"/>
              <a:t>the </a:t>
            </a:r>
            <a:r>
              <a:rPr lang="en-US" sz="2800" dirty="0" smtClean="0"/>
              <a:t>RATAN- 600 in </a:t>
            </a:r>
            <a:r>
              <a:rPr lang="en-US" sz="2800" dirty="0"/>
              <a:t>2–4 cm </a:t>
            </a:r>
            <a:r>
              <a:rPr lang="en-US" sz="2800" dirty="0" smtClean="0"/>
              <a:t>(5</a:t>
            </a:r>
            <a:r>
              <a:rPr lang="el-GR" sz="2800" dirty="0" smtClean="0"/>
              <a:t>λ</a:t>
            </a:r>
            <a:r>
              <a:rPr lang="en-US" sz="2800" dirty="0" smtClean="0"/>
              <a:t>) with </a:t>
            </a:r>
            <a:r>
              <a:rPr lang="en-US" sz="2800" dirty="0"/>
              <a:t>the high </a:t>
            </a:r>
            <a:r>
              <a:rPr lang="en-US" sz="2800" dirty="0" smtClean="0"/>
              <a:t>1D resolution (17-34”) demonstrated </a:t>
            </a:r>
            <a:r>
              <a:rPr lang="en-US" sz="2800" dirty="0"/>
              <a:t>effectiveness of the method on an example of a </a:t>
            </a:r>
            <a:r>
              <a:rPr lang="en-US" sz="2800" dirty="0" err="1" smtClean="0"/>
              <a:t>flocculus</a:t>
            </a:r>
            <a:r>
              <a:rPr lang="en-US" sz="2800" dirty="0" smtClean="0"/>
              <a:t>. </a:t>
            </a:r>
            <a:r>
              <a:rPr lang="en-US" sz="2800" dirty="0"/>
              <a:t>The magnetic field of </a:t>
            </a:r>
            <a:r>
              <a:rPr lang="en-US" sz="2800" dirty="0" smtClean="0"/>
              <a:t>40-50 </a:t>
            </a:r>
            <a:r>
              <a:rPr lang="en-US" sz="2800" dirty="0"/>
              <a:t>G </a:t>
            </a:r>
            <a:r>
              <a:rPr lang="en-US" sz="2800" dirty="0" smtClean="0"/>
              <a:t>was </a:t>
            </a:r>
            <a:r>
              <a:rPr lang="en-US" sz="2800" dirty="0"/>
              <a:t>measured with </a:t>
            </a:r>
            <a:r>
              <a:rPr lang="en-US" sz="2800" dirty="0" smtClean="0"/>
              <a:t>the accuracy </a:t>
            </a:r>
            <a:r>
              <a:rPr lang="en-US" sz="2800" dirty="0"/>
              <a:t>of about 10 </a:t>
            </a:r>
            <a:r>
              <a:rPr lang="en-US" sz="2800" dirty="0" smtClean="0"/>
              <a:t>G. </a:t>
            </a:r>
            <a:r>
              <a:rPr lang="en-US" sz="2800" dirty="0" smtClean="0"/>
              <a:t>The </a:t>
            </a:r>
            <a:r>
              <a:rPr lang="en-US" sz="2800" dirty="0"/>
              <a:t>spectral index </a:t>
            </a:r>
            <a:r>
              <a:rPr lang="en-US" sz="2800" dirty="0" smtClean="0"/>
              <a:t>of </a:t>
            </a:r>
            <a:r>
              <a:rPr lang="en-US" sz="2800" i="1" dirty="0"/>
              <a:t>n </a:t>
            </a:r>
            <a:r>
              <a:rPr lang="en-US" sz="2800" dirty="0"/>
              <a:t>= 0.7–1.0 was found for </a:t>
            </a:r>
            <a:r>
              <a:rPr lang="en-US" sz="2800" dirty="0" smtClean="0"/>
              <a:t>the </a:t>
            </a:r>
            <a:r>
              <a:rPr lang="en-US" sz="2800" dirty="0" err="1" smtClean="0"/>
              <a:t>flocculus</a:t>
            </a:r>
            <a:r>
              <a:rPr lang="en-US" sz="2800" dirty="0" smtClean="0"/>
              <a:t>. </a:t>
            </a:r>
            <a:r>
              <a:rPr lang="en-US" sz="2800" dirty="0"/>
              <a:t>region.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4" y="3484307"/>
            <a:ext cx="4359340" cy="3370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40" y="3887729"/>
            <a:ext cx="4781196" cy="2854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544" y="4653136"/>
            <a:ext cx="5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652238"/>
            <a:ext cx="73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 (G)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91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877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err="1" smtClean="0"/>
              <a:t>Nobeyama</a:t>
            </a:r>
            <a:r>
              <a:rPr lang="en-US" b="1" i="1" dirty="0"/>
              <a:t> </a:t>
            </a:r>
            <a:r>
              <a:rPr lang="en-US" b="1" i="1" dirty="0" err="1" smtClean="0"/>
              <a:t>Radioheliograph</a:t>
            </a:r>
            <a:endParaRPr lang="en-US" b="1" i="1" dirty="0" smtClean="0"/>
          </a:p>
          <a:p>
            <a:r>
              <a:rPr lang="el-GR" dirty="0" smtClean="0"/>
              <a:t>λ </a:t>
            </a:r>
            <a:r>
              <a:rPr lang="en-US" dirty="0" smtClean="0"/>
              <a:t>= 1</a:t>
            </a:r>
            <a:r>
              <a:rPr lang="en-US" i="1" dirty="0"/>
              <a:t>.</a:t>
            </a:r>
            <a:r>
              <a:rPr lang="en-US" dirty="0" smtClean="0"/>
              <a:t>76 cm 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and </a:t>
            </a:r>
            <a:r>
              <a:rPr lang="en-US" dirty="0" smtClean="0"/>
              <a:t>P </a:t>
            </a:r>
            <a:r>
              <a:rPr lang="en-US" dirty="0"/>
              <a:t>maps </a:t>
            </a:r>
            <a:r>
              <a:rPr lang="en-US" dirty="0" smtClean="0"/>
              <a:t>with </a:t>
            </a:r>
            <a:r>
              <a:rPr lang="en-US" dirty="0"/>
              <a:t>2D resolution of </a:t>
            </a:r>
            <a:r>
              <a:rPr lang="en-US" dirty="0" smtClean="0"/>
              <a:t>10-15 </a:t>
            </a:r>
            <a:r>
              <a:rPr lang="en-US" dirty="0" err="1" smtClean="0"/>
              <a:t>arcsec</a:t>
            </a:r>
            <a:endParaRPr lang="en-US" dirty="0" smtClean="0"/>
          </a:p>
          <a:p>
            <a:r>
              <a:rPr lang="en-US" dirty="0" err="1"/>
              <a:t>gyroresonance</a:t>
            </a:r>
            <a:r>
              <a:rPr lang="en-US" dirty="0"/>
              <a:t> (or cyclotron) emission and </a:t>
            </a:r>
            <a:r>
              <a:rPr lang="en-US" dirty="0" smtClean="0"/>
              <a:t>bremsstrahlung should be taken into account</a:t>
            </a:r>
          </a:p>
          <a:p>
            <a:r>
              <a:rPr lang="en-US" dirty="0"/>
              <a:t>spectral observations </a:t>
            </a:r>
            <a:r>
              <a:rPr lang="en-US" dirty="0" smtClean="0"/>
              <a:t>are needed for index </a:t>
            </a:r>
            <a:r>
              <a:rPr lang="en-US" i="1" dirty="0" smtClean="0"/>
              <a:t>n</a:t>
            </a:r>
          </a:p>
          <a:p>
            <a:r>
              <a:rPr lang="en-US" dirty="0"/>
              <a:t>a reasonable approximation </a:t>
            </a:r>
            <a:r>
              <a:rPr lang="en-US" dirty="0" smtClean="0"/>
              <a:t>for spectral </a:t>
            </a:r>
            <a:r>
              <a:rPr lang="en-US" dirty="0"/>
              <a:t>index </a:t>
            </a:r>
            <a:r>
              <a:rPr lang="en-US" dirty="0" smtClean="0"/>
              <a:t>is </a:t>
            </a:r>
            <a:r>
              <a:rPr lang="en-US" i="1" dirty="0" smtClean="0"/>
              <a:t>n≈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(the same as </a:t>
            </a:r>
            <a:r>
              <a:rPr lang="en-US" dirty="0"/>
              <a:t>for the quiet Sun and weak </a:t>
            </a:r>
            <a:r>
              <a:rPr lang="en-US" dirty="0" err="1"/>
              <a:t>plage</a:t>
            </a:r>
            <a:r>
              <a:rPr lang="en-US" dirty="0"/>
              <a:t> regions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/>
              <a:t>V </a:t>
            </a:r>
            <a:r>
              <a:rPr lang="en-US" dirty="0" smtClean="0"/>
              <a:t>maps can </a:t>
            </a:r>
            <a:r>
              <a:rPr lang="en-US" dirty="0"/>
              <a:t>be used directly as approximate </a:t>
            </a:r>
            <a:r>
              <a:rPr lang="en-US" dirty="0" err="1"/>
              <a:t>magnetograms</a:t>
            </a:r>
            <a:r>
              <a:rPr lang="en-US" dirty="0"/>
              <a:t> </a:t>
            </a:r>
            <a:r>
              <a:rPr lang="en-US" dirty="0" smtClean="0"/>
              <a:t>of ARs</a:t>
            </a:r>
            <a:endParaRPr lang="en-US" dirty="0" smtClean="0"/>
          </a:p>
          <a:p>
            <a:r>
              <a:rPr lang="en-US" dirty="0" smtClean="0"/>
              <a:t>Sensitivity issue – need for long averaging of images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247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Examples:</a:t>
            </a:r>
            <a:r>
              <a:rPr lang="en-US" sz="2800" dirty="0" smtClean="0"/>
              <a:t> </a:t>
            </a:r>
            <a:r>
              <a:rPr lang="en-US" sz="2800" b="1" dirty="0" smtClean="0"/>
              <a:t>Radio </a:t>
            </a:r>
            <a:r>
              <a:rPr lang="en-US" sz="2800" b="1" dirty="0" err="1"/>
              <a:t>magnetograms</a:t>
            </a:r>
            <a:r>
              <a:rPr lang="en-US" sz="2800" b="1" dirty="0"/>
              <a:t> of solar </a:t>
            </a:r>
            <a:r>
              <a:rPr lang="en-US" sz="2800" b="1" dirty="0" smtClean="0"/>
              <a:t>ARs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NoRH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437112"/>
            <a:ext cx="348510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242640"/>
            <a:ext cx="3059832" cy="6498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Gelfreikh</a:t>
            </a:r>
            <a:r>
              <a:rPr lang="en-US" b="1" dirty="0"/>
              <a:t> &amp; </a:t>
            </a:r>
            <a:r>
              <a:rPr lang="en-US" b="1" dirty="0" err="1"/>
              <a:t>Shibasaki</a:t>
            </a:r>
            <a:r>
              <a:rPr lang="en-US" b="1" dirty="0"/>
              <a:t> 1999 </a:t>
            </a:r>
            <a:endParaRPr lang="en-US" b="1" dirty="0" smtClean="0"/>
          </a:p>
          <a:p>
            <a:r>
              <a:rPr lang="en-US" sz="2800" b="1" dirty="0" smtClean="0"/>
              <a:t>Upper </a:t>
            </a:r>
            <a:r>
              <a:rPr lang="en-US" sz="2800" b="1" dirty="0"/>
              <a:t>panel:</a:t>
            </a:r>
            <a:r>
              <a:rPr lang="en-US" sz="2800" dirty="0"/>
              <a:t> I and </a:t>
            </a:r>
            <a:r>
              <a:rPr lang="en-US" sz="2800" dirty="0" smtClean="0"/>
              <a:t>V-maps with contours</a:t>
            </a:r>
            <a:endParaRPr lang="en-US" sz="2800" dirty="0"/>
          </a:p>
          <a:p>
            <a:r>
              <a:rPr lang="en-US" sz="2800" b="1" dirty="0" smtClean="0"/>
              <a:t>Left bottom: </a:t>
            </a:r>
            <a:r>
              <a:rPr lang="en-US" sz="2800" dirty="0" err="1" smtClean="0"/>
              <a:t>Photospheric</a:t>
            </a:r>
            <a:r>
              <a:rPr lang="en-US" sz="2800" dirty="0" smtClean="0"/>
              <a:t> </a:t>
            </a:r>
            <a:r>
              <a:rPr lang="en-US" sz="2800" dirty="0" err="1" smtClean="0"/>
              <a:t>magnetogram</a:t>
            </a:r>
            <a:r>
              <a:rPr lang="en-US" sz="2800" dirty="0" smtClean="0"/>
              <a:t> with overlaid I-map contours</a:t>
            </a:r>
          </a:p>
          <a:p>
            <a:r>
              <a:rPr lang="en-US" sz="2800" b="1" dirty="0" smtClean="0"/>
              <a:t>Right bottom:</a:t>
            </a:r>
            <a:r>
              <a:rPr lang="en-US" sz="2800" dirty="0"/>
              <a:t> </a:t>
            </a:r>
            <a:r>
              <a:rPr lang="en-US" sz="2800" dirty="0" err="1" smtClean="0"/>
              <a:t>Photospheric</a:t>
            </a:r>
            <a:r>
              <a:rPr lang="en-US" sz="2800" dirty="0" smtClean="0"/>
              <a:t> </a:t>
            </a:r>
            <a:r>
              <a:rPr lang="en-US" sz="2800" dirty="0" err="1"/>
              <a:t>magnetogram</a:t>
            </a:r>
            <a:r>
              <a:rPr lang="en-US" sz="2800" dirty="0"/>
              <a:t> </a:t>
            </a:r>
            <a:r>
              <a:rPr lang="en-US" sz="2800" dirty="0" smtClean="0"/>
              <a:t>smeared </a:t>
            </a:r>
            <a:r>
              <a:rPr lang="en-US" sz="2800" dirty="0"/>
              <a:t>to </a:t>
            </a:r>
            <a:r>
              <a:rPr lang="en-US" sz="2800" dirty="0" err="1"/>
              <a:t>NoRH</a:t>
            </a:r>
            <a:r>
              <a:rPr lang="en-US" sz="2800" dirty="0"/>
              <a:t> resolution with overlaid P contours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640"/>
            <a:ext cx="5904656" cy="492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 P=2.8%</a:t>
            </a:r>
          </a:p>
          <a:p>
            <a:r>
              <a:rPr lang="en-US" sz="2400" dirty="0" err="1" smtClean="0"/>
              <a:t>Tb_I</a:t>
            </a:r>
            <a:r>
              <a:rPr lang="en-US" sz="2400" dirty="0" smtClean="0"/>
              <a:t>=27*10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K</a:t>
            </a:r>
          </a:p>
          <a:p>
            <a:r>
              <a:rPr lang="en-US" sz="2400" dirty="0" err="1" smtClean="0"/>
              <a:t>Tb_V</a:t>
            </a:r>
            <a:r>
              <a:rPr lang="en-US" sz="2400" dirty="0" smtClean="0"/>
              <a:t>=440 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0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2074"/>
            <a:ext cx="9062664" cy="556408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Iwai &amp; </a:t>
            </a:r>
            <a:r>
              <a:rPr lang="en-US" sz="2800" b="1" dirty="0" err="1" smtClean="0"/>
              <a:t>Shibasaki</a:t>
            </a:r>
            <a:r>
              <a:rPr lang="en-US" sz="2800" b="1" dirty="0" smtClean="0"/>
              <a:t> (2013)</a:t>
            </a:r>
          </a:p>
          <a:p>
            <a:r>
              <a:rPr lang="en-US" sz="2000" dirty="0" smtClean="0"/>
              <a:t>Observations in April 2012, small AR near the </a:t>
            </a:r>
            <a:r>
              <a:rPr lang="en-US" sz="2000" dirty="0"/>
              <a:t>disk center (N06W19)</a:t>
            </a:r>
            <a:endParaRPr lang="en-US" sz="2000" dirty="0" smtClean="0"/>
          </a:p>
          <a:p>
            <a:r>
              <a:rPr lang="en-US" sz="2000" dirty="0"/>
              <a:t>The observed </a:t>
            </a:r>
            <a:r>
              <a:rPr lang="en-US" sz="2000" dirty="0" smtClean="0"/>
              <a:t>P - </a:t>
            </a:r>
            <a:r>
              <a:rPr lang="en-US" sz="2000" dirty="0"/>
              <a:t>between 0.5 % and 1.7 </a:t>
            </a:r>
            <a:r>
              <a:rPr lang="en-US" sz="2000" dirty="0" smtClean="0"/>
              <a:t>%. The </a:t>
            </a:r>
            <a:r>
              <a:rPr lang="en-US" sz="2000" dirty="0"/>
              <a:t>images were averaged to reduce their noise level.</a:t>
            </a:r>
            <a:endParaRPr lang="en-US" sz="2000" dirty="0" smtClean="0"/>
          </a:p>
          <a:p>
            <a:r>
              <a:rPr lang="en-US" sz="2000" dirty="0"/>
              <a:t>The observed spectral index is between 0.4 and 0.6 around the </a:t>
            </a:r>
            <a:r>
              <a:rPr lang="en-US" sz="2000" dirty="0" smtClean="0"/>
              <a:t>AR (17 and 34GHz)</a:t>
            </a:r>
          </a:p>
          <a:p>
            <a:r>
              <a:rPr lang="en-US" sz="2000" dirty="0" smtClean="0"/>
              <a:t>Coronal magnetic field at the edge of AR – 70 G</a:t>
            </a:r>
          </a:p>
          <a:p>
            <a:r>
              <a:rPr lang="en-US" sz="2000" dirty="0" smtClean="0"/>
              <a:t>In the AR center chromo and coronal components can not be separated. </a:t>
            </a:r>
            <a:r>
              <a:rPr lang="en-US" sz="2000" dirty="0"/>
              <a:t>The derived magnetic field is about 20 % to 50 % of the </a:t>
            </a:r>
            <a:r>
              <a:rPr lang="en-US" sz="2000" dirty="0" smtClean="0"/>
              <a:t>corresponding </a:t>
            </a:r>
            <a:r>
              <a:rPr lang="en-US" sz="2000" dirty="0" err="1" smtClean="0"/>
              <a:t>photospheric</a:t>
            </a:r>
            <a:r>
              <a:rPr lang="en-US" sz="2000" dirty="0" smtClean="0"/>
              <a:t> </a:t>
            </a:r>
            <a:r>
              <a:rPr lang="en-US" sz="2000" dirty="0"/>
              <a:t>magnetic </a:t>
            </a:r>
            <a:r>
              <a:rPr lang="en-US" sz="2000" dirty="0" smtClean="0"/>
              <a:t>field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Examples: Radio </a:t>
            </a:r>
            <a:r>
              <a:rPr lang="en-US" sz="2800" b="1" dirty="0" err="1"/>
              <a:t>magnetograms</a:t>
            </a:r>
            <a:r>
              <a:rPr lang="en-US" sz="2800" b="1" dirty="0"/>
              <a:t> of solar </a:t>
            </a:r>
            <a:r>
              <a:rPr lang="en-US" sz="2800" b="1" dirty="0" smtClean="0"/>
              <a:t>ARs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NoRH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6150"/>
            <a:ext cx="5760640" cy="275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0640" y="3573016"/>
            <a:ext cx="330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HMI </a:t>
            </a:r>
            <a:r>
              <a:rPr lang="en-US" dirty="0" err="1" smtClean="0"/>
              <a:t>magnetogram</a:t>
            </a:r>
            <a:r>
              <a:rPr lang="en-US" dirty="0" smtClean="0"/>
              <a:t> on April </a:t>
            </a:r>
          </a:p>
          <a:p>
            <a:r>
              <a:rPr lang="en-US" dirty="0" smtClean="0"/>
              <a:t>13</a:t>
            </a:r>
            <a:r>
              <a:rPr lang="en-US" dirty="0"/>
              <a:t>, 2012.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17 GHz is superimposed as contours: </a:t>
            </a:r>
            <a:r>
              <a:rPr lang="en-US" dirty="0" smtClean="0"/>
              <a:t>positive </a:t>
            </a:r>
            <a:r>
              <a:rPr lang="en-US" dirty="0"/>
              <a:t>in red, 0.5 %, 1.0 %; negative </a:t>
            </a:r>
            <a:r>
              <a:rPr lang="en-US" dirty="0" smtClean="0"/>
              <a:t>in </a:t>
            </a:r>
            <a:r>
              <a:rPr lang="en-US" dirty="0"/>
              <a:t>blue, </a:t>
            </a:r>
            <a:r>
              <a:rPr lang="en-US" dirty="0" smtClean="0"/>
              <a:t>0.5, 1.0, </a:t>
            </a:r>
            <a:r>
              <a:rPr lang="en-US" dirty="0"/>
              <a:t>1.5 %.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/>
              <a:t>HMI </a:t>
            </a:r>
            <a:r>
              <a:rPr lang="en-US" dirty="0" err="1"/>
              <a:t>magnetogram</a:t>
            </a:r>
            <a:r>
              <a:rPr lang="en-US" dirty="0"/>
              <a:t> .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at 17 GHz are superimposed as </a:t>
            </a:r>
            <a:r>
              <a:rPr lang="en-US" dirty="0" smtClean="0"/>
              <a:t>contours</a:t>
            </a:r>
            <a:r>
              <a:rPr lang="en-US" dirty="0"/>
              <a:t>: </a:t>
            </a:r>
            <a:r>
              <a:rPr lang="en-US" dirty="0" smtClean="0"/>
              <a:t>positive in </a:t>
            </a:r>
            <a:r>
              <a:rPr lang="en-US" dirty="0"/>
              <a:t>red, 50, </a:t>
            </a:r>
            <a:r>
              <a:rPr lang="en-US" dirty="0" smtClean="0"/>
              <a:t>150G</a:t>
            </a:r>
            <a:r>
              <a:rPr lang="en-US" dirty="0"/>
              <a:t>; </a:t>
            </a:r>
            <a:r>
              <a:rPr lang="en-US" dirty="0" smtClean="0"/>
              <a:t>negative </a:t>
            </a:r>
            <a:r>
              <a:rPr lang="en-US" dirty="0"/>
              <a:t>in blue, 50, 150, </a:t>
            </a:r>
            <a:r>
              <a:rPr lang="en-US" dirty="0" smtClean="0"/>
              <a:t>250G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4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Method drawbacks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1034"/>
            <a:ext cx="9144000" cy="5544616"/>
          </a:xfrm>
        </p:spPr>
        <p:txBody>
          <a:bodyPr>
            <a:norm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ptically thick emission  - spectral observations are needed to derive spectral index n</a:t>
            </a:r>
          </a:p>
          <a:p>
            <a:r>
              <a:rPr lang="en-US" sz="2400" dirty="0"/>
              <a:t>Optically </a:t>
            </a:r>
            <a:r>
              <a:rPr lang="en-US" sz="2400" dirty="0" smtClean="0"/>
              <a:t>thin </a:t>
            </a:r>
            <a:r>
              <a:rPr lang="en-US" sz="2400" dirty="0"/>
              <a:t>emission </a:t>
            </a:r>
            <a:r>
              <a:rPr lang="en-US" sz="2400" dirty="0" smtClean="0"/>
              <a:t>- spectral </a:t>
            </a:r>
            <a:r>
              <a:rPr lang="en-US" sz="2400" dirty="0"/>
              <a:t>observations </a:t>
            </a:r>
            <a:r>
              <a:rPr lang="en-US" sz="2400" dirty="0" smtClean="0"/>
              <a:t>are </a:t>
            </a:r>
            <a:r>
              <a:rPr lang="en-US" sz="2400" dirty="0"/>
              <a:t>also necessary to confirm the bremsstrahlung nature of </a:t>
            </a:r>
            <a:r>
              <a:rPr lang="en-US" sz="2400" dirty="0" smtClean="0"/>
              <a:t>emission </a:t>
            </a:r>
            <a:r>
              <a:rPr lang="en-US" sz="2400" dirty="0"/>
              <a:t>and </a:t>
            </a:r>
            <a:r>
              <a:rPr lang="en-US" sz="2400" dirty="0" smtClean="0"/>
              <a:t>its thickness</a:t>
            </a:r>
          </a:p>
          <a:p>
            <a:r>
              <a:rPr lang="en-US" sz="2400" dirty="0" smtClean="0"/>
              <a:t>At cm – it is needed to distinguish between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(</a:t>
            </a:r>
            <a:r>
              <a:rPr lang="en-US" sz="2400" dirty="0" err="1" smtClean="0"/>
              <a:t>i</a:t>
            </a:r>
            <a:r>
              <a:rPr lang="en-US" sz="2400" dirty="0" smtClean="0"/>
              <a:t>) bremsstrahlung and </a:t>
            </a:r>
            <a:r>
              <a:rPr lang="en-US" sz="2400" dirty="0" err="1" smtClean="0"/>
              <a:t>gyroresonance</a:t>
            </a:r>
            <a:r>
              <a:rPr lang="en-US" sz="2400" dirty="0" smtClean="0"/>
              <a:t>, </a:t>
            </a:r>
          </a:p>
          <a:p>
            <a:pPr marL="0" indent="0">
              <a:buNone/>
            </a:pPr>
            <a:r>
              <a:rPr lang="en-US" sz="2400" dirty="0" smtClean="0"/>
              <a:t>    (ii) </a:t>
            </a:r>
            <a:r>
              <a:rPr lang="en-US" sz="2400" dirty="0" err="1" smtClean="0"/>
              <a:t>chromospheric</a:t>
            </a:r>
            <a:r>
              <a:rPr lang="en-US" sz="2400" dirty="0" smtClean="0"/>
              <a:t> and coronal contribution to bremsstrahlung –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inversion and use of modelling of contribution (</a:t>
            </a:r>
            <a:r>
              <a:rPr lang="en-US" sz="2400" dirty="0" err="1" smtClean="0"/>
              <a:t>Grebinskij</a:t>
            </a:r>
            <a:r>
              <a:rPr lang="en-US" sz="2400" dirty="0" smtClean="0"/>
              <a:t> et al.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2000)</a:t>
            </a:r>
          </a:p>
          <a:p>
            <a:r>
              <a:rPr lang="en-US" sz="2400" dirty="0" smtClean="0"/>
              <a:t>Derived magnetic field refers </a:t>
            </a:r>
            <a:r>
              <a:rPr lang="en-US" sz="2400" dirty="0"/>
              <a:t>to an average over the line of sight, weighted </a:t>
            </a:r>
            <a:r>
              <a:rPr lang="en-US" sz="2400" dirty="0" smtClean="0"/>
              <a:t>by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013176"/>
            <a:ext cx="1584176" cy="4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23018" y="1413074"/>
            <a:ext cx="9166225" cy="54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674" y="3839426"/>
            <a:ext cx="8785225" cy="358775"/>
          </a:xfrm>
          <a:prstGeom prst="rect">
            <a:avLst/>
          </a:prstGeom>
          <a:solidFill>
            <a:srgbClr val="C0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20663" y="5288502"/>
            <a:ext cx="8783637" cy="360363"/>
          </a:xfrm>
          <a:prstGeom prst="rect">
            <a:avLst/>
          </a:prstGeom>
          <a:solidFill>
            <a:srgbClr val="C0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20663" y="4908352"/>
            <a:ext cx="8785225" cy="358775"/>
          </a:xfrm>
          <a:prstGeom prst="rect">
            <a:avLst/>
          </a:prstGeom>
          <a:solidFill>
            <a:srgbClr val="C0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12675" y="6020880"/>
            <a:ext cx="8785225" cy="360363"/>
          </a:xfrm>
          <a:prstGeom prst="rect">
            <a:avLst/>
          </a:prstGeom>
          <a:solidFill>
            <a:srgbClr val="C0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44208" y="2037271"/>
            <a:ext cx="792088" cy="4680520"/>
          </a:xfrm>
          <a:prstGeom prst="rect">
            <a:avLst/>
          </a:prstGeom>
          <a:solidFill>
            <a:srgbClr val="551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05812" y="2037271"/>
            <a:ext cx="792088" cy="4680520"/>
          </a:xfrm>
          <a:prstGeom prst="rect">
            <a:avLst/>
          </a:prstGeom>
          <a:solidFill>
            <a:srgbClr val="551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2329" y="437616"/>
            <a:ext cx="85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Chromospheric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magnetometry</a:t>
            </a:r>
            <a:r>
              <a:rPr lang="en-US" sz="2400" b="1" dirty="0" smtClean="0"/>
              <a:t> with mm interferometer ALMA</a:t>
            </a:r>
          </a:p>
          <a:p>
            <a:r>
              <a:rPr lang="en-US" sz="2400" b="1" dirty="0" smtClean="0"/>
              <a:t>Testing ALMA </a:t>
            </a:r>
            <a:r>
              <a:rPr lang="en-US" sz="2400" b="1" dirty="0" err="1" smtClean="0"/>
              <a:t>capabilites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78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22228</TotalTime>
  <Words>1113</Words>
  <Application>Microsoft Office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Диагностика магнитного поля в объеме хромосферы по данным миллиметровой спектрополяриметрии</vt:lpstr>
      <vt:lpstr>План</vt:lpstr>
      <vt:lpstr>Magnetic field from bremsstrahlung</vt:lpstr>
      <vt:lpstr>Examples: Radio magnetograms of solar ARs: RATAN-600</vt:lpstr>
      <vt:lpstr>Examples: Radio magnetograms of solar ARs: NoRH</vt:lpstr>
      <vt:lpstr>Презентация PowerPoint</vt:lpstr>
      <vt:lpstr>Examples: Radio magnetograms of solar ARs: NoRH</vt:lpstr>
      <vt:lpstr>Method drawbacks</vt:lpstr>
      <vt:lpstr>Презентация PowerPoint</vt:lpstr>
      <vt:lpstr>Formation of mm/submm radiation in the solar atmosphere</vt:lpstr>
      <vt:lpstr>3D QS radiation-MHD simulations using Bifrost code by Oslo group </vt:lpstr>
      <vt:lpstr>QS Magnetic field  </vt:lpstr>
      <vt:lpstr>Simulated mm brightness</vt:lpstr>
      <vt:lpstr>Презентация PowerPoint</vt:lpstr>
      <vt:lpstr>Презентация PowerPoint</vt:lpstr>
      <vt:lpstr>Презентация PowerPoint</vt:lpstr>
      <vt:lpstr>What height B refers to: Analysis of individual profiles</vt:lpstr>
      <vt:lpstr>Effective formation heights</vt:lpstr>
      <vt:lpstr>Contributing vs. effective heights</vt:lpstr>
      <vt:lpstr>Model vs Restored Field</vt:lpstr>
      <vt:lpstr>Model vs Restored Field</vt:lpstr>
      <vt:lpstr>Polarization and Bz at 84GHz –”ideal” vs. “real”</vt:lpstr>
      <vt:lpstr>Sunspots : Circular Polarization as a function of Bphoto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chromospheric magnetic field with ALMA</dc:title>
  <dc:creator>masha</dc:creator>
  <cp:lastModifiedBy>Maria Maria</cp:lastModifiedBy>
  <cp:revision>183</cp:revision>
  <dcterms:created xsi:type="dcterms:W3CDTF">2013-06-23T10:06:45Z</dcterms:created>
  <dcterms:modified xsi:type="dcterms:W3CDTF">2015-04-22T09:15:29Z</dcterms:modified>
</cp:coreProperties>
</file>