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308" r:id="rId3"/>
    <p:sldId id="300" r:id="rId4"/>
    <p:sldId id="301" r:id="rId5"/>
    <p:sldId id="302" r:id="rId6"/>
    <p:sldId id="303" r:id="rId7"/>
    <p:sldId id="304" r:id="rId8"/>
    <p:sldId id="294" r:id="rId9"/>
    <p:sldId id="288" r:id="rId10"/>
    <p:sldId id="290" r:id="rId11"/>
    <p:sldId id="291" r:id="rId12"/>
    <p:sldId id="292" r:id="rId13"/>
    <p:sldId id="293" r:id="rId14"/>
    <p:sldId id="295" r:id="rId15"/>
    <p:sldId id="297" r:id="rId16"/>
    <p:sldId id="298" r:id="rId17"/>
    <p:sldId id="299" r:id="rId18"/>
    <p:sldId id="259" r:id="rId19"/>
    <p:sldId id="258" r:id="rId20"/>
    <p:sldId id="309" r:id="rId21"/>
    <p:sldId id="305" r:id="rId22"/>
    <p:sldId id="275" r:id="rId23"/>
    <p:sldId id="310" r:id="rId24"/>
    <p:sldId id="285" r:id="rId25"/>
    <p:sldId id="307" r:id="rId26"/>
    <p:sldId id="306"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442" y="475"/>
      </p:cViewPr>
      <p:guideLst/>
    </p:cSldViewPr>
  </p:slideViewPr>
  <p:notesTextViewPr>
    <p:cViewPr>
      <p:scale>
        <a:sx n="1" d="1"/>
        <a:sy n="1" d="1"/>
      </p:scale>
      <p:origin x="0" y="0"/>
    </p:cViewPr>
  </p:notesTextViewPr>
  <p:sorterViewPr>
    <p:cViewPr>
      <p:scale>
        <a:sx n="100" d="100"/>
        <a:sy n="100" d="100"/>
      </p:scale>
      <p:origin x="0" y="-86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9ECFE8-C95E-4EE2-B6D1-A2AB284837D9}" type="datetimeFigureOut">
              <a:rPr lang="en-US" smtClean="0"/>
              <a:t>12/18/2020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D825F6-2666-4199-85D0-2F7A8434BC00}" type="slidenum">
              <a:rPr lang="en-US" smtClean="0"/>
              <a:t>‹#›</a:t>
            </a:fld>
            <a:endParaRPr lang="en-US"/>
          </a:p>
        </p:txBody>
      </p:sp>
    </p:spTree>
    <p:extLst>
      <p:ext uri="{BB962C8B-B14F-4D97-AF65-F5344CB8AC3E}">
        <p14:creationId xmlns:p14="http://schemas.microsoft.com/office/powerpoint/2010/main" val="2448411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50863"/>
            <a:ext cx="4873625" cy="27416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B87591-5545-492E-8E5C-E2EA5C44B993}" type="slidenum">
              <a:rPr lang="en-US" smtClean="0"/>
              <a:pPr/>
              <a:t>22</a:t>
            </a:fld>
            <a:endParaRPr lang="en-US"/>
          </a:p>
        </p:txBody>
      </p:sp>
    </p:spTree>
    <p:extLst>
      <p:ext uri="{BB962C8B-B14F-4D97-AF65-F5344CB8AC3E}">
        <p14:creationId xmlns:p14="http://schemas.microsoft.com/office/powerpoint/2010/main" val="2412163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684840-05E8-4BAF-9E53-F46AC6D0EE84}"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4A5-2D5B-4166-890C-54971E1E89BF}" type="slidenum">
              <a:rPr lang="en-US" smtClean="0"/>
              <a:t>‹#›</a:t>
            </a:fld>
            <a:endParaRPr lang="en-US"/>
          </a:p>
        </p:txBody>
      </p:sp>
    </p:spTree>
    <p:extLst>
      <p:ext uri="{BB962C8B-B14F-4D97-AF65-F5344CB8AC3E}">
        <p14:creationId xmlns:p14="http://schemas.microsoft.com/office/powerpoint/2010/main" val="162872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84840-05E8-4BAF-9E53-F46AC6D0EE84}"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4A5-2D5B-4166-890C-54971E1E89BF}" type="slidenum">
              <a:rPr lang="en-US" smtClean="0"/>
              <a:t>‹#›</a:t>
            </a:fld>
            <a:endParaRPr lang="en-US"/>
          </a:p>
        </p:txBody>
      </p:sp>
    </p:spTree>
    <p:extLst>
      <p:ext uri="{BB962C8B-B14F-4D97-AF65-F5344CB8AC3E}">
        <p14:creationId xmlns:p14="http://schemas.microsoft.com/office/powerpoint/2010/main" val="82063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84840-05E8-4BAF-9E53-F46AC6D0EE84}"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4A5-2D5B-4166-890C-54971E1E89BF}" type="slidenum">
              <a:rPr lang="en-US" smtClean="0"/>
              <a:t>‹#›</a:t>
            </a:fld>
            <a:endParaRPr lang="en-US"/>
          </a:p>
        </p:txBody>
      </p:sp>
    </p:spTree>
    <p:extLst>
      <p:ext uri="{BB962C8B-B14F-4D97-AF65-F5344CB8AC3E}">
        <p14:creationId xmlns:p14="http://schemas.microsoft.com/office/powerpoint/2010/main" val="4239595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84840-05E8-4BAF-9E53-F46AC6D0EE84}"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4A5-2D5B-4166-890C-54971E1E89BF}" type="slidenum">
              <a:rPr lang="en-US" smtClean="0"/>
              <a:t>‹#›</a:t>
            </a:fld>
            <a:endParaRPr lang="en-US"/>
          </a:p>
        </p:txBody>
      </p:sp>
    </p:spTree>
    <p:extLst>
      <p:ext uri="{BB962C8B-B14F-4D97-AF65-F5344CB8AC3E}">
        <p14:creationId xmlns:p14="http://schemas.microsoft.com/office/powerpoint/2010/main" val="2150495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684840-05E8-4BAF-9E53-F46AC6D0EE84}"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AC4A5-2D5B-4166-890C-54971E1E89BF}" type="slidenum">
              <a:rPr lang="en-US" smtClean="0"/>
              <a:t>‹#›</a:t>
            </a:fld>
            <a:endParaRPr lang="en-US"/>
          </a:p>
        </p:txBody>
      </p:sp>
    </p:spTree>
    <p:extLst>
      <p:ext uri="{BB962C8B-B14F-4D97-AF65-F5344CB8AC3E}">
        <p14:creationId xmlns:p14="http://schemas.microsoft.com/office/powerpoint/2010/main" val="362320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684840-05E8-4BAF-9E53-F46AC6D0EE84}" type="datetimeFigureOut">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AC4A5-2D5B-4166-890C-54971E1E89BF}" type="slidenum">
              <a:rPr lang="en-US" smtClean="0"/>
              <a:t>‹#›</a:t>
            </a:fld>
            <a:endParaRPr lang="en-US"/>
          </a:p>
        </p:txBody>
      </p:sp>
    </p:spTree>
    <p:extLst>
      <p:ext uri="{BB962C8B-B14F-4D97-AF65-F5344CB8AC3E}">
        <p14:creationId xmlns:p14="http://schemas.microsoft.com/office/powerpoint/2010/main" val="302341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684840-05E8-4BAF-9E53-F46AC6D0EE84}" type="datetimeFigureOut">
              <a:rPr lang="en-US" smtClean="0"/>
              <a:t>12/18/2020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9AC4A5-2D5B-4166-890C-54971E1E89BF}" type="slidenum">
              <a:rPr lang="en-US" smtClean="0"/>
              <a:t>‹#›</a:t>
            </a:fld>
            <a:endParaRPr lang="en-US"/>
          </a:p>
        </p:txBody>
      </p:sp>
    </p:spTree>
    <p:extLst>
      <p:ext uri="{BB962C8B-B14F-4D97-AF65-F5344CB8AC3E}">
        <p14:creationId xmlns:p14="http://schemas.microsoft.com/office/powerpoint/2010/main" val="2069072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684840-05E8-4BAF-9E53-F46AC6D0EE84}" type="datetimeFigureOut">
              <a:rPr lang="en-US" smtClean="0"/>
              <a:t>12/18/2020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9AC4A5-2D5B-4166-890C-54971E1E89BF}" type="slidenum">
              <a:rPr lang="en-US" smtClean="0"/>
              <a:t>‹#›</a:t>
            </a:fld>
            <a:endParaRPr lang="en-US"/>
          </a:p>
        </p:txBody>
      </p:sp>
    </p:spTree>
    <p:extLst>
      <p:ext uri="{BB962C8B-B14F-4D97-AF65-F5344CB8AC3E}">
        <p14:creationId xmlns:p14="http://schemas.microsoft.com/office/powerpoint/2010/main" val="3853443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84840-05E8-4BAF-9E53-F46AC6D0EE84}" type="datetimeFigureOut">
              <a:rPr lang="en-US" smtClean="0"/>
              <a:t>12/18/2020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9AC4A5-2D5B-4166-890C-54971E1E89BF}" type="slidenum">
              <a:rPr lang="en-US" smtClean="0"/>
              <a:t>‹#›</a:t>
            </a:fld>
            <a:endParaRPr lang="en-US"/>
          </a:p>
        </p:txBody>
      </p:sp>
    </p:spTree>
    <p:extLst>
      <p:ext uri="{BB962C8B-B14F-4D97-AF65-F5344CB8AC3E}">
        <p14:creationId xmlns:p14="http://schemas.microsoft.com/office/powerpoint/2010/main" val="1616038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84840-05E8-4BAF-9E53-F46AC6D0EE84}" type="datetimeFigureOut">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AC4A5-2D5B-4166-890C-54971E1E89BF}" type="slidenum">
              <a:rPr lang="en-US" smtClean="0"/>
              <a:t>‹#›</a:t>
            </a:fld>
            <a:endParaRPr lang="en-US"/>
          </a:p>
        </p:txBody>
      </p:sp>
    </p:spTree>
    <p:extLst>
      <p:ext uri="{BB962C8B-B14F-4D97-AF65-F5344CB8AC3E}">
        <p14:creationId xmlns:p14="http://schemas.microsoft.com/office/powerpoint/2010/main" val="745913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84840-05E8-4BAF-9E53-F46AC6D0EE84}" type="datetimeFigureOut">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AC4A5-2D5B-4166-890C-54971E1E89BF}" type="slidenum">
              <a:rPr lang="en-US" smtClean="0"/>
              <a:t>‹#›</a:t>
            </a:fld>
            <a:endParaRPr lang="en-US"/>
          </a:p>
        </p:txBody>
      </p:sp>
    </p:spTree>
    <p:extLst>
      <p:ext uri="{BB962C8B-B14F-4D97-AF65-F5344CB8AC3E}">
        <p14:creationId xmlns:p14="http://schemas.microsoft.com/office/powerpoint/2010/main" val="653014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84840-05E8-4BAF-9E53-F46AC6D0EE84}" type="datetimeFigureOut">
              <a:rPr lang="en-US" smtClean="0"/>
              <a:t>12/18/2020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9AC4A5-2D5B-4166-890C-54971E1E89BF}" type="slidenum">
              <a:rPr lang="en-US" smtClean="0"/>
              <a:t>‹#›</a:t>
            </a:fld>
            <a:endParaRPr lang="en-US"/>
          </a:p>
        </p:txBody>
      </p:sp>
    </p:spTree>
    <p:extLst>
      <p:ext uri="{BB962C8B-B14F-4D97-AF65-F5344CB8AC3E}">
        <p14:creationId xmlns:p14="http://schemas.microsoft.com/office/powerpoint/2010/main" val="3500087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microsoft.com/office/2007/relationships/media" Target="../media/media5.avi"/><Relationship Id="rId7" Type="http://schemas.openxmlformats.org/officeDocument/2006/relationships/image" Target="../media/image9.pn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video" Target="../media/media5.avi"/></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avi"/><Relationship Id="rId1" Type="http://schemas.microsoft.com/office/2007/relationships/media" Target="../media/media6.avi"/><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microsoft.com/office/2007/relationships/media" Target="../media/media8.avi"/><Relationship Id="rId7" Type="http://schemas.openxmlformats.org/officeDocument/2006/relationships/image" Target="../media/image12.png"/><Relationship Id="rId2" Type="http://schemas.openxmlformats.org/officeDocument/2006/relationships/video" Target="../media/media7.avi"/><Relationship Id="rId1" Type="http://schemas.microsoft.com/office/2007/relationships/media" Target="../media/media7.avi"/><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video" Target="../media/media8.avi"/></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3.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1638" y="691042"/>
            <a:ext cx="9144000" cy="2387600"/>
          </a:xfrm>
        </p:spPr>
        <p:txBody>
          <a:bodyPr>
            <a:noAutofit/>
          </a:bodyPr>
          <a:lstStyle/>
          <a:p>
            <a:r>
              <a:rPr lang="en-US" sz="4400" b="1" dirty="0">
                <a:effectLst>
                  <a:outerShdw blurRad="38100" dist="38100" dir="2700000" algn="tl">
                    <a:srgbClr val="000000">
                      <a:alpha val="43137"/>
                    </a:srgbClr>
                  </a:outerShdw>
                </a:effectLst>
              </a:rPr>
              <a:t>	Advancing the coronal heating problem with microwave gyro emission</a:t>
            </a:r>
            <a:r>
              <a:rPr lang="en-US" sz="4400" b="1" dirty="0" smtClean="0">
                <a:effectLst>
                  <a:outerShdw blurRad="38100" dist="38100" dir="2700000" algn="tl">
                    <a:srgbClr val="000000">
                      <a:alpha val="43137"/>
                    </a:srgbClr>
                  </a:outerShdw>
                </a:effectLst>
              </a:rPr>
              <a:t/>
            </a:r>
            <a:br>
              <a:rPr lang="en-US" sz="4400" b="1" dirty="0" smtClean="0">
                <a:effectLst>
                  <a:outerShdw blurRad="38100" dist="38100" dir="2700000" algn="tl">
                    <a:srgbClr val="000000">
                      <a:alpha val="43137"/>
                    </a:srgbClr>
                  </a:outerShdw>
                </a:effectLst>
              </a:rPr>
            </a:br>
            <a:r>
              <a:rPr lang="en-US" sz="2400" b="1" dirty="0" err="1" smtClean="0">
                <a:effectLst>
                  <a:outerShdw blurRad="38100" dist="38100" dir="2700000" algn="tl">
                    <a:srgbClr val="000000">
                      <a:alpha val="43137"/>
                    </a:srgbClr>
                  </a:outerShdw>
                </a:effectLst>
              </a:rPr>
              <a:t>ApJ</a:t>
            </a:r>
            <a:r>
              <a:rPr lang="en-US" sz="2400" b="1" dirty="0" smtClean="0">
                <a:effectLst>
                  <a:outerShdw blurRad="38100" dist="38100" dir="2700000" algn="tl">
                    <a:srgbClr val="000000">
                      <a:alpha val="43137"/>
                    </a:srgbClr>
                  </a:outerShdw>
                </a:effectLst>
              </a:rPr>
              <a:t>, in press</a:t>
            </a:r>
            <a:endParaRPr lang="en-US" sz="44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524000" y="3602037"/>
            <a:ext cx="9144000" cy="2298020"/>
          </a:xfrm>
        </p:spPr>
        <p:txBody>
          <a:bodyPr>
            <a:normAutofit fontScale="92500" lnSpcReduction="10000"/>
          </a:bodyPr>
          <a:lstStyle/>
          <a:p>
            <a:r>
              <a:rPr lang="en-US" dirty="0" smtClean="0"/>
              <a:t>Gregory </a:t>
            </a:r>
            <a:r>
              <a:rPr lang="en-US" dirty="0"/>
              <a:t>D. Fleishman</a:t>
            </a:r>
            <a:r>
              <a:rPr lang="en-US" dirty="0" smtClean="0"/>
              <a:t>, </a:t>
            </a:r>
            <a:r>
              <a:rPr lang="en-US" dirty="0"/>
              <a:t>Sergey A. </a:t>
            </a:r>
            <a:r>
              <a:rPr lang="en-US" dirty="0" err="1"/>
              <a:t>Anfinogentov</a:t>
            </a:r>
            <a:r>
              <a:rPr lang="en-US" dirty="0" smtClean="0"/>
              <a:t>, </a:t>
            </a:r>
            <a:r>
              <a:rPr lang="en-US" dirty="0"/>
              <a:t>Alexey G. </a:t>
            </a:r>
            <a:r>
              <a:rPr lang="en-US" dirty="0" err="1" smtClean="0"/>
              <a:t>Stupishin</a:t>
            </a:r>
            <a:r>
              <a:rPr lang="en-US" dirty="0" smtClean="0"/>
              <a:t>, Alexey </a:t>
            </a:r>
            <a:r>
              <a:rPr lang="en-US" dirty="0"/>
              <a:t>A. </a:t>
            </a:r>
            <a:r>
              <a:rPr lang="en-US" dirty="0" err="1"/>
              <a:t>Kuznetsov</a:t>
            </a:r>
            <a:r>
              <a:rPr lang="en-US" dirty="0" smtClean="0"/>
              <a:t>,</a:t>
            </a:r>
            <a:r>
              <a:rPr lang="ru-RU" i="1" dirty="0" smtClean="0"/>
              <a:t> </a:t>
            </a:r>
            <a:r>
              <a:rPr lang="en-US" dirty="0" smtClean="0"/>
              <a:t>and </a:t>
            </a:r>
            <a:r>
              <a:rPr lang="en-US" dirty="0" err="1" smtClean="0"/>
              <a:t>Gelu</a:t>
            </a:r>
            <a:r>
              <a:rPr lang="en-US" dirty="0" smtClean="0"/>
              <a:t> </a:t>
            </a:r>
            <a:r>
              <a:rPr lang="en-US" dirty="0"/>
              <a:t>M. </a:t>
            </a:r>
            <a:r>
              <a:rPr lang="en-US" dirty="0" smtClean="0"/>
              <a:t>Nita</a:t>
            </a:r>
          </a:p>
          <a:p>
            <a:r>
              <a:rPr lang="en-US" i="1" dirty="0" smtClean="0"/>
              <a:t>New </a:t>
            </a:r>
            <a:r>
              <a:rPr lang="en-US" i="1" dirty="0" smtClean="0"/>
              <a:t>Jersey Institute of </a:t>
            </a:r>
            <a:r>
              <a:rPr lang="en-US" i="1" dirty="0" smtClean="0"/>
              <a:t>Technology</a:t>
            </a:r>
          </a:p>
          <a:p>
            <a:endParaRPr lang="ru-RU" i="1" dirty="0"/>
          </a:p>
          <a:p>
            <a:r>
              <a:rPr lang="en-US" dirty="0" smtClean="0"/>
              <a:t>SPW-GR—</a:t>
            </a:r>
            <a:r>
              <a:rPr lang="en-US" dirty="0" err="1" smtClean="0"/>
              <a:t>SolFER</a:t>
            </a:r>
            <a:r>
              <a:rPr lang="en-US" dirty="0" smtClean="0"/>
              <a:t> Colloquium</a:t>
            </a:r>
            <a:endParaRPr lang="en-US" dirty="0" smtClean="0"/>
          </a:p>
          <a:p>
            <a:r>
              <a:rPr lang="en-US" dirty="0" smtClean="0"/>
              <a:t>2021-Feb-19</a:t>
            </a:r>
            <a:endParaRPr lang="ru-RU" dirty="0" smtClean="0"/>
          </a:p>
          <a:p>
            <a:endParaRPr lang="ru-RU" b="1" dirty="0"/>
          </a:p>
          <a:p>
            <a:endParaRPr lang="en-US" dirty="0"/>
          </a:p>
        </p:txBody>
      </p:sp>
    </p:spTree>
    <p:extLst>
      <p:ext uri="{BB962C8B-B14F-4D97-AF65-F5344CB8AC3E}">
        <p14:creationId xmlns:p14="http://schemas.microsoft.com/office/powerpoint/2010/main" val="1299445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Brightness of the </a:t>
            </a:r>
            <a:r>
              <a:rPr lang="en-US" i="1" dirty="0" smtClean="0"/>
              <a:t>s</a:t>
            </a:r>
            <a:r>
              <a:rPr lang="en-US" dirty="0" smtClean="0"/>
              <a:t> = 3 layer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dirty="0"/>
          </a:p>
        </p:txBody>
      </p:sp>
      <p:sp>
        <p:nvSpPr>
          <p:cNvPr id="17" name="Content Placeholder 16"/>
          <p:cNvSpPr>
            <a:spLocks noGrp="1"/>
          </p:cNvSpPr>
          <p:nvPr>
            <p:ph idx="1"/>
          </p:nvPr>
        </p:nvSpPr>
        <p:spPr>
          <a:xfrm>
            <a:off x="1719940" y="1554163"/>
            <a:ext cx="4596492" cy="4901067"/>
          </a:xfrm>
        </p:spPr>
        <p:txBody>
          <a:bodyPr>
            <a:normAutofit/>
          </a:bodyPr>
          <a:lstStyle/>
          <a:p>
            <a:r>
              <a:rPr lang="en-US" sz="2200" dirty="0" smtClean="0"/>
              <a:t>Here we paint </a:t>
            </a:r>
            <a:r>
              <a:rPr lang="en-US" sz="2200" dirty="0"/>
              <a:t>the </a:t>
            </a:r>
            <a:r>
              <a:rPr lang="en-US" sz="2200" dirty="0" err="1"/>
              <a:t>isogauss</a:t>
            </a:r>
            <a:r>
              <a:rPr lang="en-US" sz="2200" dirty="0"/>
              <a:t> </a:t>
            </a:r>
            <a:r>
              <a:rPr lang="en-US" sz="2200" dirty="0" smtClean="0"/>
              <a:t>surfaces</a:t>
            </a:r>
            <a:r>
              <a:rPr lang="en-US" sz="2200" dirty="0"/>
              <a:t> with the </a:t>
            </a:r>
            <a:r>
              <a:rPr lang="en-US" sz="2200" dirty="0" smtClean="0"/>
              <a:t>plasma temperature </a:t>
            </a:r>
            <a:r>
              <a:rPr lang="en-US" sz="2200" dirty="0"/>
              <a:t>while scanning in frequency</a:t>
            </a:r>
            <a:r>
              <a:rPr lang="en-US" sz="2200" dirty="0" smtClean="0"/>
              <a:t>.</a:t>
            </a:r>
          </a:p>
          <a:p>
            <a:endParaRPr lang="en-US" sz="2200" dirty="0"/>
          </a:p>
          <a:p>
            <a:r>
              <a:rPr lang="en-US" sz="2200" dirty="0"/>
              <a:t>This is </a:t>
            </a:r>
            <a:r>
              <a:rPr lang="en-US" sz="2200" i="1" dirty="0"/>
              <a:t>almost</a:t>
            </a:r>
            <a:r>
              <a:rPr lang="en-US" sz="2200" dirty="0"/>
              <a:t> what we see when observing </a:t>
            </a:r>
            <a:r>
              <a:rPr lang="en-US" sz="2200" dirty="0" err="1"/>
              <a:t>gyroresonance</a:t>
            </a:r>
            <a:r>
              <a:rPr lang="en-US" sz="2200" dirty="0"/>
              <a:t> emission in active regions, but there is one additional effect that must be taken into account—the varying opacity on the surface, which varies mainly with direction of the magnetic field.</a:t>
            </a:r>
          </a:p>
        </p:txBody>
      </p:sp>
      <p:pic>
        <p:nvPicPr>
          <p:cNvPr id="3" name="isocolo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578" b="15345"/>
          <a:stretch/>
        </p:blipFill>
        <p:spPr>
          <a:xfrm>
            <a:off x="6488966" y="2448476"/>
            <a:ext cx="4179035" cy="2886784"/>
          </a:xfrm>
          <a:prstGeom prst="rect">
            <a:avLst/>
          </a:prstGeom>
        </p:spPr>
      </p:pic>
    </p:spTree>
    <p:extLst>
      <p:ext uri="{BB962C8B-B14F-4D97-AF65-F5344CB8AC3E}">
        <p14:creationId xmlns:p14="http://schemas.microsoft.com/office/powerpoint/2010/main" val="372663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OPACITY and harmonic layers</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11</a:t>
            </a:fld>
            <a:endParaRPr lang="en-US" dirty="0"/>
          </a:p>
        </p:txBody>
      </p:sp>
      <p:sp>
        <p:nvSpPr>
          <p:cNvPr id="17" name="Content Placeholder 16"/>
          <p:cNvSpPr>
            <a:spLocks noGrp="1"/>
          </p:cNvSpPr>
          <p:nvPr>
            <p:ph idx="1"/>
          </p:nvPr>
        </p:nvSpPr>
        <p:spPr>
          <a:xfrm>
            <a:off x="1719940" y="1554163"/>
            <a:ext cx="8763003" cy="1145046"/>
          </a:xfrm>
        </p:spPr>
        <p:txBody>
          <a:bodyPr numCol="2">
            <a:normAutofit/>
          </a:bodyPr>
          <a:lstStyle/>
          <a:p>
            <a:pPr marL="0" indent="0">
              <a:buNone/>
            </a:pPr>
            <a:r>
              <a:rPr lang="en-US" sz="2200" dirty="0"/>
              <a:t>This movie shows lower harmonic layers peeking through the opacity holes, although it is hard to see.</a:t>
            </a:r>
          </a:p>
          <a:p>
            <a:pPr marL="0" indent="0">
              <a:buNone/>
            </a:pPr>
            <a:r>
              <a:rPr lang="en-US" sz="2200" dirty="0"/>
              <a:t>It may be a bit more apparent from a side perspective, as in this movie.</a:t>
            </a:r>
          </a:p>
        </p:txBody>
      </p:sp>
      <p:pic>
        <p:nvPicPr>
          <p:cNvPr id="3" name="isohar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5635" b="15676"/>
          <a:stretch/>
        </p:blipFill>
        <p:spPr>
          <a:xfrm>
            <a:off x="1840607" y="2758314"/>
            <a:ext cx="4147705" cy="2848998"/>
          </a:xfrm>
          <a:prstGeom prst="rect">
            <a:avLst/>
          </a:prstGeom>
        </p:spPr>
      </p:pic>
      <p:pic>
        <p:nvPicPr>
          <p:cNvPr id="7" name="isoharm_sid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17218" b="5697"/>
          <a:stretch/>
        </p:blipFill>
        <p:spPr>
          <a:xfrm>
            <a:off x="6292482" y="2622288"/>
            <a:ext cx="3960668" cy="3053038"/>
          </a:xfrm>
          <a:prstGeom prst="rect">
            <a:avLst/>
          </a:prstGeom>
        </p:spPr>
      </p:pic>
    </p:spTree>
    <p:extLst>
      <p:ext uri="{BB962C8B-B14F-4D97-AF65-F5344CB8AC3E}">
        <p14:creationId xmlns:p14="http://schemas.microsoft.com/office/powerpoint/2010/main" val="358570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3"/>
                                        </p:tgtEl>
                                      </p:cBhvr>
                                    </p:cmd>
                                  </p:childTnLst>
                                </p:cTn>
                              </p:par>
                            </p:childTnLst>
                          </p:cTn>
                        </p:par>
                        <p:par>
                          <p:cTn id="7" fill="hold">
                            <p:stCondLst>
                              <p:cond delay="6600"/>
                            </p:stCondLst>
                            <p:childTnLst>
                              <p:par>
                                <p:cTn id="8" presetID="1" presetClass="mediacall" presetSubtype="0" fill="hold" nodeType="afterEffect">
                                  <p:stCondLst>
                                    <p:cond delay="0"/>
                                  </p:stCondLst>
                                  <p:childTnLst>
                                    <p:cmd type="call" cmd="playFrom(0.0)">
                                      <p:cBhvr>
                                        <p:cTn id="9" dur="6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Polarization and </a:t>
            </a:r>
            <a:r>
              <a:rPr lang="en-US" dirty="0" err="1" smtClean="0"/>
              <a:t>magnetoionic</a:t>
            </a:r>
            <a:r>
              <a:rPr lang="en-US" dirty="0" smtClean="0"/>
              <a:t> mode</a:t>
            </a:r>
            <a:endParaRPr lang="en-US" dirty="0"/>
          </a:p>
        </p:txBody>
      </p:sp>
      <p:sp>
        <p:nvSpPr>
          <p:cNvPr id="3" name="Content Placeholder 2"/>
          <p:cNvSpPr>
            <a:spLocks noGrp="1"/>
          </p:cNvSpPr>
          <p:nvPr>
            <p:ph idx="1"/>
          </p:nvPr>
        </p:nvSpPr>
        <p:spPr>
          <a:xfrm>
            <a:off x="1785257" y="1565048"/>
            <a:ext cx="4713514" cy="4770439"/>
          </a:xfrm>
        </p:spPr>
        <p:txBody>
          <a:bodyPr>
            <a:normAutofit/>
          </a:bodyPr>
          <a:lstStyle/>
          <a:p>
            <a:r>
              <a:rPr lang="en-US" sz="2200" dirty="0" err="1"/>
              <a:t>Gyroresonance</a:t>
            </a:r>
            <a:r>
              <a:rPr lang="en-US" sz="2200" dirty="0"/>
              <a:t> emission, caused by electrons spiraling in the magnetic field, naturally occurs most strongly in the sense of circular polarization whose electric vector rotates in the same direction as the electrons.  This is the extra-ordinary mode, or x-mode.  However, the electrons also emit, with lower opacity, in the opposite sense ordinary mode, or o-mode.</a:t>
            </a:r>
          </a:p>
          <a:p>
            <a:r>
              <a:rPr lang="en-US" sz="2200" dirty="0"/>
              <a:t>Here is what the o-mode looks like. The opacity holes are now larger, and the lower harmonic layers are more easily seen.</a:t>
            </a:r>
            <a:endParaRPr lang="en-US" sz="22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12</a:t>
            </a:fld>
            <a:endParaRPr lang="en-US" dirty="0"/>
          </a:p>
        </p:txBody>
      </p:sp>
      <p:pic>
        <p:nvPicPr>
          <p:cNvPr id="8" name="isoharm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924" b="15209"/>
          <a:stretch/>
        </p:blipFill>
        <p:spPr>
          <a:xfrm>
            <a:off x="6505689" y="2108411"/>
            <a:ext cx="4147984" cy="2856557"/>
          </a:xfrm>
          <a:prstGeom prst="rect">
            <a:avLst/>
          </a:prstGeom>
        </p:spPr>
      </p:pic>
    </p:spTree>
    <p:extLst>
      <p:ext uri="{BB962C8B-B14F-4D97-AF65-F5344CB8AC3E}">
        <p14:creationId xmlns:p14="http://schemas.microsoft.com/office/powerpoint/2010/main" val="282587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850"/>
            <a:ext cx="10515600" cy="601364"/>
          </a:xfrm>
        </p:spPr>
        <p:txBody>
          <a:bodyPr>
            <a:normAutofit fontScale="90000"/>
          </a:bodyPr>
          <a:lstStyle/>
          <a:p>
            <a:pPr algn="ctr"/>
            <a:r>
              <a:rPr lang="en-US" dirty="0" smtClean="0"/>
              <a:t>Putting it all together</a:t>
            </a:r>
            <a:endParaRPr lang="en-US" dirty="0"/>
          </a:p>
        </p:txBody>
      </p:sp>
      <p:pic>
        <p:nvPicPr>
          <p:cNvPr id="7" name="isoharmr.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102296" y="2834568"/>
            <a:ext cx="3517611" cy="3517610"/>
          </a:xfrm>
        </p:spPr>
      </p:pic>
      <p:sp>
        <p:nvSpPr>
          <p:cNvPr id="6" name="Slide Number Placeholder 5"/>
          <p:cNvSpPr>
            <a:spLocks noGrp="1"/>
          </p:cNvSpPr>
          <p:nvPr>
            <p:ph type="sldNum" sz="quarter" idx="12"/>
          </p:nvPr>
        </p:nvSpPr>
        <p:spPr/>
        <p:txBody>
          <a:bodyPr/>
          <a:lstStyle/>
          <a:p>
            <a:fld id="{B6F15528-21DE-4FAA-801E-634DDDAF4B2B}" type="slidenum">
              <a:rPr lang="en-US" smtClean="0"/>
              <a:pPr/>
              <a:t>13</a:t>
            </a:fld>
            <a:endParaRPr lang="en-US" dirty="0"/>
          </a:p>
        </p:txBody>
      </p:sp>
      <p:sp>
        <p:nvSpPr>
          <p:cNvPr id="8" name="Content Placeholder 16"/>
          <p:cNvSpPr txBox="1">
            <a:spLocks/>
          </p:cNvSpPr>
          <p:nvPr/>
        </p:nvSpPr>
        <p:spPr>
          <a:xfrm>
            <a:off x="1814208" y="1318493"/>
            <a:ext cx="8763003" cy="1434134"/>
          </a:xfrm>
          <a:prstGeom prst="rect">
            <a:avLst/>
          </a:prstGeom>
        </p:spPr>
        <p:txBody>
          <a:bodyPr vert="horz" numCol="1">
            <a:normAutofit fontScale="925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None/>
            </a:pPr>
            <a:r>
              <a:rPr lang="en-US" sz="2200" dirty="0"/>
              <a:t>To see what would be seen in a given circular polarization, one merely chooses either o- or x-mode depending on sign of local </a:t>
            </a:r>
            <a:r>
              <a:rPr lang="en-US" sz="2200" i="1" dirty="0" err="1">
                <a:latin typeface="Times New Roman" panose="02020603050405020304" pitchFamily="18" charset="0"/>
                <a:cs typeface="Times New Roman" panose="02020603050405020304" pitchFamily="18" charset="0"/>
              </a:rPr>
              <a:t>B</a:t>
            </a:r>
            <a:r>
              <a:rPr lang="en-US" sz="2200" i="1" baseline="-25000" dirty="0" err="1">
                <a:latin typeface="Times New Roman" panose="02020603050405020304" pitchFamily="18" charset="0"/>
                <a:cs typeface="Times New Roman" panose="02020603050405020304" pitchFamily="18" charset="0"/>
              </a:rPr>
              <a:t>z</a:t>
            </a:r>
            <a:r>
              <a:rPr lang="en-US" sz="2200" dirty="0"/>
              <a:t> on </a:t>
            </a:r>
            <a:r>
              <a:rPr lang="en-US" sz="2200" dirty="0" smtClean="0"/>
              <a:t>the gyro </a:t>
            </a:r>
            <a:r>
              <a:rPr lang="en-US" sz="2200" dirty="0"/>
              <a:t>surface</a:t>
            </a:r>
            <a:r>
              <a:rPr lang="en-US" sz="2200" dirty="0" smtClean="0"/>
              <a:t>. (Assuming no polarization reversal due to quasi transverse magnetic layers along LOS).</a:t>
            </a:r>
            <a:endParaRPr lang="en-US" sz="2200" dirty="0"/>
          </a:p>
          <a:p>
            <a:pPr marL="0" indent="0">
              <a:buNone/>
            </a:pPr>
            <a:r>
              <a:rPr lang="en-US" sz="2200" dirty="0"/>
              <a:t>Here we have turned off the background image and field lines for clarity.</a:t>
            </a:r>
          </a:p>
        </p:txBody>
      </p:sp>
      <p:pic>
        <p:nvPicPr>
          <p:cNvPr id="9" name="isoharml.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495732" y="2841442"/>
            <a:ext cx="3528029" cy="3528029"/>
          </a:xfrm>
          <a:prstGeom prst="rect">
            <a:avLst/>
          </a:prstGeom>
        </p:spPr>
      </p:pic>
      <p:sp>
        <p:nvSpPr>
          <p:cNvPr id="10" name="TextBox 9"/>
          <p:cNvSpPr txBox="1"/>
          <p:nvPr/>
        </p:nvSpPr>
        <p:spPr>
          <a:xfrm>
            <a:off x="3579055" y="2915536"/>
            <a:ext cx="6193414" cy="400110"/>
          </a:xfrm>
          <a:prstGeom prst="rect">
            <a:avLst/>
          </a:prstGeom>
          <a:noFill/>
        </p:spPr>
        <p:txBody>
          <a:bodyPr wrap="square" rtlCol="0">
            <a:spAutoFit/>
          </a:bodyPr>
          <a:lstStyle/>
          <a:p>
            <a:r>
              <a:rPr lang="en-US" sz="2000" dirty="0">
                <a:solidFill>
                  <a:schemeClr val="bg1"/>
                </a:solidFill>
              </a:rPr>
              <a:t>RCP                                                             LCP</a:t>
            </a:r>
            <a:endParaRPr lang="en-US" sz="2000" dirty="0">
              <a:solidFill>
                <a:schemeClr val="bg1"/>
              </a:solidFill>
            </a:endParaRPr>
          </a:p>
        </p:txBody>
      </p:sp>
    </p:spTree>
    <p:extLst>
      <p:ext uri="{BB962C8B-B14F-4D97-AF65-F5344CB8AC3E}">
        <p14:creationId xmlns:p14="http://schemas.microsoft.com/office/powerpoint/2010/main" val="76503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7"/>
                                        </p:tgtEl>
                                      </p:cBhvr>
                                    </p:cmd>
                                  </p:childTnLst>
                                </p:cTn>
                              </p:par>
                            </p:childTnLst>
                          </p:cTn>
                        </p:par>
                        <p:par>
                          <p:cTn id="7" fill="hold">
                            <p:stCondLst>
                              <p:cond delay="6600"/>
                            </p:stCondLst>
                            <p:childTnLst>
                              <p:par>
                                <p:cTn id="8" presetID="1" presetClass="mediacall" presetSubtype="0" fill="hold" nodeType="afterEffect">
                                  <p:stCondLst>
                                    <p:cond delay="0"/>
                                  </p:stCondLst>
                                  <p:childTnLst>
                                    <p:cmd type="call" cmd="playFrom(0.0)">
                                      <p:cBhvr>
                                        <p:cTn id="9" dur="6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repeatCount="indefinite" fill="hold" display="0">
                  <p:stCondLst>
                    <p:cond delay="indefinite"/>
                  </p:st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06054"/>
          </a:xfrm>
          <a:prstGeom prst="rect">
            <a:avLst/>
          </a:prstGeom>
        </p:spPr>
      </p:pic>
      <p:sp>
        <p:nvSpPr>
          <p:cNvPr id="2" name="Title 1"/>
          <p:cNvSpPr>
            <a:spLocks noGrp="1"/>
          </p:cNvSpPr>
          <p:nvPr>
            <p:ph type="ctrTitle"/>
          </p:nvPr>
        </p:nvSpPr>
        <p:spPr>
          <a:xfrm>
            <a:off x="1762125" y="0"/>
            <a:ext cx="9144000" cy="1081088"/>
          </a:xfrm>
          <a:solidFill>
            <a:schemeClr val="bg2"/>
          </a:solidFill>
        </p:spPr>
        <p:txBody>
          <a:bodyPr/>
          <a:lstStyle/>
          <a:p>
            <a:r>
              <a:rPr lang="en-US" dirty="0" smtClean="0"/>
              <a:t>GX SIMULATOR</a:t>
            </a:r>
            <a:endParaRPr lang="en-US" dirty="0"/>
          </a:p>
        </p:txBody>
      </p:sp>
      <p:sp>
        <p:nvSpPr>
          <p:cNvPr id="6" name="TextBox 5"/>
          <p:cNvSpPr txBox="1"/>
          <p:nvPr/>
        </p:nvSpPr>
        <p:spPr>
          <a:xfrm>
            <a:off x="485775" y="2047875"/>
            <a:ext cx="2468304" cy="1200329"/>
          </a:xfrm>
          <a:prstGeom prst="rect">
            <a:avLst/>
          </a:prstGeom>
          <a:noFill/>
        </p:spPr>
        <p:txBody>
          <a:bodyPr wrap="none" rtlCol="0">
            <a:spAutoFit/>
          </a:bodyPr>
          <a:lstStyle/>
          <a:p>
            <a:r>
              <a:rPr lang="en-US" dirty="0" smtClean="0"/>
              <a:t>Nita et al. 2015</a:t>
            </a:r>
          </a:p>
          <a:p>
            <a:r>
              <a:rPr lang="en-US" dirty="0" smtClean="0"/>
              <a:t>Nita et al. 2018</a:t>
            </a:r>
          </a:p>
          <a:p>
            <a:r>
              <a:rPr lang="en-US" dirty="0" smtClean="0"/>
              <a:t>Nita et al. </a:t>
            </a:r>
            <a:r>
              <a:rPr lang="en-US" dirty="0" smtClean="0"/>
              <a:t>2021 </a:t>
            </a:r>
            <a:r>
              <a:rPr lang="en-US" dirty="0" smtClean="0"/>
              <a:t>(in prep)</a:t>
            </a:r>
          </a:p>
          <a:p>
            <a:endParaRPr lang="en-US" dirty="0"/>
          </a:p>
        </p:txBody>
      </p:sp>
      <p:sp>
        <p:nvSpPr>
          <p:cNvPr id="7" name="TextBox 6"/>
          <p:cNvSpPr txBox="1"/>
          <p:nvPr/>
        </p:nvSpPr>
        <p:spPr>
          <a:xfrm>
            <a:off x="485775" y="5724525"/>
            <a:ext cx="4791075" cy="923330"/>
          </a:xfrm>
          <a:prstGeom prst="rect">
            <a:avLst/>
          </a:prstGeom>
          <a:noFill/>
        </p:spPr>
        <p:txBody>
          <a:bodyPr wrap="square" rtlCol="0">
            <a:spAutoFit/>
          </a:bodyPr>
          <a:lstStyle/>
          <a:p>
            <a:r>
              <a:rPr lang="en-US" dirty="0" smtClean="0"/>
              <a:t>Models are linked to HMI base maps. Box index helps placing the model at a right place and apply </a:t>
            </a:r>
            <a:r>
              <a:rPr lang="en-US" dirty="0"/>
              <a:t>B</a:t>
            </a:r>
            <a:r>
              <a:rPr lang="en-US" dirty="0" smtClean="0"/>
              <a:t> angle.</a:t>
            </a:r>
            <a:endParaRPr lang="en-US" dirty="0"/>
          </a:p>
        </p:txBody>
      </p:sp>
    </p:spTree>
    <p:extLst>
      <p:ext uri="{BB962C8B-B14F-4D97-AF65-F5344CB8AC3E}">
        <p14:creationId xmlns:p14="http://schemas.microsoft.com/office/powerpoint/2010/main" val="3817397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4" y="222251"/>
            <a:ext cx="10791825" cy="749300"/>
          </a:xfrm>
        </p:spPr>
        <p:txBody>
          <a:bodyPr/>
          <a:lstStyle/>
          <a:p>
            <a:r>
              <a:rPr lang="en-US" dirty="0" smtClean="0"/>
              <a:t>Automated Model Production Pipeline (AMPP)</a:t>
            </a:r>
            <a:endParaRPr lang="en-US" dirty="0"/>
          </a:p>
        </p:txBody>
      </p:sp>
      <p:pic>
        <p:nvPicPr>
          <p:cNvPr id="4" name="Content Placeholder 3"/>
          <p:cNvPicPr>
            <a:picLocks noGrp="1" noChangeAspect="1"/>
          </p:cNvPicPr>
          <p:nvPr>
            <p:ph idx="1"/>
          </p:nvPr>
        </p:nvPicPr>
        <p:blipFill>
          <a:blip r:embed="rId2"/>
          <a:stretch>
            <a:fillRect/>
          </a:stretch>
        </p:blipFill>
        <p:spPr>
          <a:xfrm>
            <a:off x="1142998" y="971551"/>
            <a:ext cx="10048875" cy="5442367"/>
          </a:xfrm>
          <a:prstGeom prst="rect">
            <a:avLst/>
          </a:prstGeom>
        </p:spPr>
      </p:pic>
    </p:spTree>
    <p:extLst>
      <p:ext uri="{BB962C8B-B14F-4D97-AF65-F5344CB8AC3E}">
        <p14:creationId xmlns:p14="http://schemas.microsoft.com/office/powerpoint/2010/main" val="940606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440" y="374068"/>
            <a:ext cx="6893145" cy="765003"/>
          </a:xfrm>
        </p:spPr>
        <p:txBody>
          <a:bodyPr/>
          <a:lstStyle/>
          <a:p>
            <a:r>
              <a:rPr lang="en-US" dirty="0" smtClean="0"/>
              <a:t>Adding Thermal Structure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0655" y="1808372"/>
            <a:ext cx="7330856" cy="4351338"/>
          </a:xfrm>
        </p:spPr>
      </p:pic>
      <p:pic>
        <p:nvPicPr>
          <p:cNvPr id="5" name="Picture 4"/>
          <p:cNvPicPr>
            <a:picLocks noChangeAspect="1"/>
          </p:cNvPicPr>
          <p:nvPr/>
        </p:nvPicPr>
        <p:blipFill rotWithShape="1">
          <a:blip r:embed="rId3"/>
          <a:srcRect l="34006" t="40814" r="3960" b="10377"/>
          <a:stretch/>
        </p:blipFill>
        <p:spPr>
          <a:xfrm>
            <a:off x="690912" y="4270077"/>
            <a:ext cx="3769743" cy="2268748"/>
          </a:xfrm>
          <a:prstGeom prst="rect">
            <a:avLst/>
          </a:prstGeom>
        </p:spPr>
      </p:pic>
      <p:sp>
        <p:nvSpPr>
          <p:cNvPr id="6" name="Block Arc 5"/>
          <p:cNvSpPr/>
          <p:nvPr/>
        </p:nvSpPr>
        <p:spPr>
          <a:xfrm>
            <a:off x="1424159" y="4692771"/>
            <a:ext cx="2130724" cy="2165229"/>
          </a:xfrm>
          <a:prstGeom prst="blockArc">
            <a:avLst>
              <a:gd name="adj1" fmla="val 9838783"/>
              <a:gd name="adj2" fmla="val 461077"/>
              <a:gd name="adj3" fmla="val 361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rotWithShape="1">
          <a:blip r:embed="rId4"/>
          <a:srcRect l="3760" t="12428" r="3129"/>
          <a:stretch/>
        </p:blipFill>
        <p:spPr>
          <a:xfrm>
            <a:off x="552890" y="301926"/>
            <a:ext cx="3157268" cy="2018583"/>
          </a:xfrm>
          <a:prstGeom prst="rect">
            <a:avLst/>
          </a:prstGeom>
        </p:spPr>
      </p:pic>
      <p:pic>
        <p:nvPicPr>
          <p:cNvPr id="8" name="Picture 7"/>
          <p:cNvPicPr>
            <a:picLocks noChangeAspect="1"/>
          </p:cNvPicPr>
          <p:nvPr/>
        </p:nvPicPr>
        <p:blipFill>
          <a:blip r:embed="rId5"/>
          <a:stretch>
            <a:fillRect/>
          </a:stretch>
        </p:blipFill>
        <p:spPr>
          <a:xfrm>
            <a:off x="5278003" y="1549675"/>
            <a:ext cx="2585050" cy="920426"/>
          </a:xfrm>
          <a:prstGeom prst="rect">
            <a:avLst/>
          </a:prstGeom>
        </p:spPr>
      </p:pic>
      <p:sp>
        <p:nvSpPr>
          <p:cNvPr id="9" name="Rectangle 8"/>
          <p:cNvSpPr/>
          <p:nvPr/>
        </p:nvSpPr>
        <p:spPr>
          <a:xfrm>
            <a:off x="1639019" y="4891177"/>
            <a:ext cx="276045" cy="276046"/>
          </a:xfrm>
          <a:prstGeom prst="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07724" y="4330576"/>
            <a:ext cx="912622" cy="461665"/>
          </a:xfrm>
          <a:prstGeom prst="rect">
            <a:avLst/>
          </a:prstGeom>
          <a:noFill/>
        </p:spPr>
        <p:txBody>
          <a:bodyPr wrap="none" rtlCol="0">
            <a:spAutoFit/>
          </a:bodyPr>
          <a:lstStyle/>
          <a:p>
            <a:r>
              <a:rPr lang="en-US" sz="2400" dirty="0" smtClean="0">
                <a:solidFill>
                  <a:srgbClr val="00B050"/>
                </a:solidFill>
              </a:rPr>
              <a:t>L; </a:t>
            </a:r>
            <a:r>
              <a:rPr lang="en-US" sz="2400" dirty="0" err="1" smtClean="0">
                <a:solidFill>
                  <a:srgbClr val="00B050"/>
                </a:solidFill>
              </a:rPr>
              <a:t>B</a:t>
            </a:r>
            <a:r>
              <a:rPr lang="en-US" sz="2400" baseline="-25000" dirty="0" err="1" smtClean="0">
                <a:solidFill>
                  <a:srgbClr val="00B050"/>
                </a:solidFill>
              </a:rPr>
              <a:t>avg</a:t>
            </a:r>
            <a:endParaRPr lang="en-US" sz="2400" baseline="-25000" dirty="0">
              <a:solidFill>
                <a:srgbClr val="00B050"/>
              </a:solidFill>
            </a:endParaRPr>
          </a:p>
        </p:txBody>
      </p:sp>
      <p:sp>
        <p:nvSpPr>
          <p:cNvPr id="11" name="TextBox 10"/>
          <p:cNvSpPr txBox="1"/>
          <p:nvPr/>
        </p:nvSpPr>
        <p:spPr>
          <a:xfrm>
            <a:off x="6579699" y="5791470"/>
            <a:ext cx="335348" cy="523220"/>
          </a:xfrm>
          <a:prstGeom prst="rect">
            <a:avLst/>
          </a:prstGeom>
          <a:noFill/>
        </p:spPr>
        <p:txBody>
          <a:bodyPr wrap="none" rtlCol="0">
            <a:spAutoFit/>
          </a:bodyPr>
          <a:lstStyle/>
          <a:p>
            <a:r>
              <a:rPr lang="en-US" sz="2800" b="1" dirty="0" smtClean="0">
                <a:solidFill>
                  <a:srgbClr val="00B050"/>
                </a:solidFill>
              </a:rPr>
              <a:t>L</a:t>
            </a:r>
            <a:endParaRPr lang="en-US" sz="2400" b="1" baseline="-25000" dirty="0">
              <a:solidFill>
                <a:srgbClr val="00B050"/>
              </a:solidFill>
            </a:endParaRPr>
          </a:p>
        </p:txBody>
      </p:sp>
      <p:sp>
        <p:nvSpPr>
          <p:cNvPr id="12" name="TextBox 11"/>
          <p:cNvSpPr txBox="1"/>
          <p:nvPr/>
        </p:nvSpPr>
        <p:spPr>
          <a:xfrm>
            <a:off x="4409030" y="2195552"/>
            <a:ext cx="431528" cy="523220"/>
          </a:xfrm>
          <a:prstGeom prst="rect">
            <a:avLst/>
          </a:prstGeom>
          <a:noFill/>
        </p:spPr>
        <p:txBody>
          <a:bodyPr wrap="none" rtlCol="0">
            <a:spAutoFit/>
          </a:bodyPr>
          <a:lstStyle/>
          <a:p>
            <a:r>
              <a:rPr lang="en-US" sz="2800" b="1" dirty="0" smtClean="0"/>
              <a:t>Q</a:t>
            </a:r>
            <a:endParaRPr lang="en-US" sz="2400" b="1" baseline="-25000" dirty="0"/>
          </a:p>
        </p:txBody>
      </p:sp>
      <p:sp>
        <p:nvSpPr>
          <p:cNvPr id="13" name="TextBox 12"/>
          <p:cNvSpPr txBox="1"/>
          <p:nvPr/>
        </p:nvSpPr>
        <p:spPr>
          <a:xfrm>
            <a:off x="8894274" y="3201267"/>
            <a:ext cx="787395" cy="461665"/>
          </a:xfrm>
          <a:prstGeom prst="rect">
            <a:avLst/>
          </a:prstGeom>
          <a:noFill/>
        </p:spPr>
        <p:txBody>
          <a:bodyPr wrap="none" rtlCol="0">
            <a:spAutoFit/>
          </a:bodyPr>
          <a:lstStyle/>
          <a:p>
            <a:r>
              <a:rPr lang="en-US" sz="2400" dirty="0" smtClean="0">
                <a:solidFill>
                  <a:srgbClr val="FF0000"/>
                </a:solidFill>
              </a:rPr>
              <a:t>DEM</a:t>
            </a:r>
            <a:endParaRPr lang="en-US" sz="2400" baseline="-25000" dirty="0">
              <a:solidFill>
                <a:srgbClr val="FF0000"/>
              </a:solidFill>
            </a:endParaRPr>
          </a:p>
        </p:txBody>
      </p:sp>
      <p:sp>
        <p:nvSpPr>
          <p:cNvPr id="14" name="TextBox 13"/>
          <p:cNvSpPr txBox="1"/>
          <p:nvPr/>
        </p:nvSpPr>
        <p:spPr>
          <a:xfrm>
            <a:off x="317705" y="2579819"/>
            <a:ext cx="4142950" cy="1569660"/>
          </a:xfrm>
          <a:prstGeom prst="rect">
            <a:avLst/>
          </a:prstGeom>
          <a:noFill/>
        </p:spPr>
        <p:txBody>
          <a:bodyPr wrap="square" rtlCol="0">
            <a:spAutoFit/>
          </a:bodyPr>
          <a:lstStyle/>
          <a:p>
            <a:r>
              <a:rPr lang="en-US" sz="2400" dirty="0" smtClean="0"/>
              <a:t>For each </a:t>
            </a:r>
            <a:r>
              <a:rPr lang="en-US" sz="2400" dirty="0" smtClean="0">
                <a:solidFill>
                  <a:srgbClr val="00B0F0"/>
                </a:solidFill>
              </a:rPr>
              <a:t>voxel</a:t>
            </a:r>
            <a:r>
              <a:rPr lang="en-US" sz="2400" dirty="0" smtClean="0">
                <a:solidFill>
                  <a:srgbClr val="00B050"/>
                </a:solidFill>
              </a:rPr>
              <a:t> </a:t>
            </a:r>
            <a:r>
              <a:rPr lang="en-US" sz="2400" dirty="0" smtClean="0"/>
              <a:t>we compute </a:t>
            </a:r>
          </a:p>
          <a:p>
            <a:r>
              <a:rPr lang="en-US" sz="2400" dirty="0" smtClean="0">
                <a:solidFill>
                  <a:srgbClr val="00B050"/>
                </a:solidFill>
              </a:rPr>
              <a:t>L</a:t>
            </a:r>
            <a:r>
              <a:rPr lang="en-US" sz="2400" dirty="0">
                <a:solidFill>
                  <a:srgbClr val="00B050"/>
                </a:solidFill>
              </a:rPr>
              <a:t> </a:t>
            </a:r>
            <a:r>
              <a:rPr lang="en-US" sz="2400" dirty="0" smtClean="0">
                <a:solidFill>
                  <a:srgbClr val="00B050"/>
                </a:solidFill>
              </a:rPr>
              <a:t>&amp; </a:t>
            </a:r>
            <a:r>
              <a:rPr lang="en-US" sz="2400" dirty="0" err="1" smtClean="0">
                <a:solidFill>
                  <a:srgbClr val="00B050"/>
                </a:solidFill>
              </a:rPr>
              <a:t>B</a:t>
            </a:r>
            <a:r>
              <a:rPr lang="en-US" sz="2400" baseline="-25000" dirty="0" err="1" smtClean="0">
                <a:solidFill>
                  <a:srgbClr val="00B050"/>
                </a:solidFill>
              </a:rPr>
              <a:t>avg</a:t>
            </a:r>
            <a:r>
              <a:rPr lang="en-US" sz="2400" dirty="0" smtClean="0">
                <a:solidFill>
                  <a:srgbClr val="00B050"/>
                </a:solidFill>
              </a:rPr>
              <a:t> of the crossing field line </a:t>
            </a:r>
            <a:r>
              <a:rPr lang="en-US" sz="2400" dirty="0" smtClean="0"/>
              <a:t>and use them to compute the volumetric heating rate Q </a:t>
            </a:r>
            <a:endParaRPr lang="en-US" sz="2400" dirty="0"/>
          </a:p>
        </p:txBody>
      </p:sp>
      <p:sp>
        <p:nvSpPr>
          <p:cNvPr id="15" name="TextBox 14"/>
          <p:cNvSpPr txBox="1"/>
          <p:nvPr/>
        </p:nvSpPr>
        <p:spPr>
          <a:xfrm>
            <a:off x="6142724" y="2772065"/>
            <a:ext cx="301686" cy="369332"/>
          </a:xfrm>
          <a:prstGeom prst="rect">
            <a:avLst/>
          </a:prstGeom>
          <a:noFill/>
        </p:spPr>
        <p:txBody>
          <a:bodyPr wrap="none" rtlCol="0">
            <a:spAutoFit/>
          </a:bodyPr>
          <a:lstStyle/>
          <a:p>
            <a:r>
              <a:rPr lang="en-US" dirty="0" smtClean="0"/>
              <a:t>1</a:t>
            </a:r>
            <a:endParaRPr lang="en-US" dirty="0"/>
          </a:p>
        </p:txBody>
      </p:sp>
      <p:sp>
        <p:nvSpPr>
          <p:cNvPr id="16" name="TextBox 15"/>
          <p:cNvSpPr txBox="1"/>
          <p:nvPr/>
        </p:nvSpPr>
        <p:spPr>
          <a:xfrm>
            <a:off x="9530826" y="2010886"/>
            <a:ext cx="301686" cy="369332"/>
          </a:xfrm>
          <a:prstGeom prst="rect">
            <a:avLst/>
          </a:prstGeom>
          <a:noFill/>
        </p:spPr>
        <p:txBody>
          <a:bodyPr wrap="none" rtlCol="0">
            <a:spAutoFit/>
          </a:bodyPr>
          <a:lstStyle/>
          <a:p>
            <a:r>
              <a:rPr lang="en-US" dirty="0" smtClean="0"/>
              <a:t>1</a:t>
            </a:r>
            <a:endParaRPr lang="en-US" dirty="0"/>
          </a:p>
        </p:txBody>
      </p:sp>
      <p:sp>
        <p:nvSpPr>
          <p:cNvPr id="17" name="TextBox 16"/>
          <p:cNvSpPr txBox="1"/>
          <p:nvPr/>
        </p:nvSpPr>
        <p:spPr>
          <a:xfrm>
            <a:off x="7113556" y="2774889"/>
            <a:ext cx="301686" cy="369332"/>
          </a:xfrm>
          <a:prstGeom prst="rect">
            <a:avLst/>
          </a:prstGeom>
          <a:noFill/>
        </p:spPr>
        <p:txBody>
          <a:bodyPr wrap="none" rtlCol="0">
            <a:spAutoFit/>
          </a:bodyPr>
          <a:lstStyle/>
          <a:p>
            <a:r>
              <a:rPr lang="en-US" dirty="0" smtClean="0"/>
              <a:t>2</a:t>
            </a:r>
            <a:endParaRPr lang="en-US" dirty="0"/>
          </a:p>
        </p:txBody>
      </p:sp>
      <p:sp>
        <p:nvSpPr>
          <p:cNvPr id="18" name="TextBox 17"/>
          <p:cNvSpPr txBox="1"/>
          <p:nvPr/>
        </p:nvSpPr>
        <p:spPr>
          <a:xfrm>
            <a:off x="11353799" y="1951177"/>
            <a:ext cx="301686" cy="369332"/>
          </a:xfrm>
          <a:prstGeom prst="rect">
            <a:avLst/>
          </a:prstGeom>
          <a:noFill/>
        </p:spPr>
        <p:txBody>
          <a:bodyPr wrap="none" rtlCol="0">
            <a:spAutoFit/>
          </a:bodyPr>
          <a:lstStyle/>
          <a:p>
            <a:r>
              <a:rPr lang="en-US" dirty="0" smtClean="0"/>
              <a:t>2</a:t>
            </a:r>
            <a:endParaRPr lang="en-US" dirty="0"/>
          </a:p>
        </p:txBody>
      </p:sp>
      <p:sp>
        <p:nvSpPr>
          <p:cNvPr id="19" name="TextBox 18"/>
          <p:cNvSpPr txBox="1"/>
          <p:nvPr/>
        </p:nvSpPr>
        <p:spPr>
          <a:xfrm>
            <a:off x="6125231" y="3552001"/>
            <a:ext cx="301686" cy="369332"/>
          </a:xfrm>
          <a:prstGeom prst="rect">
            <a:avLst/>
          </a:prstGeom>
          <a:noFill/>
        </p:spPr>
        <p:txBody>
          <a:bodyPr wrap="none" rtlCol="0">
            <a:spAutoFit/>
          </a:bodyPr>
          <a:lstStyle/>
          <a:p>
            <a:r>
              <a:rPr lang="en-US" dirty="0" smtClean="0"/>
              <a:t>3</a:t>
            </a:r>
            <a:endParaRPr lang="en-US" dirty="0"/>
          </a:p>
        </p:txBody>
      </p:sp>
      <p:sp>
        <p:nvSpPr>
          <p:cNvPr id="20" name="TextBox 19"/>
          <p:cNvSpPr txBox="1"/>
          <p:nvPr/>
        </p:nvSpPr>
        <p:spPr>
          <a:xfrm>
            <a:off x="9527360" y="4114649"/>
            <a:ext cx="301686" cy="369332"/>
          </a:xfrm>
          <a:prstGeom prst="rect">
            <a:avLst/>
          </a:prstGeom>
          <a:noFill/>
        </p:spPr>
        <p:txBody>
          <a:bodyPr wrap="none" rtlCol="0">
            <a:spAutoFit/>
          </a:bodyPr>
          <a:lstStyle/>
          <a:p>
            <a:r>
              <a:rPr lang="en-US" dirty="0"/>
              <a:t>3</a:t>
            </a:r>
            <a:endParaRPr lang="en-US" dirty="0"/>
          </a:p>
        </p:txBody>
      </p:sp>
      <p:sp>
        <p:nvSpPr>
          <p:cNvPr id="21" name="TextBox 20"/>
          <p:cNvSpPr txBox="1"/>
          <p:nvPr/>
        </p:nvSpPr>
        <p:spPr>
          <a:xfrm>
            <a:off x="7135848" y="3538509"/>
            <a:ext cx="301686" cy="369332"/>
          </a:xfrm>
          <a:prstGeom prst="rect">
            <a:avLst/>
          </a:prstGeom>
          <a:noFill/>
        </p:spPr>
        <p:txBody>
          <a:bodyPr wrap="none" rtlCol="0">
            <a:spAutoFit/>
          </a:bodyPr>
          <a:lstStyle/>
          <a:p>
            <a:r>
              <a:rPr lang="en-US" dirty="0" smtClean="0"/>
              <a:t>4</a:t>
            </a:r>
            <a:endParaRPr lang="en-US" dirty="0"/>
          </a:p>
        </p:txBody>
      </p:sp>
      <p:sp>
        <p:nvSpPr>
          <p:cNvPr id="22" name="TextBox 21"/>
          <p:cNvSpPr txBox="1"/>
          <p:nvPr/>
        </p:nvSpPr>
        <p:spPr>
          <a:xfrm>
            <a:off x="11391899" y="4114649"/>
            <a:ext cx="301686" cy="369332"/>
          </a:xfrm>
          <a:prstGeom prst="rect">
            <a:avLst/>
          </a:prstGeom>
          <a:noFill/>
        </p:spPr>
        <p:txBody>
          <a:bodyPr wrap="none" rtlCol="0">
            <a:spAutoFit/>
          </a:bodyPr>
          <a:lstStyle/>
          <a:p>
            <a:r>
              <a:rPr lang="en-US" dirty="0"/>
              <a:t>4</a:t>
            </a:r>
            <a:endParaRPr lang="en-US" dirty="0"/>
          </a:p>
        </p:txBody>
      </p:sp>
      <p:sp>
        <p:nvSpPr>
          <p:cNvPr id="23" name="TextBox 22"/>
          <p:cNvSpPr txBox="1"/>
          <p:nvPr/>
        </p:nvSpPr>
        <p:spPr>
          <a:xfrm>
            <a:off x="4895192" y="4125017"/>
            <a:ext cx="3244507" cy="1200329"/>
          </a:xfrm>
          <a:prstGeom prst="rect">
            <a:avLst/>
          </a:prstGeom>
          <a:noFill/>
        </p:spPr>
        <p:txBody>
          <a:bodyPr wrap="square" rtlCol="0">
            <a:spAutoFit/>
          </a:bodyPr>
          <a:lstStyle/>
          <a:p>
            <a:r>
              <a:rPr lang="en-US" dirty="0" smtClean="0"/>
              <a:t>Precomputed EBTEL lookup tables contain DEM distributions for a representative set of (Q, L) pairs</a:t>
            </a:r>
            <a:endParaRPr lang="en-US" dirty="0"/>
          </a:p>
        </p:txBody>
      </p:sp>
    </p:spTree>
    <p:extLst>
      <p:ext uri="{BB962C8B-B14F-4D97-AF65-F5344CB8AC3E}">
        <p14:creationId xmlns:p14="http://schemas.microsoft.com/office/powerpoint/2010/main" val="2474781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627" t="-1" b="37357"/>
          <a:stretch/>
        </p:blipFill>
        <p:spPr>
          <a:xfrm>
            <a:off x="1121229" y="282874"/>
            <a:ext cx="9284122" cy="1447955"/>
          </a:xfrm>
          <a:prstGeom prst="rect">
            <a:avLst/>
          </a:prstGeom>
        </p:spPr>
      </p:pic>
      <p:pic>
        <p:nvPicPr>
          <p:cNvPr id="5" name="Picture 4"/>
          <p:cNvPicPr>
            <a:picLocks noChangeAspect="1"/>
          </p:cNvPicPr>
          <p:nvPr/>
        </p:nvPicPr>
        <p:blipFill>
          <a:blip r:embed="rId3"/>
          <a:stretch>
            <a:fillRect/>
          </a:stretch>
        </p:blipFill>
        <p:spPr>
          <a:xfrm>
            <a:off x="3244421" y="1615997"/>
            <a:ext cx="3220528" cy="1146693"/>
          </a:xfrm>
          <a:prstGeom prst="rect">
            <a:avLst/>
          </a:prstGeom>
        </p:spPr>
      </p:pic>
      <p:pic>
        <p:nvPicPr>
          <p:cNvPr id="6" name="Picture 5"/>
          <p:cNvPicPr>
            <a:picLocks noChangeAspect="1"/>
          </p:cNvPicPr>
          <p:nvPr/>
        </p:nvPicPr>
        <p:blipFill>
          <a:blip r:embed="rId4"/>
          <a:stretch>
            <a:fillRect/>
          </a:stretch>
        </p:blipFill>
        <p:spPr>
          <a:xfrm>
            <a:off x="6464949" y="1844493"/>
            <a:ext cx="1854570" cy="690871"/>
          </a:xfrm>
          <a:prstGeom prst="rect">
            <a:avLst/>
          </a:prstGeom>
        </p:spPr>
      </p:pic>
      <p:pic>
        <p:nvPicPr>
          <p:cNvPr id="8" name="Picture 7"/>
          <p:cNvPicPr>
            <a:picLocks noChangeAspect="1"/>
          </p:cNvPicPr>
          <p:nvPr/>
        </p:nvPicPr>
        <p:blipFill>
          <a:blip r:embed="rId5"/>
          <a:stretch>
            <a:fillRect/>
          </a:stretch>
        </p:blipFill>
        <p:spPr>
          <a:xfrm>
            <a:off x="863179" y="2876354"/>
            <a:ext cx="9966746" cy="3667321"/>
          </a:xfrm>
          <a:prstGeom prst="rect">
            <a:avLst/>
          </a:prstGeom>
        </p:spPr>
      </p:pic>
      <p:pic>
        <p:nvPicPr>
          <p:cNvPr id="9" name="Picture 8"/>
          <p:cNvPicPr>
            <a:picLocks noChangeAspect="1"/>
          </p:cNvPicPr>
          <p:nvPr/>
        </p:nvPicPr>
        <p:blipFill>
          <a:blip r:embed="rId6"/>
          <a:stretch>
            <a:fillRect/>
          </a:stretch>
        </p:blipFill>
        <p:spPr>
          <a:xfrm>
            <a:off x="932451" y="1904417"/>
            <a:ext cx="1980225" cy="698500"/>
          </a:xfrm>
          <a:prstGeom prst="rect">
            <a:avLst/>
          </a:prstGeom>
        </p:spPr>
      </p:pic>
      <p:sp>
        <p:nvSpPr>
          <p:cNvPr id="10" name="TextBox 9"/>
          <p:cNvSpPr txBox="1"/>
          <p:nvPr/>
        </p:nvSpPr>
        <p:spPr>
          <a:xfrm>
            <a:off x="3676650" y="5181600"/>
            <a:ext cx="1981392" cy="523220"/>
          </a:xfrm>
          <a:prstGeom prst="rect">
            <a:avLst/>
          </a:prstGeom>
          <a:noFill/>
        </p:spPr>
        <p:txBody>
          <a:bodyPr wrap="square" rtlCol="0">
            <a:spAutoFit/>
          </a:bodyPr>
          <a:lstStyle/>
          <a:p>
            <a:r>
              <a:rPr lang="en-US" sz="2800" dirty="0" smtClean="0"/>
              <a:t>Steady State</a:t>
            </a:r>
            <a:endParaRPr lang="en-US" sz="2800" dirty="0"/>
          </a:p>
        </p:txBody>
      </p:sp>
      <p:sp>
        <p:nvSpPr>
          <p:cNvPr id="11" name="TextBox 10"/>
          <p:cNvSpPr txBox="1"/>
          <p:nvPr/>
        </p:nvSpPr>
        <p:spPr>
          <a:xfrm>
            <a:off x="9033903" y="5181600"/>
            <a:ext cx="1981392" cy="523220"/>
          </a:xfrm>
          <a:prstGeom prst="rect">
            <a:avLst/>
          </a:prstGeom>
          <a:noFill/>
        </p:spPr>
        <p:txBody>
          <a:bodyPr wrap="square" rtlCol="0">
            <a:spAutoFit/>
          </a:bodyPr>
          <a:lstStyle/>
          <a:p>
            <a:r>
              <a:rPr lang="en-US" sz="2800" dirty="0" smtClean="0"/>
              <a:t>Impulsive</a:t>
            </a:r>
            <a:endParaRPr lang="en-US" sz="2800" dirty="0"/>
          </a:p>
        </p:txBody>
      </p:sp>
      <p:pic>
        <p:nvPicPr>
          <p:cNvPr id="12" name="Picture 11"/>
          <p:cNvPicPr>
            <a:picLocks noChangeAspect="1"/>
          </p:cNvPicPr>
          <p:nvPr/>
        </p:nvPicPr>
        <p:blipFill>
          <a:blip r:embed="rId7"/>
          <a:stretch>
            <a:fillRect/>
          </a:stretch>
        </p:blipFill>
        <p:spPr>
          <a:xfrm>
            <a:off x="9135976" y="1887664"/>
            <a:ext cx="2538750" cy="647700"/>
          </a:xfrm>
          <a:prstGeom prst="rect">
            <a:avLst/>
          </a:prstGeom>
          <a:noFill/>
          <a:ln w="28575">
            <a:solidFill>
              <a:srgbClr val="00B050"/>
            </a:solidFill>
          </a:ln>
        </p:spPr>
      </p:pic>
      <p:sp>
        <p:nvSpPr>
          <p:cNvPr id="13" name="Right Arrow 12"/>
          <p:cNvSpPr/>
          <p:nvPr/>
        </p:nvSpPr>
        <p:spPr>
          <a:xfrm>
            <a:off x="8327809" y="2018159"/>
            <a:ext cx="714384" cy="402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4267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375" y="313368"/>
            <a:ext cx="7335508" cy="695924"/>
          </a:xfrm>
        </p:spPr>
        <p:txBody>
          <a:bodyPr>
            <a:normAutofit/>
          </a:bodyPr>
          <a:lstStyle/>
          <a:p>
            <a:pPr algn="ctr"/>
            <a:r>
              <a:rPr lang="en-US" dirty="0" smtClean="0"/>
              <a:t>Workflow.</a:t>
            </a:r>
            <a:endParaRPr lang="en-US" dirty="0"/>
          </a:p>
        </p:txBody>
      </p:sp>
      <p:pic>
        <p:nvPicPr>
          <p:cNvPr id="4" name="Content Placeholder 3"/>
          <p:cNvPicPr>
            <a:picLocks noGrp="1" noChangeAspect="1"/>
          </p:cNvPicPr>
          <p:nvPr>
            <p:ph idx="1"/>
          </p:nvPr>
        </p:nvPicPr>
        <p:blipFill>
          <a:blip r:embed="rId2"/>
          <a:stretch>
            <a:fillRect/>
          </a:stretch>
        </p:blipFill>
        <p:spPr>
          <a:xfrm>
            <a:off x="2036913" y="872526"/>
            <a:ext cx="8256510" cy="5633049"/>
          </a:xfrm>
          <a:prstGeom prst="rect">
            <a:avLst/>
          </a:prstGeom>
        </p:spPr>
      </p:pic>
    </p:spTree>
    <p:extLst>
      <p:ext uri="{BB962C8B-B14F-4D97-AF65-F5344CB8AC3E}">
        <p14:creationId xmlns:p14="http://schemas.microsoft.com/office/powerpoint/2010/main" val="21345639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355" y="181155"/>
            <a:ext cx="11145328" cy="1035171"/>
          </a:xfrm>
        </p:spPr>
        <p:txBody>
          <a:bodyPr>
            <a:normAutofit/>
          </a:bodyPr>
          <a:lstStyle/>
          <a:p>
            <a:pPr algn="ctr"/>
            <a:r>
              <a:rPr lang="en-US" dirty="0" smtClean="0"/>
              <a:t>AR 11520; 12-Jul-2012. Data and models.</a:t>
            </a:r>
            <a:endParaRPr lang="en-US" dirty="0"/>
          </a:p>
        </p:txBody>
      </p:sp>
      <p:pic>
        <p:nvPicPr>
          <p:cNvPr id="3" name="Picture 2"/>
          <p:cNvPicPr>
            <a:picLocks noChangeAspect="1"/>
          </p:cNvPicPr>
          <p:nvPr/>
        </p:nvPicPr>
        <p:blipFill>
          <a:blip r:embed="rId2"/>
          <a:stretch>
            <a:fillRect/>
          </a:stretch>
        </p:blipFill>
        <p:spPr>
          <a:xfrm>
            <a:off x="301926" y="1369669"/>
            <a:ext cx="5158595" cy="5049222"/>
          </a:xfrm>
          <a:prstGeom prst="rect">
            <a:avLst/>
          </a:prstGeom>
        </p:spPr>
      </p:pic>
      <p:pic>
        <p:nvPicPr>
          <p:cNvPr id="4" name="Picture 3"/>
          <p:cNvPicPr>
            <a:picLocks noChangeAspect="1"/>
          </p:cNvPicPr>
          <p:nvPr/>
        </p:nvPicPr>
        <p:blipFill>
          <a:blip r:embed="rId3"/>
          <a:stretch>
            <a:fillRect/>
          </a:stretch>
        </p:blipFill>
        <p:spPr>
          <a:xfrm>
            <a:off x="6702725" y="1216326"/>
            <a:ext cx="3925804" cy="2575565"/>
          </a:xfrm>
          <a:prstGeom prst="rect">
            <a:avLst/>
          </a:prstGeom>
        </p:spPr>
      </p:pic>
      <p:pic>
        <p:nvPicPr>
          <p:cNvPr id="6" name="Picture 5"/>
          <p:cNvPicPr>
            <a:picLocks noChangeAspect="1"/>
          </p:cNvPicPr>
          <p:nvPr/>
        </p:nvPicPr>
        <p:blipFill>
          <a:blip r:embed="rId4"/>
          <a:stretch>
            <a:fillRect/>
          </a:stretch>
        </p:blipFill>
        <p:spPr>
          <a:xfrm>
            <a:off x="6872769" y="3791891"/>
            <a:ext cx="3755759" cy="2627000"/>
          </a:xfrm>
          <a:prstGeom prst="rect">
            <a:avLst/>
          </a:prstGeom>
        </p:spPr>
      </p:pic>
      <p:pic>
        <p:nvPicPr>
          <p:cNvPr id="25" name="Picture 24"/>
          <p:cNvPicPr>
            <a:picLocks noChangeAspect="1"/>
          </p:cNvPicPr>
          <p:nvPr/>
        </p:nvPicPr>
        <p:blipFill>
          <a:blip r:embed="rId5"/>
          <a:stretch>
            <a:fillRect/>
          </a:stretch>
        </p:blipFill>
        <p:spPr>
          <a:xfrm>
            <a:off x="9242662" y="3995190"/>
            <a:ext cx="2585050" cy="920426"/>
          </a:xfrm>
          <a:prstGeom prst="rect">
            <a:avLst/>
          </a:prstGeom>
        </p:spPr>
      </p:pic>
    </p:spTree>
    <p:extLst>
      <p:ext uri="{BB962C8B-B14F-4D97-AF65-F5344CB8AC3E}">
        <p14:creationId xmlns:p14="http://schemas.microsoft.com/office/powerpoint/2010/main" val="1118099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 EUV vs radio probing of solar corona, magneto-thermal coupling, </a:t>
            </a:r>
            <a:r>
              <a:rPr lang="en-US" dirty="0" err="1" smtClean="0"/>
              <a:t>gyroresonant</a:t>
            </a:r>
            <a:r>
              <a:rPr lang="en-US" dirty="0" smtClean="0"/>
              <a:t> radio emission.</a:t>
            </a:r>
          </a:p>
          <a:p>
            <a:r>
              <a:rPr lang="en-US" dirty="0" smtClean="0"/>
              <a:t>3D modeling with GX Simulator.</a:t>
            </a:r>
          </a:p>
          <a:p>
            <a:r>
              <a:rPr lang="en-US" dirty="0" smtClean="0"/>
              <a:t>Magnetic models and associated thermal structure. </a:t>
            </a:r>
          </a:p>
          <a:p>
            <a:r>
              <a:rPr lang="en-US" dirty="0" smtClean="0"/>
              <a:t>Workflow to constrain parametric model of the coronal heating.</a:t>
            </a:r>
          </a:p>
          <a:p>
            <a:r>
              <a:rPr lang="en-US" dirty="0" smtClean="0"/>
              <a:t>AR selection.</a:t>
            </a:r>
          </a:p>
          <a:p>
            <a:r>
              <a:rPr lang="en-US" dirty="0" smtClean="0"/>
              <a:t>Modeling results.</a:t>
            </a:r>
          </a:p>
          <a:p>
            <a:r>
              <a:rPr lang="en-US" dirty="0" smtClean="0"/>
              <a:t>Conclusions.</a:t>
            </a:r>
          </a:p>
          <a:p>
            <a:endParaRPr lang="en-US" dirty="0" smtClean="0"/>
          </a:p>
          <a:p>
            <a:endParaRPr lang="en-US" dirty="0"/>
          </a:p>
        </p:txBody>
      </p:sp>
    </p:spTree>
    <p:extLst>
      <p:ext uri="{BB962C8B-B14F-4D97-AF65-F5344CB8AC3E}">
        <p14:creationId xmlns:p14="http://schemas.microsoft.com/office/powerpoint/2010/main" val="1656909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685" y="376010"/>
            <a:ext cx="7336971" cy="1325563"/>
          </a:xfrm>
        </p:spPr>
        <p:txBody>
          <a:bodyPr/>
          <a:lstStyle/>
          <a:p>
            <a:r>
              <a:rPr lang="en-US" dirty="0" smtClean="0"/>
              <a:t>Properties of These Flux Tubes</a:t>
            </a:r>
            <a:endParaRPr lang="en-US" dirty="0"/>
          </a:p>
        </p:txBody>
      </p:sp>
      <p:pic>
        <p:nvPicPr>
          <p:cNvPr id="4" name="Content Placeholder 3"/>
          <p:cNvPicPr>
            <a:picLocks noGrp="1" noChangeAspect="1"/>
          </p:cNvPicPr>
          <p:nvPr>
            <p:ph idx="1"/>
          </p:nvPr>
        </p:nvPicPr>
        <p:blipFill>
          <a:blip r:embed="rId2"/>
          <a:stretch>
            <a:fillRect/>
          </a:stretch>
        </p:blipFill>
        <p:spPr>
          <a:xfrm>
            <a:off x="726208" y="1869168"/>
            <a:ext cx="8649526" cy="4351338"/>
          </a:xfrm>
          <a:prstGeom prst="rect">
            <a:avLst/>
          </a:prstGeom>
        </p:spPr>
      </p:pic>
      <p:sp>
        <p:nvSpPr>
          <p:cNvPr id="5" name="Rectangle 4"/>
          <p:cNvSpPr/>
          <p:nvPr/>
        </p:nvSpPr>
        <p:spPr>
          <a:xfrm>
            <a:off x="3156857" y="1869168"/>
            <a:ext cx="1850571" cy="4351338"/>
          </a:xfrm>
          <a:prstGeom prst="rect">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36028" y="1869168"/>
            <a:ext cx="1850571" cy="4351338"/>
          </a:xfrm>
          <a:prstGeom prst="rect">
            <a:avLst/>
          </a:prstGeom>
          <a:solidFill>
            <a:srgbClr val="00B050">
              <a:alpha val="2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05881" y="1869168"/>
            <a:ext cx="1850571" cy="4351338"/>
          </a:xfrm>
          <a:prstGeom prst="rect">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9156452" y="2873829"/>
            <a:ext cx="2823645" cy="720384"/>
          </a:xfrm>
          <a:prstGeom prst="rect">
            <a:avLst/>
          </a:prstGeom>
          <a:noFill/>
          <a:ln w="28575">
            <a:solidFill>
              <a:srgbClr val="00B050"/>
            </a:solidFill>
          </a:ln>
        </p:spPr>
      </p:pic>
    </p:spTree>
    <p:extLst>
      <p:ext uri="{BB962C8B-B14F-4D97-AF65-F5344CB8AC3E}">
        <p14:creationId xmlns:p14="http://schemas.microsoft.com/office/powerpoint/2010/main" val="712789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525" y="365125"/>
            <a:ext cx="6772275" cy="1325563"/>
          </a:xfrm>
        </p:spPr>
        <p:txBody>
          <a:bodyPr/>
          <a:lstStyle/>
          <a:p>
            <a:r>
              <a:rPr lang="en-US" dirty="0" smtClean="0"/>
              <a:t>In This Study We Employ:</a:t>
            </a:r>
            <a:endParaRPr lang="en-US" dirty="0"/>
          </a:p>
        </p:txBody>
      </p:sp>
      <p:sp>
        <p:nvSpPr>
          <p:cNvPr id="3" name="Content Placeholder 2"/>
          <p:cNvSpPr>
            <a:spLocks noGrp="1"/>
          </p:cNvSpPr>
          <p:nvPr>
            <p:ph idx="1"/>
          </p:nvPr>
        </p:nvSpPr>
        <p:spPr/>
        <p:txBody>
          <a:bodyPr/>
          <a:lstStyle/>
          <a:p>
            <a:r>
              <a:rPr lang="en-US" dirty="0" smtClean="0"/>
              <a:t>Four magnetic models – one potential (POT) and three NLFFF</a:t>
            </a:r>
          </a:p>
          <a:p>
            <a:r>
              <a:rPr lang="en-US" dirty="0" smtClean="0"/>
              <a:t>Two EBTEL lookup tables – impulsive and steady state.</a:t>
            </a:r>
          </a:p>
          <a:p>
            <a:r>
              <a:rPr lang="en-US" dirty="0" smtClean="0"/>
              <a:t>For the impulsive EBTEL model we consider three different thermal models: a=1, b=0.5, 0.75, and 1.</a:t>
            </a:r>
          </a:p>
          <a:p>
            <a:r>
              <a:rPr lang="en-US" dirty="0"/>
              <a:t>For the </a:t>
            </a:r>
            <a:r>
              <a:rPr lang="en-US" dirty="0" smtClean="0"/>
              <a:t>steady state EBTEL </a:t>
            </a:r>
            <a:r>
              <a:rPr lang="en-US" dirty="0"/>
              <a:t>model we consider </a:t>
            </a:r>
            <a:r>
              <a:rPr lang="en-US" b="1" dirty="0" smtClean="0"/>
              <a:t>169 different </a:t>
            </a:r>
            <a:r>
              <a:rPr lang="en-US" b="1" dirty="0"/>
              <a:t>thermal models</a:t>
            </a:r>
            <a:r>
              <a:rPr lang="en-US" dirty="0"/>
              <a:t>: </a:t>
            </a:r>
            <a:r>
              <a:rPr lang="en-US" dirty="0" smtClean="0"/>
              <a:t>a=0—1.2, b=1.1—2.3. (High school student summer research project)</a:t>
            </a:r>
            <a:endParaRPr lang="en-US" dirty="0"/>
          </a:p>
        </p:txBody>
      </p:sp>
    </p:spTree>
    <p:extLst>
      <p:ext uri="{BB962C8B-B14F-4D97-AF65-F5344CB8AC3E}">
        <p14:creationId xmlns:p14="http://schemas.microsoft.com/office/powerpoint/2010/main" val="5492613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31777"/>
            <a:ext cx="11601450" cy="857250"/>
          </a:xfrm>
        </p:spPr>
        <p:txBody>
          <a:bodyPr>
            <a:noAutofit/>
          </a:bodyPr>
          <a:lstStyle/>
          <a:p>
            <a:r>
              <a:rPr lang="en-US" sz="3200" dirty="0" smtClean="0"/>
              <a:t>Synthetic vs observed MW maps: best impulsive thermal model.</a:t>
            </a:r>
            <a:endParaRPr lang="en-US" sz="3200" dirty="0"/>
          </a:p>
        </p:txBody>
      </p:sp>
      <p:pic>
        <p:nvPicPr>
          <p:cNvPr id="17" name="Content Placeholder 16"/>
          <p:cNvPicPr>
            <a:picLocks noGrp="1" noChangeAspect="1"/>
          </p:cNvPicPr>
          <p:nvPr>
            <p:ph idx="1"/>
          </p:nvPr>
        </p:nvPicPr>
        <p:blipFill>
          <a:blip r:embed="rId3"/>
          <a:stretch>
            <a:fillRect/>
          </a:stretch>
        </p:blipFill>
        <p:spPr>
          <a:xfrm>
            <a:off x="279984" y="1131356"/>
            <a:ext cx="3977528" cy="5580822"/>
          </a:xfrm>
          <a:prstGeom prst="rect">
            <a:avLst/>
          </a:prstGeom>
        </p:spPr>
      </p:pic>
      <p:pic>
        <p:nvPicPr>
          <p:cNvPr id="18" name="Picture 17"/>
          <p:cNvPicPr>
            <a:picLocks noChangeAspect="1"/>
          </p:cNvPicPr>
          <p:nvPr/>
        </p:nvPicPr>
        <p:blipFill>
          <a:blip r:embed="rId4"/>
          <a:stretch>
            <a:fillRect/>
          </a:stretch>
        </p:blipFill>
        <p:spPr>
          <a:xfrm>
            <a:off x="4385009" y="1146159"/>
            <a:ext cx="4028536" cy="5496163"/>
          </a:xfrm>
          <a:prstGeom prst="rect">
            <a:avLst/>
          </a:prstGeom>
        </p:spPr>
      </p:pic>
      <p:pic>
        <p:nvPicPr>
          <p:cNvPr id="19" name="Picture 18"/>
          <p:cNvPicPr>
            <a:picLocks noChangeAspect="1"/>
          </p:cNvPicPr>
          <p:nvPr/>
        </p:nvPicPr>
        <p:blipFill>
          <a:blip r:embed="rId5"/>
          <a:stretch>
            <a:fillRect/>
          </a:stretch>
        </p:blipFill>
        <p:spPr>
          <a:xfrm>
            <a:off x="8260337" y="1801923"/>
            <a:ext cx="3880996" cy="2072632"/>
          </a:xfrm>
          <a:prstGeom prst="rect">
            <a:avLst/>
          </a:prstGeom>
        </p:spPr>
      </p:pic>
      <p:pic>
        <p:nvPicPr>
          <p:cNvPr id="20" name="Picture 19"/>
          <p:cNvPicPr>
            <a:picLocks noChangeAspect="1"/>
          </p:cNvPicPr>
          <p:nvPr/>
        </p:nvPicPr>
        <p:blipFill>
          <a:blip r:embed="rId6"/>
          <a:stretch>
            <a:fillRect/>
          </a:stretch>
        </p:blipFill>
        <p:spPr>
          <a:xfrm>
            <a:off x="8408082" y="4587451"/>
            <a:ext cx="3574580" cy="1794294"/>
          </a:xfrm>
          <a:prstGeom prst="rect">
            <a:avLst/>
          </a:prstGeom>
        </p:spPr>
      </p:pic>
      <p:sp>
        <p:nvSpPr>
          <p:cNvPr id="21" name="Rectangle 20"/>
          <p:cNvSpPr/>
          <p:nvPr/>
        </p:nvSpPr>
        <p:spPr>
          <a:xfrm>
            <a:off x="4257512" y="3165894"/>
            <a:ext cx="4156033" cy="1785668"/>
          </a:xfrm>
          <a:prstGeom prst="rect">
            <a:avLst/>
          </a:prstGeom>
          <a:solidFill>
            <a:srgbClr val="92D050">
              <a:alpha val="19000"/>
            </a:srgb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161807" y="5934075"/>
            <a:ext cx="772969" cy="523220"/>
          </a:xfrm>
          <a:prstGeom prst="rect">
            <a:avLst/>
          </a:prstGeom>
          <a:noFill/>
        </p:spPr>
        <p:txBody>
          <a:bodyPr wrap="none" rtlCol="0">
            <a:spAutoFit/>
          </a:bodyPr>
          <a:lstStyle/>
          <a:p>
            <a:r>
              <a:rPr lang="en-US" sz="2800" dirty="0" smtClean="0"/>
              <a:t>POT</a:t>
            </a:r>
            <a:endParaRPr lang="en-US" dirty="0"/>
          </a:p>
        </p:txBody>
      </p:sp>
      <p:sp>
        <p:nvSpPr>
          <p:cNvPr id="23" name="TextBox 22"/>
          <p:cNvSpPr txBox="1"/>
          <p:nvPr/>
        </p:nvSpPr>
        <p:spPr>
          <a:xfrm>
            <a:off x="7048007" y="5934075"/>
            <a:ext cx="1063112" cy="523220"/>
          </a:xfrm>
          <a:prstGeom prst="rect">
            <a:avLst/>
          </a:prstGeom>
          <a:noFill/>
        </p:spPr>
        <p:txBody>
          <a:bodyPr wrap="none" rtlCol="0">
            <a:spAutoFit/>
          </a:bodyPr>
          <a:lstStyle/>
          <a:p>
            <a:r>
              <a:rPr lang="en-US" sz="2800" dirty="0" smtClean="0"/>
              <a:t>NLFFF</a:t>
            </a:r>
            <a:endParaRPr lang="en-US" dirty="0"/>
          </a:p>
        </p:txBody>
      </p:sp>
      <p:sp>
        <p:nvSpPr>
          <p:cNvPr id="24" name="TextBox 23"/>
          <p:cNvSpPr txBox="1"/>
          <p:nvPr/>
        </p:nvSpPr>
        <p:spPr>
          <a:xfrm>
            <a:off x="8800607" y="1185438"/>
            <a:ext cx="3295005" cy="523220"/>
          </a:xfrm>
          <a:prstGeom prst="rect">
            <a:avLst/>
          </a:prstGeom>
          <a:noFill/>
        </p:spPr>
        <p:txBody>
          <a:bodyPr wrap="none" rtlCol="0">
            <a:spAutoFit/>
          </a:bodyPr>
          <a:lstStyle/>
          <a:p>
            <a:r>
              <a:rPr lang="en-US" sz="2800" dirty="0" smtClean="0"/>
              <a:t>Polarization, Stokes V</a:t>
            </a:r>
            <a:endParaRPr lang="en-US" dirty="0"/>
          </a:p>
        </p:txBody>
      </p:sp>
      <p:sp>
        <p:nvSpPr>
          <p:cNvPr id="25" name="TextBox 24"/>
          <p:cNvSpPr txBox="1"/>
          <p:nvPr/>
        </p:nvSpPr>
        <p:spPr>
          <a:xfrm>
            <a:off x="3161807" y="1601868"/>
            <a:ext cx="925253" cy="400110"/>
          </a:xfrm>
          <a:prstGeom prst="rect">
            <a:avLst/>
          </a:prstGeom>
          <a:noFill/>
        </p:spPr>
        <p:txBody>
          <a:bodyPr wrap="none" rtlCol="0">
            <a:spAutoFit/>
          </a:bodyPr>
          <a:lstStyle/>
          <a:p>
            <a:r>
              <a:rPr lang="en-US" sz="2000" dirty="0" smtClean="0"/>
              <a:t>17 GHz</a:t>
            </a:r>
            <a:endParaRPr lang="en-US" dirty="0"/>
          </a:p>
        </p:txBody>
      </p:sp>
      <p:sp>
        <p:nvSpPr>
          <p:cNvPr id="26" name="TextBox 25"/>
          <p:cNvSpPr txBox="1"/>
          <p:nvPr/>
        </p:nvSpPr>
        <p:spPr>
          <a:xfrm>
            <a:off x="7278769" y="1544736"/>
            <a:ext cx="925253" cy="400110"/>
          </a:xfrm>
          <a:prstGeom prst="rect">
            <a:avLst/>
          </a:prstGeom>
          <a:noFill/>
        </p:spPr>
        <p:txBody>
          <a:bodyPr wrap="none" rtlCol="0">
            <a:spAutoFit/>
          </a:bodyPr>
          <a:lstStyle/>
          <a:p>
            <a:r>
              <a:rPr lang="en-US" sz="2000" dirty="0" smtClean="0"/>
              <a:t>17 GHz</a:t>
            </a:r>
            <a:endParaRPr lang="en-US" dirty="0"/>
          </a:p>
        </p:txBody>
      </p:sp>
      <p:sp>
        <p:nvSpPr>
          <p:cNvPr id="27" name="TextBox 26"/>
          <p:cNvSpPr txBox="1"/>
          <p:nvPr/>
        </p:nvSpPr>
        <p:spPr>
          <a:xfrm>
            <a:off x="9052812" y="4007099"/>
            <a:ext cx="2599751" cy="523220"/>
          </a:xfrm>
          <a:prstGeom prst="rect">
            <a:avLst/>
          </a:prstGeom>
          <a:noFill/>
        </p:spPr>
        <p:txBody>
          <a:bodyPr wrap="none" rtlCol="0">
            <a:spAutoFit/>
          </a:bodyPr>
          <a:lstStyle/>
          <a:p>
            <a:r>
              <a:rPr lang="en-US" sz="2800" dirty="0" smtClean="0"/>
              <a:t>Stokes I, 5.7 GHz</a:t>
            </a:r>
            <a:endParaRPr lang="en-US" sz="2400" dirty="0"/>
          </a:p>
        </p:txBody>
      </p:sp>
    </p:spTree>
    <p:extLst>
      <p:ext uri="{BB962C8B-B14F-4D97-AF65-F5344CB8AC3E}">
        <p14:creationId xmlns:p14="http://schemas.microsoft.com/office/powerpoint/2010/main" val="4130142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8057" y="365125"/>
            <a:ext cx="5290457" cy="919389"/>
          </a:xfrm>
        </p:spPr>
        <p:txBody>
          <a:bodyPr/>
          <a:lstStyle/>
          <a:p>
            <a:r>
              <a:rPr lang="en-US" dirty="0" smtClean="0"/>
              <a:t>Metrics of Success </a:t>
            </a:r>
            <a:endParaRPr lang="en-US" dirty="0"/>
          </a:p>
        </p:txBody>
      </p:sp>
      <p:pic>
        <p:nvPicPr>
          <p:cNvPr id="4" name="Content Placeholder 3"/>
          <p:cNvPicPr>
            <a:picLocks noGrp="1" noChangeAspect="1"/>
          </p:cNvPicPr>
          <p:nvPr>
            <p:ph idx="1"/>
          </p:nvPr>
        </p:nvPicPr>
        <p:blipFill>
          <a:blip r:embed="rId2"/>
          <a:stretch>
            <a:fillRect/>
          </a:stretch>
        </p:blipFill>
        <p:spPr>
          <a:xfrm>
            <a:off x="3810021" y="1509939"/>
            <a:ext cx="8120701" cy="4351338"/>
          </a:xfrm>
          <a:prstGeom prst="rect">
            <a:avLst/>
          </a:prstGeom>
        </p:spPr>
      </p:pic>
      <p:pic>
        <p:nvPicPr>
          <p:cNvPr id="5" name="Picture 4"/>
          <p:cNvPicPr>
            <a:picLocks noChangeAspect="1"/>
          </p:cNvPicPr>
          <p:nvPr/>
        </p:nvPicPr>
        <p:blipFill>
          <a:blip r:embed="rId3"/>
          <a:stretch>
            <a:fillRect/>
          </a:stretch>
        </p:blipFill>
        <p:spPr>
          <a:xfrm>
            <a:off x="154220" y="214539"/>
            <a:ext cx="3655801" cy="2590800"/>
          </a:xfrm>
          <a:prstGeom prst="rect">
            <a:avLst/>
          </a:prstGeom>
        </p:spPr>
      </p:pic>
      <p:pic>
        <p:nvPicPr>
          <p:cNvPr id="6" name="Picture 5"/>
          <p:cNvPicPr>
            <a:picLocks noChangeAspect="1"/>
          </p:cNvPicPr>
          <p:nvPr/>
        </p:nvPicPr>
        <p:blipFill>
          <a:blip r:embed="rId4"/>
          <a:stretch>
            <a:fillRect/>
          </a:stretch>
        </p:blipFill>
        <p:spPr>
          <a:xfrm>
            <a:off x="365206" y="3440339"/>
            <a:ext cx="3444815" cy="953290"/>
          </a:xfrm>
          <a:prstGeom prst="rect">
            <a:avLst/>
          </a:prstGeom>
        </p:spPr>
      </p:pic>
      <p:pic>
        <p:nvPicPr>
          <p:cNvPr id="7" name="Picture 6"/>
          <p:cNvPicPr>
            <a:picLocks noChangeAspect="1"/>
          </p:cNvPicPr>
          <p:nvPr/>
        </p:nvPicPr>
        <p:blipFill>
          <a:blip r:embed="rId5"/>
          <a:stretch>
            <a:fillRect/>
          </a:stretch>
        </p:blipFill>
        <p:spPr>
          <a:xfrm>
            <a:off x="483787" y="4778602"/>
            <a:ext cx="3119384" cy="845933"/>
          </a:xfrm>
          <a:prstGeom prst="rect">
            <a:avLst/>
          </a:prstGeom>
        </p:spPr>
      </p:pic>
      <p:sp>
        <p:nvSpPr>
          <p:cNvPr id="8" name="Rectangle 7"/>
          <p:cNvSpPr/>
          <p:nvPr/>
        </p:nvSpPr>
        <p:spPr>
          <a:xfrm>
            <a:off x="3907971" y="2327694"/>
            <a:ext cx="7663543" cy="361077"/>
          </a:xfrm>
          <a:prstGeom prst="rect">
            <a:avLst/>
          </a:prstGeom>
          <a:solidFill>
            <a:srgbClr val="92D050">
              <a:alpha val="19000"/>
            </a:srgb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4068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249" y="193675"/>
            <a:ext cx="10515600" cy="821986"/>
          </a:xfrm>
        </p:spPr>
        <p:txBody>
          <a:bodyPr/>
          <a:lstStyle/>
          <a:p>
            <a:pPr algn="ctr"/>
            <a:r>
              <a:rPr lang="en-US" dirty="0" smtClean="0"/>
              <a:t>Thermal structure in 3D</a:t>
            </a:r>
            <a:endParaRPr lang="en-US" dirty="0"/>
          </a:p>
        </p:txBody>
      </p:sp>
      <p:pic>
        <p:nvPicPr>
          <p:cNvPr id="7" name="AAS27620R2_f1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0669" y="1187111"/>
            <a:ext cx="11433409" cy="5049787"/>
          </a:xfrm>
        </p:spPr>
      </p:pic>
    </p:spTree>
    <p:extLst>
      <p:ext uri="{BB962C8B-B14F-4D97-AF65-F5344CB8AC3E}">
        <p14:creationId xmlns:p14="http://schemas.microsoft.com/office/powerpoint/2010/main" val="14583002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repeatCount="indefinite"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644" y="365125"/>
            <a:ext cx="4206042" cy="701675"/>
          </a:xfrm>
        </p:spPr>
        <p:txBody>
          <a:bodyPr/>
          <a:lstStyle/>
          <a:p>
            <a:r>
              <a:rPr lang="en-US" dirty="0" smtClean="0"/>
              <a:t>Steady State case</a:t>
            </a:r>
            <a:endParaRPr lang="en-US" dirty="0"/>
          </a:p>
        </p:txBody>
      </p:sp>
      <p:pic>
        <p:nvPicPr>
          <p:cNvPr id="4" name="Content Placeholder 3"/>
          <p:cNvPicPr>
            <a:picLocks noGrp="1" noChangeAspect="1"/>
          </p:cNvPicPr>
          <p:nvPr>
            <p:ph idx="1"/>
          </p:nvPr>
        </p:nvPicPr>
        <p:blipFill rotWithShape="1">
          <a:blip r:embed="rId2"/>
          <a:srcRect l="1455" t="18679" r="11772" b="45421"/>
          <a:stretch/>
        </p:blipFill>
        <p:spPr>
          <a:xfrm>
            <a:off x="387800" y="1314449"/>
            <a:ext cx="8610658" cy="2752725"/>
          </a:xfrm>
          <a:prstGeom prst="rect">
            <a:avLst/>
          </a:prstGeom>
        </p:spPr>
      </p:pic>
      <p:pic>
        <p:nvPicPr>
          <p:cNvPr id="5" name="Picture 4"/>
          <p:cNvPicPr>
            <a:picLocks noChangeAspect="1"/>
          </p:cNvPicPr>
          <p:nvPr/>
        </p:nvPicPr>
        <p:blipFill rotWithShape="1">
          <a:blip r:embed="rId3"/>
          <a:srcRect l="2500" t="19517" r="11512" b="45093"/>
          <a:stretch/>
        </p:blipFill>
        <p:spPr>
          <a:xfrm>
            <a:off x="489400" y="3897989"/>
            <a:ext cx="8509058" cy="2706204"/>
          </a:xfrm>
          <a:prstGeom prst="rect">
            <a:avLst/>
          </a:prstGeom>
        </p:spPr>
      </p:pic>
      <p:sp>
        <p:nvSpPr>
          <p:cNvPr id="6" name="TextBox 5"/>
          <p:cNvSpPr txBox="1"/>
          <p:nvPr/>
        </p:nvSpPr>
        <p:spPr>
          <a:xfrm>
            <a:off x="8998458" y="1452057"/>
            <a:ext cx="3084685" cy="2308324"/>
          </a:xfrm>
          <a:prstGeom prst="rect">
            <a:avLst/>
          </a:prstGeom>
          <a:noFill/>
        </p:spPr>
        <p:txBody>
          <a:bodyPr wrap="square" rtlCol="0">
            <a:spAutoFit/>
          </a:bodyPr>
          <a:lstStyle/>
          <a:p>
            <a:r>
              <a:rPr lang="en-US" sz="2400" dirty="0" smtClean="0"/>
              <a:t>Best EBTEL Steady State thermal model with metrics of success comparable with those in the EBTEL impulsive model.</a:t>
            </a:r>
            <a:endParaRPr lang="en-US" sz="2400" dirty="0"/>
          </a:p>
        </p:txBody>
      </p:sp>
      <p:sp>
        <p:nvSpPr>
          <p:cNvPr id="7" name="TextBox 6"/>
          <p:cNvSpPr txBox="1"/>
          <p:nvPr/>
        </p:nvSpPr>
        <p:spPr>
          <a:xfrm>
            <a:off x="8998457" y="3964207"/>
            <a:ext cx="3084685" cy="2677656"/>
          </a:xfrm>
          <a:prstGeom prst="rect">
            <a:avLst/>
          </a:prstGeom>
          <a:noFill/>
        </p:spPr>
        <p:txBody>
          <a:bodyPr wrap="square" rtlCol="0">
            <a:spAutoFit/>
          </a:bodyPr>
          <a:lstStyle/>
          <a:p>
            <a:r>
              <a:rPr lang="en-US" sz="2400" dirty="0" smtClean="0"/>
              <a:t>One of non-optimal  EBTEL Steady State thermal models. </a:t>
            </a:r>
          </a:p>
          <a:p>
            <a:r>
              <a:rPr lang="en-US" sz="2400" dirty="0" smtClean="0"/>
              <a:t>This shows an extreme </a:t>
            </a:r>
            <a:r>
              <a:rPr lang="en-US" sz="2400" b="1" dirty="0" smtClean="0"/>
              <a:t>sensitivity</a:t>
            </a:r>
            <a:r>
              <a:rPr lang="en-US" sz="2400" dirty="0" smtClean="0"/>
              <a:t> of </a:t>
            </a:r>
            <a:r>
              <a:rPr lang="en-US" sz="2400" b="1" dirty="0" smtClean="0"/>
              <a:t>GR radio emission to the thermal model</a:t>
            </a:r>
            <a:r>
              <a:rPr lang="en-US" sz="2400" dirty="0" smtClean="0"/>
              <a:t>.</a:t>
            </a:r>
            <a:endParaRPr lang="en-US" sz="2400" dirty="0"/>
          </a:p>
        </p:txBody>
      </p:sp>
    </p:spTree>
    <p:extLst>
      <p:ext uri="{BB962C8B-B14F-4D97-AF65-F5344CB8AC3E}">
        <p14:creationId xmlns:p14="http://schemas.microsoft.com/office/powerpoint/2010/main" val="727822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56104"/>
          </a:xfrm>
        </p:spPr>
        <p:txBody>
          <a:bodyPr/>
          <a:lstStyle/>
          <a:p>
            <a:r>
              <a:rPr lang="en-US" dirty="0" smtClean="0"/>
              <a:t>Matrices of 169 steady state thermal models</a:t>
            </a:r>
            <a:endParaRPr lang="en-US" dirty="0"/>
          </a:p>
        </p:txBody>
      </p:sp>
      <p:pic>
        <p:nvPicPr>
          <p:cNvPr id="4" name="Content Placeholder 3"/>
          <p:cNvPicPr>
            <a:picLocks noGrp="1" noChangeAspect="1"/>
          </p:cNvPicPr>
          <p:nvPr>
            <p:ph idx="1"/>
          </p:nvPr>
        </p:nvPicPr>
        <p:blipFill rotWithShape="1">
          <a:blip r:embed="rId2"/>
          <a:srcRect l="4367" t="56532" r="41002" b="6581"/>
          <a:stretch/>
        </p:blipFill>
        <p:spPr>
          <a:xfrm>
            <a:off x="2035628" y="1306284"/>
            <a:ext cx="7500257" cy="3913180"/>
          </a:xfrm>
          <a:prstGeom prst="rect">
            <a:avLst/>
          </a:prstGeom>
        </p:spPr>
      </p:pic>
      <p:cxnSp>
        <p:nvCxnSpPr>
          <p:cNvPr id="6" name="Straight Connector 5"/>
          <p:cNvCxnSpPr/>
          <p:nvPr/>
        </p:nvCxnSpPr>
        <p:spPr>
          <a:xfrm>
            <a:off x="2601686" y="1970314"/>
            <a:ext cx="2830285" cy="2699657"/>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64086" y="1913045"/>
            <a:ext cx="2830285" cy="2699657"/>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65171" y="5276732"/>
            <a:ext cx="2738250" cy="707886"/>
          </a:xfrm>
          <a:prstGeom prst="rect">
            <a:avLst/>
          </a:prstGeom>
          <a:noFill/>
        </p:spPr>
        <p:txBody>
          <a:bodyPr wrap="none" rtlCol="0">
            <a:spAutoFit/>
          </a:bodyPr>
          <a:lstStyle/>
          <a:p>
            <a:r>
              <a:rPr lang="en-US" sz="4000" dirty="0">
                <a:solidFill>
                  <a:srgbClr val="00B050"/>
                </a:solidFill>
              </a:rPr>
              <a:t>b</a:t>
            </a:r>
            <a:r>
              <a:rPr lang="en-US" sz="4000" dirty="0" smtClean="0">
                <a:solidFill>
                  <a:srgbClr val="00B050"/>
                </a:solidFill>
              </a:rPr>
              <a:t>=2.2 – 0.9a</a:t>
            </a:r>
            <a:endParaRPr lang="en-US" sz="4000" dirty="0">
              <a:solidFill>
                <a:srgbClr val="00B050"/>
              </a:solidFill>
            </a:endParaRPr>
          </a:p>
        </p:txBody>
      </p:sp>
    </p:spTree>
    <p:extLst>
      <p:ext uri="{BB962C8B-B14F-4D97-AF65-F5344CB8AC3E}">
        <p14:creationId xmlns:p14="http://schemas.microsoft.com/office/powerpoint/2010/main" val="2937674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9495" y="266012"/>
            <a:ext cx="8229600" cy="792162"/>
          </a:xfrm>
        </p:spPr>
        <p:txBody>
          <a:bodyPr/>
          <a:lstStyle/>
          <a:p>
            <a:pPr algn="ctr"/>
            <a:r>
              <a:rPr lang="en-US" dirty="0" smtClean="0"/>
              <a:t>Take Away</a:t>
            </a:r>
            <a:endParaRPr lang="en-US" dirty="0"/>
          </a:p>
        </p:txBody>
      </p:sp>
      <p:sp>
        <p:nvSpPr>
          <p:cNvPr id="3" name="TextBox 2"/>
          <p:cNvSpPr txBox="1"/>
          <p:nvPr/>
        </p:nvSpPr>
        <p:spPr>
          <a:xfrm>
            <a:off x="1069677" y="1058174"/>
            <a:ext cx="9877244" cy="4770537"/>
          </a:xfrm>
          <a:prstGeom prst="rect">
            <a:avLst/>
          </a:prstGeom>
          <a:noFill/>
        </p:spPr>
        <p:txBody>
          <a:bodyPr wrap="square" rtlCol="0">
            <a:spAutoFit/>
          </a:bodyPr>
          <a:lstStyle/>
          <a:p>
            <a:pPr marL="342900" indent="-342900">
              <a:spcBef>
                <a:spcPts val="1200"/>
              </a:spcBef>
              <a:buFont typeface="Wingdings" panose="05000000000000000000" pitchFamily="2" charset="2"/>
              <a:buChar char="ü"/>
            </a:pPr>
            <a:r>
              <a:rPr lang="en-US" sz="2400" dirty="0" smtClean="0"/>
              <a:t>Microwave </a:t>
            </a:r>
            <a:r>
              <a:rPr lang="en-US" sz="2400" dirty="0" err="1" smtClean="0"/>
              <a:t>gyroresonant</a:t>
            </a:r>
            <a:r>
              <a:rPr lang="en-US" sz="2400" dirty="0" smtClean="0"/>
              <a:t> emission is extraordinarily sensitive to details of the coronal heating. </a:t>
            </a:r>
          </a:p>
          <a:p>
            <a:pPr marL="342900" indent="-342900">
              <a:spcBef>
                <a:spcPts val="1200"/>
              </a:spcBef>
              <a:buFont typeface="Wingdings" panose="05000000000000000000" pitchFamily="2" charset="2"/>
              <a:buChar char="ü"/>
            </a:pPr>
            <a:r>
              <a:rPr lang="en-US" sz="2400" dirty="0" smtClean="0"/>
              <a:t>In case of impulsive heating, the best parametric heating model is a=1; b=0.75.</a:t>
            </a:r>
            <a:endParaRPr lang="en-US" sz="2400" dirty="0"/>
          </a:p>
          <a:p>
            <a:pPr marL="342900" indent="-342900">
              <a:spcBef>
                <a:spcPts val="1200"/>
              </a:spcBef>
              <a:buFont typeface="Wingdings" panose="05000000000000000000" pitchFamily="2" charset="2"/>
              <a:buChar char="ü"/>
            </a:pPr>
            <a:r>
              <a:rPr lang="en-US" sz="2400" dirty="0"/>
              <a:t>In case of </a:t>
            </a:r>
            <a:r>
              <a:rPr lang="en-US" sz="2400" dirty="0" smtClean="0"/>
              <a:t>steady state heating</a:t>
            </a:r>
            <a:r>
              <a:rPr lang="en-US" sz="2400" dirty="0"/>
              <a:t>, the best parametric heating model is </a:t>
            </a:r>
            <a:r>
              <a:rPr lang="en-US" sz="2400" dirty="0" smtClean="0"/>
              <a:t>a=0.6; b=1.7 with a degeneracy described </a:t>
            </a:r>
            <a:r>
              <a:rPr lang="en-US" sz="2400" dirty="0"/>
              <a:t>by b=2.2 – </a:t>
            </a:r>
            <a:r>
              <a:rPr lang="en-US" sz="2400" dirty="0" smtClean="0"/>
              <a:t>0.9a.</a:t>
            </a:r>
            <a:endParaRPr lang="en-US" sz="2400" dirty="0"/>
          </a:p>
          <a:p>
            <a:pPr marL="342900" indent="-342900">
              <a:spcBef>
                <a:spcPts val="1200"/>
              </a:spcBef>
              <a:buFont typeface="Wingdings" panose="05000000000000000000" pitchFamily="2" charset="2"/>
              <a:buChar char="ü"/>
            </a:pPr>
            <a:r>
              <a:rPr lang="en-US" sz="2400" dirty="0" smtClean="0"/>
              <a:t>A relatively simple scaling, containing only THREE fre</a:t>
            </a:r>
            <a:r>
              <a:rPr lang="en-US" sz="2400" dirty="0" smtClean="0"/>
              <a:t>e parameters (a, b, Q</a:t>
            </a:r>
            <a:r>
              <a:rPr lang="en-US" sz="2400" baseline="-25000" dirty="0" smtClean="0"/>
              <a:t>0</a:t>
            </a:r>
            <a:r>
              <a:rPr lang="en-US" sz="2400" dirty="0" smtClean="0"/>
              <a:t>) is capable of very close reproducing the coronal thermal structure of an AR</a:t>
            </a:r>
            <a:r>
              <a:rPr lang="en-US" sz="2400" dirty="0" smtClean="0"/>
              <a:t>. </a:t>
            </a:r>
            <a:endParaRPr lang="en-US" sz="2400" dirty="0" smtClean="0"/>
          </a:p>
          <a:p>
            <a:pPr marL="342900" indent="-342900">
              <a:spcBef>
                <a:spcPts val="1200"/>
              </a:spcBef>
              <a:buFont typeface="Wingdings" panose="05000000000000000000" pitchFamily="2" charset="2"/>
              <a:buChar char="ü"/>
            </a:pPr>
            <a:r>
              <a:rPr lang="en-US" sz="2400" dirty="0" smtClean="0"/>
              <a:t>New progress in the coronal heating diagnostics with the microwave emission is expected from analysis of other AR instances and from </a:t>
            </a:r>
            <a:r>
              <a:rPr lang="en-US" sz="2400" dirty="0" err="1" smtClean="0"/>
              <a:t>multifrequency</a:t>
            </a:r>
            <a:r>
              <a:rPr lang="en-US" sz="2400" dirty="0" smtClean="0"/>
              <a:t> data (EOVSA, VLA, SRH).</a:t>
            </a:r>
            <a:endParaRPr lang="en-US" sz="2400" dirty="0"/>
          </a:p>
        </p:txBody>
      </p:sp>
    </p:spTree>
    <p:extLst>
      <p:ext uri="{BB962C8B-B14F-4D97-AF65-F5344CB8AC3E}">
        <p14:creationId xmlns:p14="http://schemas.microsoft.com/office/powerpoint/2010/main" val="3229316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8475" y="228600"/>
            <a:ext cx="8143874" cy="1325563"/>
          </a:xfrm>
        </p:spPr>
        <p:txBody>
          <a:bodyPr/>
          <a:lstStyle/>
          <a:p>
            <a:r>
              <a:rPr lang="en-US" dirty="0" smtClean="0"/>
              <a:t>Misleading impressions</a:t>
            </a:r>
            <a:endParaRPr lang="en-US" dirty="0"/>
          </a:p>
        </p:txBody>
      </p:sp>
      <p:sp>
        <p:nvSpPr>
          <p:cNvPr id="3" name="Content Placeholder 2"/>
          <p:cNvSpPr>
            <a:spLocks noGrp="1"/>
          </p:cNvSpPr>
          <p:nvPr>
            <p:ph idx="1"/>
          </p:nvPr>
        </p:nvSpPr>
        <p:spPr>
          <a:xfrm>
            <a:off x="272415" y="2405063"/>
            <a:ext cx="4966335" cy="3656012"/>
          </a:xfrm>
        </p:spPr>
        <p:txBody>
          <a:bodyPr>
            <a:normAutofit/>
          </a:bodyPr>
          <a:lstStyle/>
          <a:p>
            <a:pPr marL="0" indent="0">
              <a:buNone/>
            </a:pPr>
            <a:r>
              <a:rPr lang="en-US" dirty="0"/>
              <a:t>When an active region visible in continuum images </a:t>
            </a:r>
            <a:r>
              <a:rPr lang="en-US" dirty="0" smtClean="0"/>
              <a:t>is seen </a:t>
            </a:r>
            <a:r>
              <a:rPr lang="en-US" dirty="0"/>
              <a:t>in the </a:t>
            </a:r>
            <a:r>
              <a:rPr lang="en-US" dirty="0" smtClean="0"/>
              <a:t>extreme ultraviolet  </a:t>
            </a:r>
            <a:r>
              <a:rPr lang="en-US" dirty="0"/>
              <a:t>(EUV), </a:t>
            </a:r>
            <a:r>
              <a:rPr lang="en-US" dirty="0" smtClean="0"/>
              <a:t>the  </a:t>
            </a:r>
            <a:r>
              <a:rPr lang="en-US" dirty="0"/>
              <a:t>coronal </a:t>
            </a:r>
            <a:r>
              <a:rPr lang="en-US" i="1" dirty="0" smtClean="0">
                <a:latin typeface="Times New Roman" panose="02020603050405020304" pitchFamily="18" charset="0"/>
                <a:cs typeface="Times New Roman" panose="02020603050405020304" pitchFamily="18" charset="0"/>
              </a:rPr>
              <a:t>B </a:t>
            </a:r>
            <a:r>
              <a:rPr lang="en-US" dirty="0" smtClean="0"/>
              <a:t>field appears only </a:t>
            </a:r>
            <a:r>
              <a:rPr lang="en-US" dirty="0"/>
              <a:t>in </a:t>
            </a:r>
            <a:r>
              <a:rPr lang="en-US" dirty="0" smtClean="0"/>
              <a:t>   discrete </a:t>
            </a:r>
            <a:r>
              <a:rPr lang="en-US" dirty="0"/>
              <a:t>loops</a:t>
            </a:r>
            <a:r>
              <a:rPr lang="en-US" dirty="0" smtClean="0"/>
              <a:t>.</a:t>
            </a:r>
          </a:p>
          <a:p>
            <a:pPr marL="0" indent="0">
              <a:buNone/>
            </a:pPr>
            <a:endParaRPr lang="en-US" dirty="0" smtClean="0"/>
          </a:p>
          <a:p>
            <a:pPr marL="0" indent="0">
              <a:buNone/>
            </a:pPr>
            <a:r>
              <a:rPr lang="en-US" sz="2400" i="1" dirty="0" smtClean="0"/>
              <a:t>Introductory slides are adopted from Dale Gary 2014 COSPAR presentation.</a:t>
            </a:r>
            <a:endParaRPr lang="en-US" sz="2400" i="1" dirty="0"/>
          </a:p>
          <a:p>
            <a:pPr marL="0" indent="0">
              <a:buNone/>
            </a:pPr>
            <a:endParaRPr lang="en-US" dirty="0"/>
          </a:p>
        </p:txBody>
      </p:sp>
      <p:sp>
        <p:nvSpPr>
          <p:cNvPr id="5" name="Footer Placeholder 4"/>
          <p:cNvSpPr>
            <a:spLocks noGrp="1"/>
          </p:cNvSpPr>
          <p:nvPr>
            <p:ph type="ftr" sz="quarter" idx="11"/>
          </p:nvPr>
        </p:nvSpPr>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3</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0190" y="1974215"/>
            <a:ext cx="6560820" cy="4747260"/>
          </a:xfrm>
          <a:prstGeom prst="rect">
            <a:avLst/>
          </a:prstGeom>
        </p:spPr>
      </p:pic>
    </p:spTree>
    <p:extLst>
      <p:ext uri="{BB962C8B-B14F-4D97-AF65-F5344CB8AC3E}">
        <p14:creationId xmlns:p14="http://schemas.microsoft.com/office/powerpoint/2010/main" val="4122196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74" y="365125"/>
            <a:ext cx="8353425" cy="1325563"/>
          </a:xfrm>
        </p:spPr>
        <p:txBody>
          <a:bodyPr/>
          <a:lstStyle/>
          <a:p>
            <a:r>
              <a:rPr lang="en-US" dirty="0" smtClean="0"/>
              <a:t>Misleading impressions</a:t>
            </a:r>
            <a:endParaRPr lang="en-US" dirty="0"/>
          </a:p>
        </p:txBody>
      </p:sp>
      <p:sp>
        <p:nvSpPr>
          <p:cNvPr id="3" name="Content Placeholder 2"/>
          <p:cNvSpPr>
            <a:spLocks noGrp="1"/>
          </p:cNvSpPr>
          <p:nvPr>
            <p:ph idx="1"/>
          </p:nvPr>
        </p:nvSpPr>
        <p:spPr>
          <a:xfrm>
            <a:off x="838200" y="1825625"/>
            <a:ext cx="4286250" cy="4351338"/>
          </a:xfrm>
        </p:spPr>
        <p:txBody>
          <a:bodyPr>
            <a:normAutofit/>
          </a:bodyPr>
          <a:lstStyle/>
          <a:p>
            <a:pPr marL="0" indent="0">
              <a:buNone/>
            </a:pPr>
            <a:r>
              <a:rPr lang="en-US" dirty="0"/>
              <a:t>One gets the impression that the B field is </a:t>
            </a:r>
            <a:r>
              <a:rPr lang="en-US" dirty="0" smtClean="0"/>
              <a:t>bundled   </a:t>
            </a:r>
            <a:r>
              <a:rPr lang="en-US" dirty="0"/>
              <a:t>into </a:t>
            </a:r>
            <a:r>
              <a:rPr lang="en-US" dirty="0" smtClean="0"/>
              <a:t>these </a:t>
            </a:r>
            <a:r>
              <a:rPr lang="en-US" dirty="0"/>
              <a:t>loops and </a:t>
            </a:r>
            <a:r>
              <a:rPr lang="en-US" dirty="0" smtClean="0"/>
              <a:t>is </a:t>
            </a:r>
            <a:r>
              <a:rPr lang="en-US" dirty="0"/>
              <a:t>absent </a:t>
            </a:r>
            <a:r>
              <a:rPr lang="en-US" dirty="0" smtClean="0"/>
              <a:t>or negligible </a:t>
            </a:r>
            <a:r>
              <a:rPr lang="en-US" dirty="0"/>
              <a:t>elsewhere</a:t>
            </a:r>
            <a:r>
              <a:rPr lang="en-US" dirty="0" smtClean="0"/>
              <a:t>.</a:t>
            </a:r>
          </a:p>
          <a:p>
            <a:pPr marL="0" indent="0">
              <a:buNone/>
            </a:pPr>
            <a:endParaRPr lang="en-US" dirty="0"/>
          </a:p>
          <a:p>
            <a:pPr marL="0" indent="0">
              <a:buNone/>
            </a:pPr>
            <a:r>
              <a:rPr lang="en-US" b="1" dirty="0"/>
              <a:t>This is </a:t>
            </a:r>
            <a:r>
              <a:rPr lang="en-US" b="1" dirty="0" smtClean="0"/>
              <a:t>highly </a:t>
            </a:r>
            <a:r>
              <a:rPr lang="en-US" b="1" dirty="0"/>
              <a:t>misleading.</a:t>
            </a:r>
            <a:endParaRPr lang="en-US"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990" y="1870075"/>
            <a:ext cx="6560820" cy="4480560"/>
          </a:xfrm>
          <a:prstGeom prst="rect">
            <a:avLst/>
          </a:prstGeom>
        </p:spPr>
      </p:pic>
    </p:spTree>
    <p:extLst>
      <p:ext uri="{BB962C8B-B14F-4D97-AF65-F5344CB8AC3E}">
        <p14:creationId xmlns:p14="http://schemas.microsoft.com/office/powerpoint/2010/main" val="12398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273" y="508000"/>
            <a:ext cx="5648326" cy="1325563"/>
          </a:xfrm>
        </p:spPr>
        <p:txBody>
          <a:bodyPr/>
          <a:lstStyle/>
          <a:p>
            <a:r>
              <a:rPr lang="en-US" dirty="0" smtClean="0"/>
              <a:t>Misleading impressions</a:t>
            </a:r>
            <a:endParaRPr lang="en-US" dirty="0"/>
          </a:p>
        </p:txBody>
      </p:sp>
      <p:sp>
        <p:nvSpPr>
          <p:cNvPr id="3" name="Content Placeholder 2"/>
          <p:cNvSpPr>
            <a:spLocks noGrp="1"/>
          </p:cNvSpPr>
          <p:nvPr>
            <p:ph idx="1"/>
          </p:nvPr>
        </p:nvSpPr>
        <p:spPr>
          <a:xfrm>
            <a:off x="466725" y="2241624"/>
            <a:ext cx="4917174" cy="4219466"/>
          </a:xfrm>
        </p:spPr>
        <p:txBody>
          <a:bodyPr>
            <a:normAutofit/>
          </a:bodyPr>
          <a:lstStyle/>
          <a:p>
            <a:pPr marL="0" indent="0">
              <a:buNone/>
            </a:pPr>
            <a:r>
              <a:rPr lang="en-US" dirty="0"/>
              <a:t>One gets the impression that the B field is </a:t>
            </a:r>
            <a:r>
              <a:rPr lang="en-US" dirty="0" smtClean="0"/>
              <a:t>bundled </a:t>
            </a:r>
            <a:r>
              <a:rPr lang="en-US" dirty="0"/>
              <a:t>into </a:t>
            </a:r>
            <a:r>
              <a:rPr lang="en-US" dirty="0" smtClean="0"/>
              <a:t>these </a:t>
            </a:r>
            <a:r>
              <a:rPr lang="en-US" dirty="0"/>
              <a:t>loops and </a:t>
            </a:r>
            <a:r>
              <a:rPr lang="en-US" dirty="0" smtClean="0"/>
              <a:t>is </a:t>
            </a:r>
            <a:r>
              <a:rPr lang="en-US" dirty="0"/>
              <a:t>absent </a:t>
            </a:r>
            <a:r>
              <a:rPr lang="en-US" dirty="0" smtClean="0"/>
              <a:t>or    negligible </a:t>
            </a:r>
            <a:r>
              <a:rPr lang="en-US" dirty="0"/>
              <a:t>elsewhere</a:t>
            </a:r>
            <a:r>
              <a:rPr lang="en-US" dirty="0" smtClean="0"/>
              <a:t>. Drawing field lines </a:t>
            </a:r>
            <a:r>
              <a:rPr lang="en-US" dirty="0"/>
              <a:t>also </a:t>
            </a:r>
            <a:r>
              <a:rPr lang="en-US" dirty="0" smtClean="0"/>
              <a:t>leads </a:t>
            </a:r>
            <a:r>
              <a:rPr lang="en-US" dirty="0"/>
              <a:t>to this </a:t>
            </a:r>
            <a:r>
              <a:rPr lang="en-US" dirty="0" smtClean="0"/>
              <a:t>   </a:t>
            </a:r>
            <a:r>
              <a:rPr lang="en-US" dirty="0"/>
              <a:t>impression</a:t>
            </a:r>
            <a:r>
              <a:rPr lang="en-US" dirty="0" smtClean="0"/>
              <a:t>.</a:t>
            </a:r>
          </a:p>
          <a:p>
            <a:pPr marL="0" indent="0">
              <a:buNone/>
            </a:pPr>
            <a:endParaRPr lang="en-US" dirty="0"/>
          </a:p>
          <a:p>
            <a:pPr marL="0" indent="0">
              <a:buNone/>
            </a:pPr>
            <a:r>
              <a:rPr lang="en-US" b="1" dirty="0" smtClean="0"/>
              <a:t>This </a:t>
            </a:r>
            <a:r>
              <a:rPr lang="en-US" b="1" dirty="0"/>
              <a:t>is </a:t>
            </a:r>
            <a:r>
              <a:rPr lang="en-US" b="1" dirty="0" smtClean="0"/>
              <a:t>highly </a:t>
            </a:r>
            <a:r>
              <a:rPr lang="en-US" b="1" dirty="0"/>
              <a:t>misleading.</a:t>
            </a:r>
            <a:endParaRPr lang="en-US" b="1" dirty="0"/>
          </a:p>
        </p:txBody>
      </p:sp>
      <p:sp>
        <p:nvSpPr>
          <p:cNvPr id="5" name="Footer Placeholder 4"/>
          <p:cNvSpPr>
            <a:spLocks noGrp="1"/>
          </p:cNvSpPr>
          <p:nvPr>
            <p:ph type="ftr" sz="quarter" idx="11"/>
          </p:nvPr>
        </p:nvSpPr>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5</a:t>
            </a:fld>
            <a:endParaRPr lang="en-US" dirty="0"/>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70" t="11075" r="8941" b="9402"/>
          <a:stretch/>
        </p:blipFill>
        <p:spPr bwMode="auto">
          <a:xfrm>
            <a:off x="5478011" y="2241624"/>
            <a:ext cx="6265177" cy="4371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7867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628" y="365125"/>
            <a:ext cx="9699171" cy="1325563"/>
          </a:xfrm>
        </p:spPr>
        <p:txBody>
          <a:bodyPr>
            <a:normAutofit/>
          </a:bodyPr>
          <a:lstStyle/>
          <a:p>
            <a:r>
              <a:rPr lang="en-US" dirty="0" smtClean="0"/>
              <a:t>Smoothness of Magnetic extrapolations</a:t>
            </a:r>
            <a:endParaRPr lang="en-US" dirty="0"/>
          </a:p>
        </p:txBody>
      </p:sp>
      <p:sp>
        <p:nvSpPr>
          <p:cNvPr id="9" name="Content Placeholder 8"/>
          <p:cNvSpPr>
            <a:spLocks noGrp="1"/>
          </p:cNvSpPr>
          <p:nvPr>
            <p:ph idx="1"/>
          </p:nvPr>
        </p:nvSpPr>
        <p:spPr>
          <a:xfrm>
            <a:off x="1654629" y="1534885"/>
            <a:ext cx="4713515" cy="4525963"/>
          </a:xfrm>
        </p:spPr>
        <p:txBody>
          <a:bodyPr>
            <a:normAutofit/>
          </a:bodyPr>
          <a:lstStyle/>
          <a:p>
            <a:r>
              <a:rPr lang="en-US" dirty="0" smtClean="0"/>
              <a:t>Starting from an SDO </a:t>
            </a:r>
            <a:r>
              <a:rPr lang="en-US" dirty="0" err="1" smtClean="0"/>
              <a:t>photospheric</a:t>
            </a:r>
            <a:r>
              <a:rPr lang="en-US" dirty="0" smtClean="0"/>
              <a:t> </a:t>
            </a:r>
            <a:r>
              <a:rPr lang="en-US" dirty="0" err="1" smtClean="0"/>
              <a:t>magnetogram</a:t>
            </a:r>
            <a:r>
              <a:rPr lang="en-US" dirty="0" smtClean="0"/>
              <a:t>, it is true that the magnetic field is highly structured.</a:t>
            </a:r>
          </a:p>
          <a:p>
            <a:r>
              <a:rPr lang="en-US" dirty="0" smtClean="0"/>
              <a:t>However, in a NLFFF extrapolation, the total magnetic field strength seen in this movie rapidly </a:t>
            </a:r>
            <a:r>
              <a:rPr lang="en-US" dirty="0" err="1" smtClean="0"/>
              <a:t>smooths</a:t>
            </a:r>
            <a:r>
              <a:rPr lang="en-US" dirty="0" smtClean="0"/>
              <a:t> out, and fills the space with little structure.</a:t>
            </a:r>
            <a:endParaRPr lang="en-US" dirty="0"/>
          </a:p>
        </p:txBody>
      </p:sp>
      <p:pic>
        <p:nvPicPr>
          <p:cNvPr id="3" name="testb.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96522" y="1622871"/>
            <a:ext cx="3967438" cy="3967438"/>
          </a:xfrm>
          <a:prstGeom prst="rect">
            <a:avLst/>
          </a:prstGeom>
        </p:spPr>
      </p:pic>
    </p:spTree>
    <p:extLst>
      <p:ext uri="{BB962C8B-B14F-4D97-AF65-F5344CB8AC3E}">
        <p14:creationId xmlns:p14="http://schemas.microsoft.com/office/powerpoint/2010/main" val="134401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3819"/>
          </a:xfrm>
        </p:spPr>
        <p:txBody>
          <a:bodyPr/>
          <a:lstStyle/>
          <a:p>
            <a:r>
              <a:rPr lang="en-US" dirty="0" err="1" smtClean="0"/>
              <a:t>Isogauss</a:t>
            </a:r>
            <a:r>
              <a:rPr lang="en-US" dirty="0" smtClean="0"/>
              <a:t> surfaces</a:t>
            </a:r>
            <a:endParaRPr lang="en-US" dirty="0"/>
          </a:p>
        </p:txBody>
      </p:sp>
      <p:sp>
        <p:nvSpPr>
          <p:cNvPr id="3" name="Content Placeholder 2"/>
          <p:cNvSpPr>
            <a:spLocks noGrp="1"/>
          </p:cNvSpPr>
          <p:nvPr>
            <p:ph idx="1"/>
          </p:nvPr>
        </p:nvSpPr>
        <p:spPr>
          <a:xfrm>
            <a:off x="947062" y="1338944"/>
            <a:ext cx="4463145" cy="4752290"/>
          </a:xfrm>
        </p:spPr>
        <p:txBody>
          <a:bodyPr>
            <a:noAutofit/>
          </a:bodyPr>
          <a:lstStyle/>
          <a:p>
            <a:r>
              <a:rPr lang="en-US" sz="2200" dirty="0"/>
              <a:t>This volumetric shading representation clearly shows the smooth nature of </a:t>
            </a:r>
            <a:r>
              <a:rPr lang="en-US" sz="2200" dirty="0" err="1"/>
              <a:t>isogauss</a:t>
            </a:r>
            <a:r>
              <a:rPr lang="en-US" sz="2200" dirty="0"/>
              <a:t> surfaces in the model.</a:t>
            </a:r>
          </a:p>
          <a:p>
            <a:r>
              <a:rPr lang="en-US" sz="2200" dirty="0"/>
              <a:t>We will focus on such </a:t>
            </a:r>
            <a:r>
              <a:rPr lang="en-US" sz="2200" dirty="0" err="1"/>
              <a:t>isogauss</a:t>
            </a:r>
            <a:r>
              <a:rPr lang="en-US" sz="2200" dirty="0"/>
              <a:t> surfaces to explain the nature of </a:t>
            </a:r>
            <a:r>
              <a:rPr lang="en-US" sz="2200" dirty="0" err="1"/>
              <a:t>gyroresonance</a:t>
            </a:r>
            <a:r>
              <a:rPr lang="en-US" sz="2200" dirty="0"/>
              <a:t> radio emission.</a:t>
            </a:r>
          </a:p>
          <a:p>
            <a:r>
              <a:rPr lang="en-US" sz="2200" dirty="0"/>
              <a:t>At a given magnetic field strength </a:t>
            </a:r>
            <a:r>
              <a:rPr lang="en-US" sz="2200" i="1" dirty="0">
                <a:latin typeface="Times New Roman" panose="02020603050405020304" pitchFamily="18" charset="0"/>
                <a:cs typeface="Times New Roman" panose="02020603050405020304" pitchFamily="18" charset="0"/>
              </a:rPr>
              <a:t>B</a:t>
            </a:r>
            <a:r>
              <a:rPr lang="en-US" sz="2200" dirty="0"/>
              <a:t>, electrons spiraling in that field produce radio emission at low harmonics of the </a:t>
            </a:r>
            <a:r>
              <a:rPr lang="en-US" sz="2200" dirty="0" err="1"/>
              <a:t>gyrofrequency</a:t>
            </a:r>
            <a:r>
              <a:rPr lang="en-US" sz="2200" dirty="0"/>
              <a:t>    </a:t>
            </a:r>
            <a:r>
              <a:rPr lang="en-US" sz="2200" i="1" dirty="0">
                <a:latin typeface="Times New Roman" panose="02020603050405020304" pitchFamily="18" charset="0"/>
                <a:cs typeface="Times New Roman" panose="02020603050405020304" pitchFamily="18" charset="0"/>
              </a:rPr>
              <a:t>f = </a:t>
            </a:r>
            <a:r>
              <a:rPr lang="en-US" sz="2200" i="1" dirty="0" err="1">
                <a:latin typeface="Times New Roman" panose="02020603050405020304" pitchFamily="18" charset="0"/>
                <a:cs typeface="Times New Roman" panose="02020603050405020304" pitchFamily="18" charset="0"/>
              </a:rPr>
              <a:t>sf</a:t>
            </a:r>
            <a:r>
              <a:rPr lang="en-US" sz="2200" i="1" baseline="-25000" dirty="0" err="1">
                <a:latin typeface="Times New Roman" panose="02020603050405020304" pitchFamily="18" charset="0"/>
                <a:cs typeface="Times New Roman" panose="02020603050405020304" pitchFamily="18" charset="0"/>
              </a:rPr>
              <a:t>B</a:t>
            </a:r>
            <a:r>
              <a:rPr lang="en-US" sz="2200" dirty="0"/>
              <a:t>, where </a:t>
            </a:r>
            <a:r>
              <a:rPr lang="en-US" sz="2200" i="1" dirty="0">
                <a:latin typeface="Times New Roman" panose="02020603050405020304" pitchFamily="18" charset="0"/>
                <a:cs typeface="Times New Roman" panose="02020603050405020304" pitchFamily="18" charset="0"/>
              </a:rPr>
              <a:t>s</a:t>
            </a:r>
            <a:r>
              <a:rPr lang="en-US" sz="2200" dirty="0">
                <a:latin typeface="Times New Roman" panose="02020603050405020304" pitchFamily="18" charset="0"/>
                <a:cs typeface="Times New Roman" panose="02020603050405020304" pitchFamily="18" charset="0"/>
              </a:rPr>
              <a:t> = 1, 2, 3…</a:t>
            </a:r>
            <a:r>
              <a:rPr lang="en-US" sz="2200" dirty="0"/>
              <a:t> is a small integer and </a:t>
            </a:r>
            <a:r>
              <a:rPr lang="en-US" sz="2200" i="1" dirty="0" err="1">
                <a:latin typeface="Times New Roman" panose="02020603050405020304" pitchFamily="18" charset="0"/>
                <a:cs typeface="Times New Roman" panose="02020603050405020304" pitchFamily="18" charset="0"/>
              </a:rPr>
              <a:t>f</a:t>
            </a:r>
            <a:r>
              <a:rPr lang="en-US" sz="2200" i="1" baseline="-25000" dirty="0" err="1">
                <a:latin typeface="Times New Roman" panose="02020603050405020304" pitchFamily="18" charset="0"/>
                <a:cs typeface="Times New Roman" panose="02020603050405020304" pitchFamily="18" charset="0"/>
              </a:rPr>
              <a:t>B</a:t>
            </a:r>
            <a:r>
              <a:rPr lang="en-US" sz="2200" dirty="0"/>
              <a:t> is the </a:t>
            </a:r>
            <a:r>
              <a:rPr lang="en-US" sz="2200" dirty="0" err="1"/>
              <a:t>gyrofrequency</a:t>
            </a:r>
            <a:r>
              <a:rPr lang="en-US" sz="2200" dirty="0"/>
              <a:t> </a:t>
            </a:r>
            <a:r>
              <a:rPr lang="en-US" sz="2200" i="1" dirty="0" err="1">
                <a:latin typeface="Times New Roman" panose="02020603050405020304" pitchFamily="18" charset="0"/>
                <a:cs typeface="Times New Roman" panose="02020603050405020304" pitchFamily="18" charset="0"/>
              </a:rPr>
              <a:t>f</a:t>
            </a:r>
            <a:r>
              <a:rPr lang="en-US" sz="2200" i="1" baseline="-25000" dirty="0" err="1">
                <a:latin typeface="Times New Roman" panose="02020603050405020304" pitchFamily="18" charset="0"/>
                <a:cs typeface="Times New Roman" panose="02020603050405020304" pitchFamily="18" charset="0"/>
              </a:rPr>
              <a:t>B</a:t>
            </a:r>
            <a:r>
              <a:rPr lang="en-US" sz="2200" dirty="0">
                <a:latin typeface="Times New Roman" panose="02020603050405020304" pitchFamily="18" charset="0"/>
                <a:cs typeface="Times New Roman" panose="02020603050405020304" pitchFamily="18" charset="0"/>
              </a:rPr>
              <a:t> = 2.8x10</a:t>
            </a:r>
            <a:r>
              <a:rPr lang="en-US" sz="2200" baseline="30000" dirty="0">
                <a:latin typeface="Times New Roman" panose="02020603050405020304" pitchFamily="18" charset="0"/>
                <a:cs typeface="Times New Roman" panose="02020603050405020304" pitchFamily="18" charset="0"/>
              </a:rPr>
              <a:t>6</a:t>
            </a:r>
            <a:r>
              <a:rPr lang="en-US" sz="22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B</a:t>
            </a:r>
            <a:r>
              <a:rPr lang="en-US" sz="2200" dirty="0"/>
              <a:t> </a:t>
            </a:r>
            <a:r>
              <a:rPr lang="en-US" sz="2200" dirty="0">
                <a:latin typeface="Times New Roman" panose="02020603050405020304" pitchFamily="18" charset="0"/>
                <a:cs typeface="Times New Roman" panose="02020603050405020304" pitchFamily="18" charset="0"/>
              </a:rPr>
              <a:t>Hz</a:t>
            </a:r>
            <a:r>
              <a:rPr lang="en-US" sz="2200" dirty="0"/>
              <a:t>.</a:t>
            </a:r>
            <a:endParaRPr lang="en-US" sz="22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22" t="22676" r="2255"/>
          <a:stretch/>
        </p:blipFill>
        <p:spPr bwMode="auto">
          <a:xfrm>
            <a:off x="6106889" y="1219174"/>
            <a:ext cx="4550229" cy="3881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5910943" y="5029203"/>
            <a:ext cx="4637319" cy="1469571"/>
          </a:xfrm>
          <a:prstGeom prst="rect">
            <a:avLst/>
          </a:prstGeom>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r>
              <a:rPr lang="en-US" sz="2200" dirty="0"/>
              <a:t>For a given field strength, emission at these few frequencies is highly efficient, but is </a:t>
            </a:r>
            <a:r>
              <a:rPr lang="en-US" sz="2200" dirty="0" smtClean="0"/>
              <a:t>(almost) completely </a:t>
            </a:r>
            <a:r>
              <a:rPr lang="en-US" sz="2200" dirty="0"/>
              <a:t>absent at other frequencies.</a:t>
            </a:r>
          </a:p>
        </p:txBody>
      </p:sp>
    </p:spTree>
    <p:extLst>
      <p:ext uri="{BB962C8B-B14F-4D97-AF65-F5344CB8AC3E}">
        <p14:creationId xmlns:p14="http://schemas.microsoft.com/office/powerpoint/2010/main" val="1249155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022"/>
            <a:ext cx="12022346" cy="578586"/>
          </a:xfrm>
        </p:spPr>
        <p:txBody>
          <a:bodyPr>
            <a:normAutofit fontScale="90000"/>
          </a:bodyPr>
          <a:lstStyle/>
          <a:p>
            <a:pPr algn="ctr"/>
            <a:r>
              <a:rPr lang="en-US" dirty="0" smtClean="0"/>
              <a:t>Coronal Heating: Coupling with Magnetic Field </a:t>
            </a:r>
            <a:r>
              <a:rPr lang="en-US" sz="3100" dirty="0" smtClean="0"/>
              <a:t>(Jim’s Talk)</a:t>
            </a:r>
            <a:endParaRPr lang="en-US" sz="31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8</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60" y="2103229"/>
            <a:ext cx="5630911" cy="407439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5744" y="2123401"/>
            <a:ext cx="5966602" cy="4074753"/>
          </a:xfrm>
          <a:prstGeom prst="rect">
            <a:avLst/>
          </a:prstGeom>
        </p:spPr>
      </p:pic>
      <p:sp>
        <p:nvSpPr>
          <p:cNvPr id="10" name="TextBox 9"/>
          <p:cNvSpPr txBox="1"/>
          <p:nvPr/>
        </p:nvSpPr>
        <p:spPr>
          <a:xfrm>
            <a:off x="593218" y="779254"/>
            <a:ext cx="5029197" cy="1200329"/>
          </a:xfrm>
          <a:prstGeom prst="rect">
            <a:avLst/>
          </a:prstGeom>
          <a:noFill/>
        </p:spPr>
        <p:txBody>
          <a:bodyPr wrap="none" rtlCol="0">
            <a:spAutoFit/>
          </a:bodyPr>
          <a:lstStyle/>
          <a:p>
            <a:r>
              <a:rPr lang="en-US" sz="2400" dirty="0" smtClean="0"/>
              <a:t>Diagnostics of coronal thermal plasma:</a:t>
            </a:r>
          </a:p>
          <a:p>
            <a:pPr marL="285750" indent="-285750">
              <a:buFontTx/>
              <a:buChar char="-"/>
            </a:pPr>
            <a:r>
              <a:rPr lang="en-US" sz="2400" dirty="0"/>
              <a:t>E</a:t>
            </a:r>
            <a:r>
              <a:rPr lang="en-US" sz="2400" dirty="0" smtClean="0"/>
              <a:t>UV</a:t>
            </a:r>
          </a:p>
          <a:p>
            <a:pPr marL="285750" indent="-285750">
              <a:buFontTx/>
              <a:buChar char="-"/>
            </a:pPr>
            <a:r>
              <a:rPr lang="en-US" sz="2400" dirty="0" smtClean="0"/>
              <a:t>SXR</a:t>
            </a:r>
          </a:p>
        </p:txBody>
      </p:sp>
      <p:sp>
        <p:nvSpPr>
          <p:cNvPr id="12" name="TextBox 11"/>
          <p:cNvSpPr txBox="1"/>
          <p:nvPr/>
        </p:nvSpPr>
        <p:spPr>
          <a:xfrm>
            <a:off x="5811543" y="779254"/>
            <a:ext cx="6210803" cy="1200329"/>
          </a:xfrm>
          <a:prstGeom prst="rect">
            <a:avLst/>
          </a:prstGeom>
          <a:noFill/>
        </p:spPr>
        <p:txBody>
          <a:bodyPr wrap="none" rtlCol="0">
            <a:spAutoFit/>
          </a:bodyPr>
          <a:lstStyle/>
          <a:p>
            <a:pPr marL="342900" indent="-342900">
              <a:buFontTx/>
              <a:buChar char="-"/>
            </a:pPr>
            <a:r>
              <a:rPr lang="en-US" sz="2400" dirty="0" smtClean="0">
                <a:solidFill>
                  <a:srgbClr val="FF0000"/>
                </a:solidFill>
              </a:rPr>
              <a:t>Is not explicitly sensitive to the magnetic field</a:t>
            </a:r>
          </a:p>
          <a:p>
            <a:pPr marL="342900" indent="-342900">
              <a:buFontTx/>
              <a:buChar char="-"/>
            </a:pPr>
            <a:r>
              <a:rPr lang="en-US" sz="2400" dirty="0" smtClean="0">
                <a:solidFill>
                  <a:srgbClr val="FF0000"/>
                </a:solidFill>
              </a:rPr>
              <a:t>Depends on elemental abundances.</a:t>
            </a:r>
          </a:p>
          <a:p>
            <a:endParaRPr lang="en-US" sz="2400" dirty="0"/>
          </a:p>
        </p:txBody>
      </p:sp>
    </p:spTree>
    <p:extLst>
      <p:ext uri="{BB962C8B-B14F-4D97-AF65-F5344CB8AC3E}">
        <p14:creationId xmlns:p14="http://schemas.microsoft.com/office/powerpoint/2010/main" val="1642311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0647"/>
          </a:xfrm>
        </p:spPr>
        <p:txBody>
          <a:bodyPr/>
          <a:lstStyle/>
          <a:p>
            <a:r>
              <a:rPr lang="en-US" dirty="0" smtClean="0"/>
              <a:t>The </a:t>
            </a:r>
            <a:r>
              <a:rPr lang="en-US" i="1" dirty="0" smtClean="0"/>
              <a:t>s</a:t>
            </a:r>
            <a:r>
              <a:rPr lang="en-US" dirty="0" smtClean="0"/>
              <a:t> = 3 layer vs. frequency</a:t>
            </a:r>
            <a:endParaRPr lang="en-US" dirty="0"/>
          </a:p>
        </p:txBody>
      </p:sp>
      <p:sp>
        <p:nvSpPr>
          <p:cNvPr id="3" name="Content Placeholder 2"/>
          <p:cNvSpPr>
            <a:spLocks noGrp="1"/>
          </p:cNvSpPr>
          <p:nvPr>
            <p:ph idx="1"/>
          </p:nvPr>
        </p:nvSpPr>
        <p:spPr>
          <a:xfrm>
            <a:off x="1034347" y="1499664"/>
            <a:ext cx="4517571" cy="4856686"/>
          </a:xfrm>
        </p:spPr>
        <p:txBody>
          <a:bodyPr>
            <a:normAutofit/>
          </a:bodyPr>
          <a:lstStyle/>
          <a:p>
            <a:r>
              <a:rPr lang="en-US" sz="2200" dirty="0"/>
              <a:t>In the case of thermal </a:t>
            </a:r>
            <a:r>
              <a:rPr lang="en-US" sz="2200" dirty="0" smtClean="0"/>
              <a:t>plasma, thin </a:t>
            </a:r>
            <a:r>
              <a:rPr lang="en-US" sz="2200" dirty="0" err="1"/>
              <a:t>isogauss</a:t>
            </a:r>
            <a:r>
              <a:rPr lang="en-US" sz="2200" dirty="0"/>
              <a:t> layers </a:t>
            </a:r>
            <a:r>
              <a:rPr lang="en-US" sz="2200" dirty="0" smtClean="0"/>
              <a:t>are the </a:t>
            </a:r>
            <a:r>
              <a:rPr lang="en-US" sz="2200" dirty="0"/>
              <a:t>origin of thermal radio emission traveling outward from the hot corona</a:t>
            </a:r>
            <a:r>
              <a:rPr lang="en-US" sz="2200" dirty="0" smtClean="0"/>
              <a:t>.</a:t>
            </a:r>
          </a:p>
          <a:p>
            <a:endParaRPr lang="en-US" sz="2200" dirty="0"/>
          </a:p>
          <a:p>
            <a:r>
              <a:rPr lang="en-US" sz="2200" dirty="0"/>
              <a:t>By virtue of the resonance condition, we can select different </a:t>
            </a:r>
            <a:r>
              <a:rPr lang="en-US" sz="2200" dirty="0" err="1"/>
              <a:t>isogauss</a:t>
            </a:r>
            <a:r>
              <a:rPr lang="en-US" sz="2200" dirty="0"/>
              <a:t> layers simply by changing our observing frequency.</a:t>
            </a:r>
            <a:endParaRPr lang="en-US" sz="22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9</a:t>
            </a:fld>
            <a:endParaRPr lang="en-US" dirty="0"/>
          </a:p>
        </p:txBody>
      </p:sp>
      <p:pic>
        <p:nvPicPr>
          <p:cNvPr id="7" name="isolaye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959" b="15686"/>
          <a:stretch/>
        </p:blipFill>
        <p:spPr>
          <a:xfrm>
            <a:off x="6510057" y="2984955"/>
            <a:ext cx="4201086" cy="2871668"/>
          </a:xfrm>
          <a:prstGeom prst="rect">
            <a:avLst/>
          </a:prstGeom>
        </p:spPr>
      </p:pic>
      <p:sp>
        <p:nvSpPr>
          <p:cNvPr id="8" name="TextBox 7"/>
          <p:cNvSpPr txBox="1"/>
          <p:nvPr/>
        </p:nvSpPr>
        <p:spPr>
          <a:xfrm>
            <a:off x="6259284" y="1155334"/>
            <a:ext cx="5919506" cy="1200329"/>
          </a:xfrm>
          <a:prstGeom prst="rect">
            <a:avLst/>
          </a:prstGeom>
          <a:noFill/>
        </p:spPr>
        <p:txBody>
          <a:bodyPr wrap="none" rtlCol="0">
            <a:spAutoFit/>
          </a:bodyPr>
          <a:lstStyle/>
          <a:p>
            <a:r>
              <a:rPr lang="en-US" sz="2400" b="1" dirty="0" smtClean="0"/>
              <a:t>Radio diagnostics of coronal thermal plasma:</a:t>
            </a:r>
          </a:p>
          <a:p>
            <a:pPr marL="342900" indent="-342900">
              <a:buFontTx/>
              <a:buChar char="-"/>
            </a:pPr>
            <a:r>
              <a:rPr lang="en-US" sz="2400" b="1" dirty="0" smtClean="0"/>
              <a:t>Explicitly sensitive to magnetic field</a:t>
            </a:r>
          </a:p>
          <a:p>
            <a:pPr marL="342900" indent="-342900">
              <a:buFontTx/>
              <a:buChar char="-"/>
            </a:pPr>
            <a:r>
              <a:rPr lang="en-US" sz="2400" b="1" dirty="0" smtClean="0"/>
              <a:t>Does not depend on abundances</a:t>
            </a:r>
            <a:endParaRPr lang="en-US" sz="2400" b="1" dirty="0"/>
          </a:p>
        </p:txBody>
      </p:sp>
    </p:spTree>
    <p:extLst>
      <p:ext uri="{BB962C8B-B14F-4D97-AF65-F5344CB8AC3E}">
        <p14:creationId xmlns:p14="http://schemas.microsoft.com/office/powerpoint/2010/main" val="271820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132368</TotalTime>
  <Words>1125</Words>
  <Application>Microsoft Office PowerPoint</Application>
  <PresentationFormat>Widescreen</PresentationFormat>
  <Paragraphs>125</Paragraphs>
  <Slides>27</Slides>
  <Notes>1</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Times New Roman</vt:lpstr>
      <vt:lpstr>Wingdings</vt:lpstr>
      <vt:lpstr>Wingdings 2</vt:lpstr>
      <vt:lpstr>Office Theme</vt:lpstr>
      <vt:lpstr> Advancing the coronal heating problem with microwave gyro emission ApJ, in press</vt:lpstr>
      <vt:lpstr>Outline</vt:lpstr>
      <vt:lpstr>Misleading impressions</vt:lpstr>
      <vt:lpstr>Misleading impressions</vt:lpstr>
      <vt:lpstr>Misleading impressions</vt:lpstr>
      <vt:lpstr>Smoothness of Magnetic extrapolations</vt:lpstr>
      <vt:lpstr>Isogauss surfaces</vt:lpstr>
      <vt:lpstr>Coronal Heating: Coupling with Magnetic Field (Jim’s Talk)</vt:lpstr>
      <vt:lpstr>The s = 3 layer vs. frequency</vt:lpstr>
      <vt:lpstr>Brightness of the s = 3 layer</vt:lpstr>
      <vt:lpstr>OPACITY and harmonic layers</vt:lpstr>
      <vt:lpstr>Polarization and magnetoionic mode</vt:lpstr>
      <vt:lpstr>Putting it all together</vt:lpstr>
      <vt:lpstr>GX SIMULATOR</vt:lpstr>
      <vt:lpstr>Automated Model Production Pipeline (AMPP)</vt:lpstr>
      <vt:lpstr>Adding Thermal Structure</vt:lpstr>
      <vt:lpstr>PowerPoint Presentation</vt:lpstr>
      <vt:lpstr>Workflow.</vt:lpstr>
      <vt:lpstr>AR 11520; 12-Jul-2012. Data and models.</vt:lpstr>
      <vt:lpstr>Properties of These Flux Tubes</vt:lpstr>
      <vt:lpstr>In This Study We Employ:</vt:lpstr>
      <vt:lpstr>Synthetic vs observed MW maps: best impulsive thermal model.</vt:lpstr>
      <vt:lpstr>Metrics of Success </vt:lpstr>
      <vt:lpstr>Thermal structure in 3D</vt:lpstr>
      <vt:lpstr>Steady State case</vt:lpstr>
      <vt:lpstr>Matrices of 169 steady state thermal models</vt:lpstr>
      <vt:lpstr>Take Away</vt:lpstr>
    </vt:vector>
  </TitlesOfParts>
  <Company>NJIT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Fleishman, Gregory David</dc:creator>
  <cp:lastModifiedBy>Fleishman, Gregory David</cp:lastModifiedBy>
  <cp:revision>80</cp:revision>
  <dcterms:created xsi:type="dcterms:W3CDTF">2020-01-12T20:21:45Z</dcterms:created>
  <dcterms:modified xsi:type="dcterms:W3CDTF">2021-02-19T17:25:19Z</dcterms:modified>
</cp:coreProperties>
</file>