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notesMasterIdLst>
    <p:notesMasterId r:id="rId21"/>
  </p:notesMasterIdLst>
  <p:handoutMasterIdLst>
    <p:handoutMasterId r:id="rId22"/>
  </p:handoutMasterIdLst>
  <p:sldIdLst>
    <p:sldId id="256" r:id="rId2"/>
    <p:sldId id="329" r:id="rId3"/>
    <p:sldId id="343" r:id="rId4"/>
    <p:sldId id="353" r:id="rId5"/>
    <p:sldId id="344" r:id="rId6"/>
    <p:sldId id="345" r:id="rId7"/>
    <p:sldId id="346" r:id="rId8"/>
    <p:sldId id="347" r:id="rId9"/>
    <p:sldId id="348" r:id="rId10"/>
    <p:sldId id="349" r:id="rId11"/>
    <p:sldId id="352" r:id="rId12"/>
    <p:sldId id="351" r:id="rId13"/>
    <p:sldId id="360" r:id="rId14"/>
    <p:sldId id="357" r:id="rId15"/>
    <p:sldId id="355" r:id="rId16"/>
    <p:sldId id="356" r:id="rId17"/>
    <p:sldId id="358" r:id="rId18"/>
    <p:sldId id="359" r:id="rId19"/>
    <p:sldId id="361"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1392" y="-67"/>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200"/>
    </p:cViewPr>
  </p:sorterViewPr>
  <p:notesViewPr>
    <p:cSldViewPr snapToGrid="0">
      <p:cViewPr varScale="1">
        <p:scale>
          <a:sx n="67" d="100"/>
          <a:sy n="67" d="100"/>
        </p:scale>
        <p:origin x="-3106" y="-8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6F6C63D-4D24-4353-B0F9-DC5C8CEA93B2}" type="slidenum">
              <a:rPr lang="en-US" smtClean="0"/>
              <a:t>‹#›</a:t>
            </a:fld>
            <a:endParaRPr lang="en-US"/>
          </a:p>
        </p:txBody>
      </p:sp>
    </p:spTree>
    <p:extLst>
      <p:ext uri="{BB962C8B-B14F-4D97-AF65-F5344CB8AC3E}">
        <p14:creationId xmlns:p14="http://schemas.microsoft.com/office/powerpoint/2010/main" val="3362340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B87591-5545-492E-8E5C-E2EA5C44B993}" type="slidenum">
              <a:rPr lang="en-US" smtClean="0"/>
              <a:pPr/>
              <a:t>‹#›</a:t>
            </a:fld>
            <a:endParaRPr lang="en-US"/>
          </a:p>
        </p:txBody>
      </p:sp>
    </p:spTree>
    <p:extLst>
      <p:ext uri="{BB962C8B-B14F-4D97-AF65-F5344CB8AC3E}">
        <p14:creationId xmlns:p14="http://schemas.microsoft.com/office/powerpoint/2010/main" val="2723030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B87591-5545-492E-8E5C-E2EA5C44B993}"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B87591-5545-492E-8E5C-E2EA5C44B993}" type="slidenum">
              <a:rPr lang="en-US" smtClean="0"/>
              <a:pPr/>
              <a:t>2</a:t>
            </a:fld>
            <a:endParaRPr lang="en-US"/>
          </a:p>
        </p:txBody>
      </p:sp>
    </p:spTree>
    <p:extLst>
      <p:ext uri="{BB962C8B-B14F-4D97-AF65-F5344CB8AC3E}">
        <p14:creationId xmlns:p14="http://schemas.microsoft.com/office/powerpoint/2010/main" val="365468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pPr eaLnBrk="1" latinLnBrk="0" hangingPunct="1"/>
            <a:fld id="{74CBEAF9-9E58-4CC8-A6FF-6DD8A58DEEA4}" type="datetimeFigureOut">
              <a:rPr lang="en-US" smtClean="0"/>
              <a:pPr eaLnBrk="1" latinLnBrk="0" hangingPunct="1"/>
              <a:t>4/7/2015</a:t>
            </a:fld>
            <a:endParaRPr lang="en-US"/>
          </a:p>
        </p:txBody>
      </p:sp>
      <p:sp>
        <p:nvSpPr>
          <p:cNvPr id="17" name="Footer Placeholder 16"/>
          <p:cNvSpPr>
            <a:spLocks noGrp="1"/>
          </p:cNvSpPr>
          <p:nvPr>
            <p:ph type="ftr" sz="quarter" idx="11"/>
          </p:nvPr>
        </p:nvSpPr>
        <p:spPr/>
        <p:txBody>
          <a:bodyPr/>
          <a:lstStyle/>
          <a:p>
            <a:endParaRPr kumimoji="0" lang="en-US"/>
          </a:p>
        </p:txBody>
      </p:sp>
      <p:sp>
        <p:nvSpPr>
          <p:cNvPr id="8" name="Title 7"/>
          <p:cNvSpPr>
            <a:spLocks noGrp="1"/>
          </p:cNvSpPr>
          <p:nvPr>
            <p:ph type="ctrTitle"/>
          </p:nvPr>
        </p:nvSpPr>
        <p:spPr>
          <a:xfrm>
            <a:off x="688848" y="312634"/>
            <a:ext cx="7772400" cy="1752600"/>
          </a:xfrm>
        </p:spPr>
        <p:txBody>
          <a:bodyPr anchor="b"/>
          <a:lstStyle>
            <a:lvl1pPr>
              <a:defRPr sz="4200">
                <a:solidFill>
                  <a:schemeClr val="accent1"/>
                </a:solidFill>
              </a:defRPr>
            </a:lvl1pPr>
          </a:lstStyle>
          <a:p>
            <a:r>
              <a:rPr kumimoji="0" lang="en-US" dirty="0" smtClean="0"/>
              <a:t>Click to edit Master title style</a:t>
            </a:r>
            <a:endParaRPr kumimoji="0" lang="en-US" dirty="0"/>
          </a:p>
        </p:txBody>
      </p:sp>
      <p:sp>
        <p:nvSpPr>
          <p:cNvPr id="21" name="Rectangle 20"/>
          <p:cNvSpPr>
            <a:spLocks noChangeArrowheads="1"/>
          </p:cNvSpPr>
          <p:nvPr userDrawn="1"/>
        </p:nvSpPr>
        <p:spPr bwMode="white">
          <a:xfrm>
            <a:off x="-9144" y="-11195"/>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2014 Aug 08</a:t>
            </a:r>
            <a:endParaRPr lang="en-US"/>
          </a:p>
        </p:txBody>
      </p:sp>
      <p:sp>
        <p:nvSpPr>
          <p:cNvPr id="5" name="Footer Placeholder 4"/>
          <p:cNvSpPr>
            <a:spLocks noGrp="1"/>
          </p:cNvSpPr>
          <p:nvPr>
            <p:ph type="ftr" sz="quarter" idx="11"/>
          </p:nvPr>
        </p:nvSpPr>
        <p:spPr/>
        <p:txBody>
          <a:bodyPr/>
          <a:lstStyle/>
          <a:p>
            <a:r>
              <a:rPr lang="en-US" smtClean="0"/>
              <a:t>COSPAR</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B6F15528-21DE-4FAA-801E-634DDDAF4B2B}"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2014 Aug 08</a:t>
            </a:r>
            <a:endParaRPr lang="en-US"/>
          </a:p>
        </p:txBody>
      </p:sp>
      <p:sp>
        <p:nvSpPr>
          <p:cNvPr id="5" name="Footer Placeholder 4"/>
          <p:cNvSpPr>
            <a:spLocks noGrp="1"/>
          </p:cNvSpPr>
          <p:nvPr>
            <p:ph type="ftr" sz="quarter" idx="11"/>
          </p:nvPr>
        </p:nvSpPr>
        <p:spPr/>
        <p:txBody>
          <a:bodyPr/>
          <a:lstStyle/>
          <a:p>
            <a:r>
              <a:rPr lang="en-US" smtClean="0"/>
              <a:t>COSPAR</a:t>
            </a:r>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pPr eaLnBrk="1" latinLnBrk="0" hangingPunct="1"/>
            <a:fld id="{74CBEAF9-9E58-4CC8-A6FF-6DD8A58DEEA4}" type="datetimeFigureOut">
              <a:rPr lang="en-US" smtClean="0"/>
              <a:pPr eaLnBrk="1" latinLnBrk="0" hangingPunct="1"/>
              <a:t>4/7/2015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a:xfrm>
            <a:off x="4341264" y="974222"/>
            <a:ext cx="477625" cy="484930"/>
          </a:xfrm>
        </p:spPr>
        <p:txBody>
          <a:bodyPr/>
          <a:lstStyle/>
          <a:p>
            <a:fld id="{B6F15528-21DE-4FAA-801E-634DDDAF4B2B}" type="slidenum">
              <a:rPr lang="en-US" smtClean="0"/>
              <a:pPr/>
              <a:t>‹#›</a:t>
            </a:fld>
            <a:endParaRPr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7" name="Picture 6" descr="PaiuteSun_new.gif"/>
          <p:cNvPicPr>
            <a:picLocks noChangeAspect="1"/>
          </p:cNvPicPr>
          <p:nvPr userDrawn="1"/>
        </p:nvPicPr>
        <p:blipFill>
          <a:blip r:embed="rId2" cstate="print"/>
          <a:stretch>
            <a:fillRect/>
          </a:stretch>
        </p:blipFill>
        <p:spPr>
          <a:xfrm>
            <a:off x="8142516" y="5914406"/>
            <a:ext cx="995553" cy="938594"/>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kumimoji="0" lang="en-US"/>
          </a:p>
        </p:txBody>
      </p:sp>
      <p:sp>
        <p:nvSpPr>
          <p:cNvPr id="4" name="Date Placeholder 3"/>
          <p:cNvSpPr>
            <a:spLocks noGrp="1"/>
          </p:cNvSpPr>
          <p:nvPr>
            <p:ph type="dt" sz="half" idx="10"/>
          </p:nvPr>
        </p:nvSpPr>
        <p:spPr/>
        <p:txBody>
          <a:bodyPr/>
          <a:lstStyle/>
          <a:p>
            <a:pPr eaLnBrk="1" latinLnBrk="0" hangingPunct="1"/>
            <a:fld id="{74CBEAF9-9E58-4CC8-A6FF-6DD8A58DEEA4}" type="datetimeFigureOut">
              <a:rPr lang="en-US" smtClean="0"/>
              <a:pPr eaLnBrk="1" latinLnBrk="0" hangingPunct="1"/>
              <a:t>4/7/2015</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6F15528-21DE-4FAA-801E-634DDDAF4B2B}" type="slidenum">
              <a:rPr lang="en-US" smtClean="0"/>
              <a:pPr/>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pPr eaLnBrk="1" latinLnBrk="0" hangingPunct="1"/>
            <a:fld id="{74CBEAF9-9E58-4CC8-A6FF-6DD8A58DEEA4}" type="datetimeFigureOut">
              <a:rPr lang="en-US" smtClean="0"/>
              <a:pPr eaLnBrk="1" latinLnBrk="0" hangingPunct="1"/>
              <a:t>4/7/2015</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r>
              <a:rPr lang="en-US" smtClean="0"/>
              <a:t>2014 Aug 08</a:t>
            </a:r>
            <a:endParaRPr lang="en-US"/>
          </a:p>
        </p:txBody>
      </p:sp>
      <p:sp>
        <p:nvSpPr>
          <p:cNvPr id="8" name="Footer Placeholder 7"/>
          <p:cNvSpPr>
            <a:spLocks noGrp="1"/>
          </p:cNvSpPr>
          <p:nvPr>
            <p:ph type="ftr" sz="quarter" idx="11"/>
          </p:nvPr>
        </p:nvSpPr>
        <p:spPr>
          <a:xfrm>
            <a:off x="304800" y="6409944"/>
            <a:ext cx="3581400" cy="365760"/>
          </a:xfrm>
        </p:spPr>
        <p:txBody>
          <a:bodyPr/>
          <a:lstStyle/>
          <a:p>
            <a:r>
              <a:rPr lang="en-US" smtClean="0"/>
              <a:t>COSPAR</a:t>
            </a:r>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B6F15528-21DE-4FAA-801E-634DDDAF4B2B}"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en-US" smtClean="0"/>
              <a:t>2014 Aug 08</a:t>
            </a:r>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a:xfrm>
            <a:off x="4343400" y="1036020"/>
            <a:ext cx="457200" cy="441325"/>
          </a:xfr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r>
              <a:rPr lang="en-US" smtClean="0"/>
              <a:t>2014 Aug 08</a:t>
            </a:r>
            <a:endParaRPr lang="en-US"/>
          </a:p>
        </p:txBody>
      </p:sp>
      <p:sp>
        <p:nvSpPr>
          <p:cNvPr id="3" name="Footer Placeholder 2"/>
          <p:cNvSpPr>
            <a:spLocks noGrp="1"/>
          </p:cNvSpPr>
          <p:nvPr>
            <p:ph type="ftr" sz="quarter" idx="11"/>
          </p:nvPr>
        </p:nvSpPr>
        <p:spPr/>
        <p:txBody>
          <a:bodyPr/>
          <a:lstStyle/>
          <a:p>
            <a:r>
              <a:rPr lang="en-US" smtClean="0"/>
              <a:t>COSPAR</a:t>
            </a:r>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B6F15528-21DE-4FAA-801E-634DDDAF4B2B}" type="slidenum">
              <a:rPr lang="en-US" smtClean="0"/>
              <a:pPr/>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r>
              <a:rPr lang="en-US" smtClean="0"/>
              <a:t>2014 Aug 08</a:t>
            </a:r>
            <a:endParaRPr lang="en-US"/>
          </a:p>
        </p:txBody>
      </p:sp>
      <p:sp>
        <p:nvSpPr>
          <p:cNvPr id="6" name="Footer Placeholder 5"/>
          <p:cNvSpPr>
            <a:spLocks noGrp="1"/>
          </p:cNvSpPr>
          <p:nvPr>
            <p:ph type="ftr" sz="quarter" idx="11"/>
          </p:nvPr>
        </p:nvSpPr>
        <p:spPr>
          <a:xfrm>
            <a:off x="301752" y="6410848"/>
            <a:ext cx="3383280" cy="365760"/>
          </a:xfrm>
        </p:spPr>
        <p:txBody>
          <a:bodyPr/>
          <a:lstStyle/>
          <a:p>
            <a:r>
              <a:rPr lang="en-US" smtClean="0"/>
              <a:t>COSPAR</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B6F15528-21DE-4FAA-801E-634DDDAF4B2B}" type="slidenum">
              <a:rPr lang="en-US" smtClean="0"/>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r>
              <a:rPr lang="en-US" smtClean="0"/>
              <a:t>2014 Aug 08</a:t>
            </a:r>
            <a:endParaRPr lang="en-US"/>
          </a:p>
        </p:txBody>
      </p:sp>
      <p:sp>
        <p:nvSpPr>
          <p:cNvPr id="6" name="Footer Placeholder 5"/>
          <p:cNvSpPr>
            <a:spLocks noGrp="1"/>
          </p:cNvSpPr>
          <p:nvPr>
            <p:ph type="ftr" sz="quarter" idx="11"/>
          </p:nvPr>
        </p:nvSpPr>
        <p:spPr>
          <a:xfrm>
            <a:off x="301752" y="6410848"/>
            <a:ext cx="3584448" cy="365760"/>
          </a:xfrm>
        </p:spPr>
        <p:txBody>
          <a:bodyPr/>
          <a:lstStyle/>
          <a:p>
            <a:r>
              <a:rPr lang="en-US" smtClean="0"/>
              <a:t>COSPAR</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pPr algn="l" eaLnBrk="1" latinLnBrk="0" hangingPunct="1"/>
            <a:fld id="{74CBEAF9-9E58-4CC8-A6FF-6DD8A58DEEA4}" type="datetimeFigureOut">
              <a:rPr lang="en-US" smtClean="0"/>
              <a:pPr algn="l" eaLnBrk="1" latinLnBrk="0" hangingPunct="1"/>
              <a:t>4/7/2015</a:t>
            </a:fld>
            <a:endParaRPr lang="en-US" dirty="0">
              <a:solidFill>
                <a:schemeClr val="accent1">
                  <a:shade val="75000"/>
                </a:schemeClr>
              </a:solidFill>
            </a:endParaRPr>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pPr algn="r" eaLnBrk="1" latinLnBrk="0" hangingPunct="1"/>
            <a:endParaRPr kumimoji="0" lang="en-US" dirty="0">
              <a:solidFill>
                <a:schemeClr val="accent1">
                  <a:shade val="75000"/>
                </a:schemeClr>
              </a:solidFill>
            </a:endParaRPr>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B6F15528-21DE-4FAA-801E-634DDDAF4B2B}" type="slidenum">
              <a:rPr lang="en-US" smtClean="0"/>
              <a:pPr/>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hdr="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avi"/><Relationship Id="rId1" Type="http://schemas.microsoft.com/office/2007/relationships/media" Target="../media/media4.avi"/><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microsoft.com/office/2007/relationships/media" Target="../media/media6.avi"/><Relationship Id="rId7" Type="http://schemas.openxmlformats.org/officeDocument/2006/relationships/image" Target="../media/image13.png"/><Relationship Id="rId2" Type="http://schemas.openxmlformats.org/officeDocument/2006/relationships/video" Target="../media/media5.avi"/><Relationship Id="rId1" Type="http://schemas.microsoft.com/office/2007/relationships/media" Target="../media/media5.avi"/><Relationship Id="rId6" Type="http://schemas.openxmlformats.org/officeDocument/2006/relationships/image" Target="../media/image12.png"/><Relationship Id="rId5" Type="http://schemas.openxmlformats.org/officeDocument/2006/relationships/slideLayout" Target="../slideLayouts/slideLayout2.xml"/><Relationship Id="rId4" Type="http://schemas.openxmlformats.org/officeDocument/2006/relationships/video" Target="../media/media6.avi"/></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avi"/><Relationship Id="rId1" Type="http://schemas.microsoft.com/office/2007/relationships/media" Target="../media/media7.avi"/><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media" Target="../media/media9.avi"/><Relationship Id="rId7" Type="http://schemas.openxmlformats.org/officeDocument/2006/relationships/image" Target="../media/image17.png"/><Relationship Id="rId2" Type="http://schemas.openxmlformats.org/officeDocument/2006/relationships/video" Target="../media/media8.avi"/><Relationship Id="rId1" Type="http://schemas.microsoft.com/office/2007/relationships/media" Target="../media/media8.avi"/><Relationship Id="rId6" Type="http://schemas.openxmlformats.org/officeDocument/2006/relationships/image" Target="../media/image16.png"/><Relationship Id="rId5" Type="http://schemas.openxmlformats.org/officeDocument/2006/relationships/slideLayout" Target="../slideLayouts/slideLayout2.xml"/><Relationship Id="rId4" Type="http://schemas.openxmlformats.org/officeDocument/2006/relationships/video" Target="../media/media9.avi"/></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vi"/><Relationship Id="rId1" Type="http://schemas.microsoft.com/office/2007/relationships/media" Target="../media/media3.avi"/><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8161" y="5495451"/>
            <a:ext cx="8458200" cy="760494"/>
          </a:xfrm>
        </p:spPr>
        <p:txBody>
          <a:bodyPr>
            <a:normAutofit/>
          </a:bodyPr>
          <a:lstStyle/>
          <a:p>
            <a:r>
              <a:rPr lang="ru-RU" i="1" dirty="0" smtClean="0"/>
              <a:t>Г.Д.Флейшман</a:t>
            </a:r>
            <a:endParaRPr lang="en-US" i="1" dirty="0" smtClean="0"/>
          </a:p>
          <a:p>
            <a:r>
              <a:rPr lang="en-US" i="1" dirty="0" smtClean="0"/>
              <a:t>8 </a:t>
            </a:r>
            <a:r>
              <a:rPr lang="ru-RU" i="1" dirty="0" smtClean="0"/>
              <a:t>Апреля 2015</a:t>
            </a:r>
            <a:endParaRPr lang="en-US" i="1" dirty="0"/>
          </a:p>
        </p:txBody>
      </p:sp>
      <p:sp>
        <p:nvSpPr>
          <p:cNvPr id="6" name="Slide Number Placeholder 5"/>
          <p:cNvSpPr>
            <a:spLocks noGrp="1"/>
          </p:cNvSpPr>
          <p:nvPr>
            <p:ph type="sldNum" sz="quarter" idx="4294967295"/>
          </p:nvPr>
        </p:nvSpPr>
        <p:spPr>
          <a:xfrm>
            <a:off x="4261918" y="1701510"/>
            <a:ext cx="457200" cy="441325"/>
          </a:xfrm>
        </p:spPr>
        <p:txBody>
          <a:bodyPr/>
          <a:lstStyle/>
          <a:p>
            <a:fld id="{B6F15528-21DE-4FAA-801E-634DDDAF4B2B}" type="slidenum">
              <a:rPr lang="en-US" smtClean="0"/>
              <a:pPr/>
              <a:t>1</a:t>
            </a:fld>
            <a:endParaRPr lang="en-US"/>
          </a:p>
        </p:txBody>
      </p:sp>
      <p:sp>
        <p:nvSpPr>
          <p:cNvPr id="2" name="Title 1"/>
          <p:cNvSpPr>
            <a:spLocks noGrp="1"/>
          </p:cNvSpPr>
          <p:nvPr>
            <p:ph type="ctrTitle"/>
          </p:nvPr>
        </p:nvSpPr>
        <p:spPr>
          <a:xfrm>
            <a:off x="115424" y="724277"/>
            <a:ext cx="8781862" cy="4323401"/>
          </a:xfrm>
        </p:spPr>
        <p:txBody>
          <a:bodyPr>
            <a:normAutofit fontScale="90000"/>
          </a:bodyPr>
          <a:lstStyle/>
          <a:p>
            <a:r>
              <a:rPr lang="ru-RU" dirty="0"/>
              <a:t>Диагностика магнитного поля в основании короны с использованием гирорезонансного излучения: практические аспекты. Обсуждение: как включить эти данные в схему бессиловой экстраполяции магнитного поля? </a:t>
            </a:r>
            <a:endParaRPr lang="en-US" dirty="0">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Brightness of the </a:t>
            </a:r>
            <a:r>
              <a:rPr lang="en-US" i="1" dirty="0" smtClean="0"/>
              <a:t>s</a:t>
            </a:r>
            <a:r>
              <a:rPr lang="en-US" dirty="0" smtClean="0"/>
              <a:t> = 3 layer</a:t>
            </a:r>
            <a:endParaRPr lang="en-US" dirty="0"/>
          </a:p>
        </p:txBody>
      </p:sp>
      <p:sp>
        <p:nvSpPr>
          <p:cNvPr id="4" name="Date Placeholder 3"/>
          <p:cNvSpPr>
            <a:spLocks noGrp="1"/>
          </p:cNvSpPr>
          <p:nvPr>
            <p:ph type="dt" sz="half" idx="10"/>
          </p:nvPr>
        </p:nvSpPr>
        <p:spPr>
          <a:xfrm>
            <a:off x="6629400" y="76200"/>
            <a:ext cx="2514600" cy="288925"/>
          </a:xfrm>
          <a:prstGeom prst="rect">
            <a:avLst/>
          </a:prstGeom>
        </p:spPr>
        <p:txBody>
          <a:bodyPr/>
          <a:lstStyle/>
          <a:p>
            <a:r>
              <a:rPr lang="en-US" smtClean="0"/>
              <a:t>2014 Aug 08</a:t>
            </a:r>
            <a:endParaRPr lang="en-US"/>
          </a:p>
        </p:txBody>
      </p:sp>
      <p:sp>
        <p:nvSpPr>
          <p:cNvPr id="5" name="Footer Placeholder 4"/>
          <p:cNvSpPr>
            <a:spLocks noGrp="1"/>
          </p:cNvSpPr>
          <p:nvPr>
            <p:ph type="ftr" sz="quarter" idx="11"/>
          </p:nvPr>
        </p:nvSpPr>
        <p:spPr>
          <a:xfrm>
            <a:off x="6248400" y="76200"/>
            <a:ext cx="2895600" cy="288925"/>
          </a:xfrm>
          <a:prstGeom prst="rect">
            <a:avLst/>
          </a:prstGeom>
        </p:spPr>
        <p:txBody>
          <a:bodyPr/>
          <a:lstStyle/>
          <a:p>
            <a:r>
              <a:rPr lang="en-US" smtClean="0"/>
              <a:t>COSPAR</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10</a:t>
            </a:fld>
            <a:endParaRPr lang="en-US" dirty="0"/>
          </a:p>
        </p:txBody>
      </p:sp>
      <p:sp>
        <p:nvSpPr>
          <p:cNvPr id="17" name="Content Placeholder 16"/>
          <p:cNvSpPr>
            <a:spLocks noGrp="1"/>
          </p:cNvSpPr>
          <p:nvPr>
            <p:ph sz="quarter" idx="1"/>
          </p:nvPr>
        </p:nvSpPr>
        <p:spPr>
          <a:xfrm>
            <a:off x="195940" y="1554162"/>
            <a:ext cx="4596492" cy="4901067"/>
          </a:xfrm>
        </p:spPr>
        <p:txBody>
          <a:bodyPr>
            <a:normAutofit/>
          </a:bodyPr>
          <a:lstStyle/>
          <a:p>
            <a:r>
              <a:rPr lang="en-US" sz="2200" dirty="0" smtClean="0"/>
              <a:t>In the previous movie, we painted the vertical surfaces with the temperature while scanning in </a:t>
            </a:r>
            <a:r>
              <a:rPr lang="en-US" sz="2200" i="1" dirty="0" smtClean="0">
                <a:latin typeface="Times New Roman" panose="02020603050405020304" pitchFamily="18" charset="0"/>
                <a:cs typeface="Times New Roman" panose="02020603050405020304" pitchFamily="18" charset="0"/>
              </a:rPr>
              <a:t>y</a:t>
            </a:r>
            <a:r>
              <a:rPr lang="en-US" sz="2200" dirty="0" smtClean="0"/>
              <a:t>.  In just the same way, we can paint the </a:t>
            </a:r>
            <a:r>
              <a:rPr lang="en-US" sz="2200" dirty="0" err="1" smtClean="0"/>
              <a:t>isogauss</a:t>
            </a:r>
            <a:r>
              <a:rPr lang="en-US" sz="2200" dirty="0" smtClean="0"/>
              <a:t> surfaces while scanning in frequency.</a:t>
            </a:r>
          </a:p>
          <a:p>
            <a:r>
              <a:rPr lang="en-US" sz="2200" dirty="0" smtClean="0"/>
              <a:t>This is </a:t>
            </a:r>
            <a:r>
              <a:rPr lang="en-US" sz="2200" i="1" dirty="0" smtClean="0"/>
              <a:t>almost</a:t>
            </a:r>
            <a:r>
              <a:rPr lang="en-US" sz="2200" dirty="0" smtClean="0"/>
              <a:t> what we see when observing </a:t>
            </a:r>
            <a:r>
              <a:rPr lang="en-US" sz="2200" dirty="0" err="1" smtClean="0"/>
              <a:t>gyroresonance</a:t>
            </a:r>
            <a:r>
              <a:rPr lang="en-US" sz="2200" dirty="0" smtClean="0"/>
              <a:t> emission in active regions, but there is one additional effect that must be taken into account—the varying opacity on the surface, which varies mainly with direction of the magnetic field.</a:t>
            </a:r>
          </a:p>
        </p:txBody>
      </p:sp>
      <p:pic>
        <p:nvPicPr>
          <p:cNvPr id="3" name="isocolor.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5578" b="15345"/>
          <a:stretch/>
        </p:blipFill>
        <p:spPr>
          <a:xfrm>
            <a:off x="4964965" y="2448476"/>
            <a:ext cx="4179035" cy="2886784"/>
          </a:xfrm>
          <a:prstGeom prst="rect">
            <a:avLst/>
          </a:prstGeom>
        </p:spPr>
      </p:pic>
    </p:spTree>
    <p:extLst>
      <p:ext uri="{BB962C8B-B14F-4D97-AF65-F5344CB8AC3E}">
        <p14:creationId xmlns:p14="http://schemas.microsoft.com/office/powerpoint/2010/main" val="36408427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repeatCount="indefinite"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OPACITY and harmonic layers</a:t>
            </a:r>
            <a:endParaRPr lang="en-US" dirty="0"/>
          </a:p>
        </p:txBody>
      </p:sp>
      <p:sp>
        <p:nvSpPr>
          <p:cNvPr id="4" name="Date Placeholder 3"/>
          <p:cNvSpPr>
            <a:spLocks noGrp="1"/>
          </p:cNvSpPr>
          <p:nvPr>
            <p:ph type="dt" sz="half" idx="10"/>
          </p:nvPr>
        </p:nvSpPr>
        <p:spPr>
          <a:xfrm>
            <a:off x="6629400" y="76200"/>
            <a:ext cx="2514600" cy="288925"/>
          </a:xfrm>
          <a:prstGeom prst="rect">
            <a:avLst/>
          </a:prstGeom>
        </p:spPr>
        <p:txBody>
          <a:bodyPr/>
          <a:lstStyle/>
          <a:p>
            <a:r>
              <a:rPr lang="en-US" smtClean="0"/>
              <a:t>2014 Aug 08</a:t>
            </a:r>
            <a:endParaRPr lang="en-US"/>
          </a:p>
        </p:txBody>
      </p:sp>
      <p:sp>
        <p:nvSpPr>
          <p:cNvPr id="5" name="Footer Placeholder 4"/>
          <p:cNvSpPr>
            <a:spLocks noGrp="1"/>
          </p:cNvSpPr>
          <p:nvPr>
            <p:ph type="ftr" sz="quarter" idx="11"/>
          </p:nvPr>
        </p:nvSpPr>
        <p:spPr>
          <a:xfrm>
            <a:off x="6248400" y="76200"/>
            <a:ext cx="2895600" cy="288925"/>
          </a:xfrm>
          <a:prstGeom prst="rect">
            <a:avLst/>
          </a:prstGeom>
        </p:spPr>
        <p:txBody>
          <a:bodyPr/>
          <a:lstStyle/>
          <a:p>
            <a:r>
              <a:rPr lang="en-US" smtClean="0"/>
              <a:t>COSPAR</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11</a:t>
            </a:fld>
            <a:endParaRPr lang="en-US" dirty="0"/>
          </a:p>
        </p:txBody>
      </p:sp>
      <p:sp>
        <p:nvSpPr>
          <p:cNvPr id="17" name="Content Placeholder 16"/>
          <p:cNvSpPr>
            <a:spLocks noGrp="1"/>
          </p:cNvSpPr>
          <p:nvPr>
            <p:ph sz="quarter" idx="1"/>
          </p:nvPr>
        </p:nvSpPr>
        <p:spPr>
          <a:xfrm>
            <a:off x="195939" y="1554163"/>
            <a:ext cx="8763003" cy="1145046"/>
          </a:xfrm>
        </p:spPr>
        <p:txBody>
          <a:bodyPr numCol="2">
            <a:normAutofit/>
          </a:bodyPr>
          <a:lstStyle/>
          <a:p>
            <a:pPr marL="0" indent="0">
              <a:buNone/>
            </a:pPr>
            <a:r>
              <a:rPr lang="en-US" sz="2200" dirty="0" smtClean="0"/>
              <a:t>This movie shows lower harmonic layers peeking through the opacity holes, although it is hard to see.</a:t>
            </a:r>
          </a:p>
          <a:p>
            <a:pPr marL="0" indent="0">
              <a:buNone/>
            </a:pPr>
            <a:r>
              <a:rPr lang="en-US" sz="2200" dirty="0" smtClean="0"/>
              <a:t>It may be a bit more apparent from a side perspective, as in this movie.</a:t>
            </a:r>
          </a:p>
        </p:txBody>
      </p:sp>
      <p:pic>
        <p:nvPicPr>
          <p:cNvPr id="3" name="isoharm.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15635" b="15676"/>
          <a:stretch/>
        </p:blipFill>
        <p:spPr>
          <a:xfrm>
            <a:off x="316606" y="2758314"/>
            <a:ext cx="4147705" cy="2848998"/>
          </a:xfrm>
          <a:prstGeom prst="rect">
            <a:avLst/>
          </a:prstGeom>
        </p:spPr>
      </p:pic>
      <p:pic>
        <p:nvPicPr>
          <p:cNvPr id="7" name="isoharm_side.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t="17218" b="5697"/>
          <a:stretch/>
        </p:blipFill>
        <p:spPr>
          <a:xfrm>
            <a:off x="4768482" y="2622288"/>
            <a:ext cx="3960668" cy="3053038"/>
          </a:xfrm>
          <a:prstGeom prst="rect">
            <a:avLst/>
          </a:prstGeom>
        </p:spPr>
      </p:pic>
    </p:spTree>
    <p:extLst>
      <p:ext uri="{BB962C8B-B14F-4D97-AF65-F5344CB8AC3E}">
        <p14:creationId xmlns:p14="http://schemas.microsoft.com/office/powerpoint/2010/main" val="38684891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Polarization and </a:t>
            </a:r>
            <a:r>
              <a:rPr lang="en-US" dirty="0" err="1" smtClean="0"/>
              <a:t>magnetoionic</a:t>
            </a:r>
            <a:r>
              <a:rPr lang="en-US" dirty="0" smtClean="0"/>
              <a:t> mode</a:t>
            </a:r>
            <a:endParaRPr lang="en-US" dirty="0"/>
          </a:p>
        </p:txBody>
      </p:sp>
      <p:sp>
        <p:nvSpPr>
          <p:cNvPr id="4" name="Date Placeholder 3"/>
          <p:cNvSpPr>
            <a:spLocks noGrp="1"/>
          </p:cNvSpPr>
          <p:nvPr>
            <p:ph type="dt" sz="half" idx="10"/>
          </p:nvPr>
        </p:nvSpPr>
        <p:spPr>
          <a:xfrm>
            <a:off x="6629400" y="76200"/>
            <a:ext cx="2514600" cy="288925"/>
          </a:xfrm>
          <a:prstGeom prst="rect">
            <a:avLst/>
          </a:prstGeom>
        </p:spPr>
        <p:txBody>
          <a:bodyPr/>
          <a:lstStyle/>
          <a:p>
            <a:r>
              <a:rPr lang="en-US" smtClean="0"/>
              <a:t>2014 Aug 08</a:t>
            </a:r>
            <a:endParaRPr lang="en-US"/>
          </a:p>
        </p:txBody>
      </p:sp>
      <p:sp>
        <p:nvSpPr>
          <p:cNvPr id="5" name="Footer Placeholder 4"/>
          <p:cNvSpPr>
            <a:spLocks noGrp="1"/>
          </p:cNvSpPr>
          <p:nvPr>
            <p:ph type="ftr" sz="quarter" idx="11"/>
          </p:nvPr>
        </p:nvSpPr>
        <p:spPr>
          <a:xfrm>
            <a:off x="6248400" y="76200"/>
            <a:ext cx="2895600" cy="288925"/>
          </a:xfrm>
          <a:prstGeom prst="rect">
            <a:avLst/>
          </a:prstGeom>
        </p:spPr>
        <p:txBody>
          <a:bodyPr/>
          <a:lstStyle/>
          <a:p>
            <a:r>
              <a:rPr lang="en-US" smtClean="0"/>
              <a:t>COSPAR</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12</a:t>
            </a:fld>
            <a:endParaRPr lang="en-US" dirty="0"/>
          </a:p>
        </p:txBody>
      </p:sp>
      <p:sp>
        <p:nvSpPr>
          <p:cNvPr id="3" name="Content Placeholder 2"/>
          <p:cNvSpPr>
            <a:spLocks noGrp="1"/>
          </p:cNvSpPr>
          <p:nvPr>
            <p:ph sz="quarter" idx="1"/>
          </p:nvPr>
        </p:nvSpPr>
        <p:spPr>
          <a:xfrm>
            <a:off x="261257" y="1565047"/>
            <a:ext cx="4713514" cy="4770439"/>
          </a:xfrm>
        </p:spPr>
        <p:txBody>
          <a:bodyPr>
            <a:normAutofit fontScale="92500"/>
          </a:bodyPr>
          <a:lstStyle/>
          <a:p>
            <a:r>
              <a:rPr lang="en-US" sz="2200" dirty="0" err="1" smtClean="0"/>
              <a:t>Gyroresonance</a:t>
            </a:r>
            <a:r>
              <a:rPr lang="en-US" sz="2200" dirty="0" smtClean="0"/>
              <a:t> emission, caused by electrons spiraling in the magnetic field, naturally occurs most strongly in the sense of circular polarization whose electric vector rotates in the same direction as the electrons.  This is the extra-ordinary mode, or x-mode.  However, the electrons also emit, with lower opacity, in the opposite sense ordinary mode, or o-mode.</a:t>
            </a:r>
          </a:p>
          <a:p>
            <a:r>
              <a:rPr lang="en-US" sz="2200" dirty="0" smtClean="0"/>
              <a:t>Here is what the o-mode looks like. The opacity holes are now larger, and the lower harmonic layers are more easily seen.</a:t>
            </a:r>
            <a:endParaRPr lang="en-US" sz="2200" dirty="0"/>
          </a:p>
        </p:txBody>
      </p:sp>
      <p:pic>
        <p:nvPicPr>
          <p:cNvPr id="8" name="isoharmo.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5924" b="15209"/>
          <a:stretch/>
        </p:blipFill>
        <p:spPr>
          <a:xfrm>
            <a:off x="4981689" y="2108410"/>
            <a:ext cx="4147984" cy="2856557"/>
          </a:xfrm>
          <a:prstGeom prst="rect">
            <a:avLst/>
          </a:prstGeom>
        </p:spPr>
      </p:pic>
    </p:spTree>
    <p:extLst>
      <p:ext uri="{BB962C8B-B14F-4D97-AF65-F5344CB8AC3E}">
        <p14:creationId xmlns:p14="http://schemas.microsoft.com/office/powerpoint/2010/main" val="38619751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Spectra from a given pixel</a:t>
            </a:r>
            <a:endParaRPr lang="en-US" dirty="0"/>
          </a:p>
        </p:txBody>
      </p:sp>
      <p:sp>
        <p:nvSpPr>
          <p:cNvPr id="4" name="Date Placeholder 3"/>
          <p:cNvSpPr>
            <a:spLocks noGrp="1"/>
          </p:cNvSpPr>
          <p:nvPr>
            <p:ph type="dt" sz="half" idx="10"/>
          </p:nvPr>
        </p:nvSpPr>
        <p:spPr>
          <a:xfrm>
            <a:off x="6629400" y="76200"/>
            <a:ext cx="2514600" cy="288925"/>
          </a:xfrm>
          <a:prstGeom prst="rect">
            <a:avLst/>
          </a:prstGeom>
        </p:spPr>
        <p:txBody>
          <a:bodyPr/>
          <a:lstStyle/>
          <a:p>
            <a:r>
              <a:rPr lang="en-US" smtClean="0"/>
              <a:t>2014 Aug 08</a:t>
            </a:r>
            <a:endParaRPr lang="en-US"/>
          </a:p>
        </p:txBody>
      </p:sp>
      <p:sp>
        <p:nvSpPr>
          <p:cNvPr id="5" name="Footer Placeholder 4"/>
          <p:cNvSpPr>
            <a:spLocks noGrp="1"/>
          </p:cNvSpPr>
          <p:nvPr>
            <p:ph type="ftr" sz="quarter" idx="11"/>
          </p:nvPr>
        </p:nvSpPr>
        <p:spPr>
          <a:xfrm>
            <a:off x="6248400" y="76200"/>
            <a:ext cx="2895600" cy="288925"/>
          </a:xfrm>
          <a:prstGeom prst="rect">
            <a:avLst/>
          </a:prstGeom>
        </p:spPr>
        <p:txBody>
          <a:bodyPr/>
          <a:lstStyle/>
          <a:p>
            <a:r>
              <a:rPr lang="en-US" smtClean="0"/>
              <a:t>COSPAR</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13</a:t>
            </a:fld>
            <a:endParaRPr lang="en-US" dirty="0"/>
          </a:p>
        </p:txBody>
      </p:sp>
      <p:sp>
        <p:nvSpPr>
          <p:cNvPr id="3" name="Content Placeholder 2"/>
          <p:cNvSpPr>
            <a:spLocks noGrp="1"/>
          </p:cNvSpPr>
          <p:nvPr>
            <p:ph sz="quarter" idx="1"/>
          </p:nvPr>
        </p:nvSpPr>
        <p:spPr>
          <a:xfrm>
            <a:off x="152064" y="1404538"/>
            <a:ext cx="8584676" cy="2370757"/>
          </a:xfrm>
        </p:spPr>
        <p:txBody>
          <a:bodyPr>
            <a:normAutofit/>
          </a:bodyPr>
          <a:lstStyle/>
          <a:p>
            <a:r>
              <a:rPr lang="en-US" sz="2200" dirty="0" smtClean="0"/>
              <a:t>Another </a:t>
            </a:r>
            <a:r>
              <a:rPr lang="en-US" sz="2200" dirty="0" smtClean="0"/>
              <a:t>view is </a:t>
            </a:r>
            <a:r>
              <a:rPr lang="en-US" sz="2200" dirty="0" smtClean="0"/>
              <a:t>to consider vertical cuts in the </a:t>
            </a:r>
            <a:r>
              <a:rPr lang="en-US" sz="2200" dirty="0" err="1" smtClean="0"/>
              <a:t>datacube</a:t>
            </a:r>
            <a:r>
              <a:rPr lang="en-US" sz="2200" dirty="0" smtClean="0"/>
              <a:t>, i.e. spectra at different positions in the images.</a:t>
            </a:r>
          </a:p>
          <a:p>
            <a:r>
              <a:rPr lang="en-US" sz="2200" dirty="0" smtClean="0"/>
              <a:t>The spectra below show the harmonic structure in the two polarizations, which allow direct determination of the relevant harmonic from the </a:t>
            </a:r>
            <a:r>
              <a:rPr lang="en-US" sz="2200" dirty="0" smtClean="0"/>
              <a:t>frequency </a:t>
            </a:r>
            <a:r>
              <a:rPr lang="en-US" sz="2200" dirty="0" smtClean="0"/>
              <a:t>ratio for different features seen in the two polarizations</a:t>
            </a:r>
            <a:r>
              <a:rPr lang="en-US" sz="2200" dirty="0" smtClean="0"/>
              <a:t>.</a:t>
            </a:r>
            <a:endParaRPr lang="en-US" sz="2200" dirty="0" smtClean="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699174" y="3639493"/>
            <a:ext cx="7774940" cy="2691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151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Putting it all together</a:t>
            </a:r>
            <a:endParaRPr lang="en-US" dirty="0"/>
          </a:p>
        </p:txBody>
      </p:sp>
      <p:sp>
        <p:nvSpPr>
          <p:cNvPr id="4" name="Date Placeholder 3"/>
          <p:cNvSpPr>
            <a:spLocks noGrp="1"/>
          </p:cNvSpPr>
          <p:nvPr>
            <p:ph type="dt" sz="half" idx="10"/>
          </p:nvPr>
        </p:nvSpPr>
        <p:spPr>
          <a:xfrm>
            <a:off x="6629400" y="76200"/>
            <a:ext cx="2514600" cy="288925"/>
          </a:xfrm>
          <a:prstGeom prst="rect">
            <a:avLst/>
          </a:prstGeom>
        </p:spPr>
        <p:txBody>
          <a:bodyPr/>
          <a:lstStyle/>
          <a:p>
            <a:r>
              <a:rPr lang="en-US" smtClean="0"/>
              <a:t>2014 Aug 08</a:t>
            </a:r>
            <a:endParaRPr lang="en-US"/>
          </a:p>
        </p:txBody>
      </p:sp>
      <p:sp>
        <p:nvSpPr>
          <p:cNvPr id="5" name="Footer Placeholder 4"/>
          <p:cNvSpPr>
            <a:spLocks noGrp="1"/>
          </p:cNvSpPr>
          <p:nvPr>
            <p:ph type="ftr" sz="quarter" idx="11"/>
          </p:nvPr>
        </p:nvSpPr>
        <p:spPr>
          <a:xfrm>
            <a:off x="6248400" y="76200"/>
            <a:ext cx="2895600" cy="288925"/>
          </a:xfrm>
          <a:prstGeom prst="rect">
            <a:avLst/>
          </a:prstGeom>
        </p:spPr>
        <p:txBody>
          <a:bodyPr/>
          <a:lstStyle/>
          <a:p>
            <a:r>
              <a:rPr lang="en-US" smtClean="0"/>
              <a:t>COSPAR</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14</a:t>
            </a:fld>
            <a:endParaRPr lang="en-US" dirty="0"/>
          </a:p>
        </p:txBody>
      </p:sp>
      <p:pic>
        <p:nvPicPr>
          <p:cNvPr id="7" name="isoharmr.avi">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6"/>
          <a:stretch>
            <a:fillRect/>
          </a:stretch>
        </p:blipFill>
        <p:spPr>
          <a:xfrm>
            <a:off x="577850" y="2835275"/>
            <a:ext cx="3516313" cy="3516313"/>
          </a:xfrm>
        </p:spPr>
      </p:pic>
      <p:sp>
        <p:nvSpPr>
          <p:cNvPr id="8" name="Content Placeholder 16"/>
          <p:cNvSpPr txBox="1">
            <a:spLocks/>
          </p:cNvSpPr>
          <p:nvPr/>
        </p:nvSpPr>
        <p:spPr>
          <a:xfrm>
            <a:off x="236382" y="1481402"/>
            <a:ext cx="8763003" cy="1434134"/>
          </a:xfrm>
          <a:prstGeom prst="rect">
            <a:avLst/>
          </a:prstGeom>
        </p:spPr>
        <p:txBody>
          <a:bodyPr vert="horz" numCol="1">
            <a:normAutofit fontScale="92500"/>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buFont typeface="Wingdings 2"/>
              <a:buNone/>
            </a:pPr>
            <a:r>
              <a:rPr lang="en-US" sz="2200" dirty="0" smtClean="0"/>
              <a:t>To see what would be seen in a given circular polarization, one merely chooses either o- or x-mode depending on sign of local </a:t>
            </a:r>
            <a:r>
              <a:rPr lang="en-US" sz="2200" i="1" dirty="0" err="1" smtClean="0">
                <a:latin typeface="Times New Roman" panose="02020603050405020304" pitchFamily="18" charset="0"/>
                <a:cs typeface="Times New Roman" panose="02020603050405020304" pitchFamily="18" charset="0"/>
              </a:rPr>
              <a:t>B</a:t>
            </a:r>
            <a:r>
              <a:rPr lang="en-US" sz="2200" i="1" baseline="-25000" dirty="0" err="1" smtClean="0">
                <a:latin typeface="Times New Roman" panose="02020603050405020304" pitchFamily="18" charset="0"/>
                <a:cs typeface="Times New Roman" panose="02020603050405020304" pitchFamily="18" charset="0"/>
              </a:rPr>
              <a:t>z</a:t>
            </a:r>
            <a:r>
              <a:rPr lang="en-US" sz="2200" dirty="0" smtClean="0"/>
              <a:t> on the surface.)</a:t>
            </a:r>
          </a:p>
          <a:p>
            <a:pPr marL="0" indent="0">
              <a:buFont typeface="Wingdings 2"/>
              <a:buNone/>
            </a:pPr>
            <a:r>
              <a:rPr lang="en-US" sz="2200" dirty="0" smtClean="0"/>
              <a:t>Here we have turned off the background image and field lines for clarity.</a:t>
            </a:r>
          </a:p>
        </p:txBody>
      </p:sp>
      <p:pic>
        <p:nvPicPr>
          <p:cNvPr id="9" name="isoharml.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971731" y="2841441"/>
            <a:ext cx="3528029" cy="3528029"/>
          </a:xfrm>
          <a:prstGeom prst="rect">
            <a:avLst/>
          </a:prstGeom>
        </p:spPr>
      </p:pic>
      <p:sp>
        <p:nvSpPr>
          <p:cNvPr id="10" name="TextBox 9"/>
          <p:cNvSpPr txBox="1"/>
          <p:nvPr/>
        </p:nvSpPr>
        <p:spPr>
          <a:xfrm>
            <a:off x="2055055" y="2915536"/>
            <a:ext cx="6193414" cy="400110"/>
          </a:xfrm>
          <a:prstGeom prst="rect">
            <a:avLst/>
          </a:prstGeom>
          <a:noFill/>
        </p:spPr>
        <p:txBody>
          <a:bodyPr wrap="square" rtlCol="0">
            <a:spAutoFit/>
          </a:bodyPr>
          <a:lstStyle/>
          <a:p>
            <a:r>
              <a:rPr lang="en-US" sz="2000" dirty="0" smtClean="0">
                <a:solidFill>
                  <a:schemeClr val="bg1"/>
                </a:solidFill>
              </a:rPr>
              <a:t>RCP                                                             LCP</a:t>
            </a:r>
            <a:endParaRPr lang="en-US" sz="2000" dirty="0">
              <a:solidFill>
                <a:schemeClr val="bg1"/>
              </a:solidFill>
            </a:endParaRPr>
          </a:p>
        </p:txBody>
      </p:sp>
    </p:spTree>
    <p:extLst>
      <p:ext uri="{BB962C8B-B14F-4D97-AF65-F5344CB8AC3E}">
        <p14:creationId xmlns:p14="http://schemas.microsoft.com/office/powerpoint/2010/main" val="682952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video>
              <p:cMediaNode vol="80000">
                <p:cTn id="13" fill="hold" display="0">
                  <p:stCondLst>
                    <p:cond delay="indefinite"/>
                  </p:stCondLst>
                </p:cTn>
                <p:tgtEl>
                  <p:spTgt spid="9"/>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Measuring coronal magnetic fields</a:t>
            </a:r>
            <a:endParaRPr lang="en-US" dirty="0"/>
          </a:p>
        </p:txBody>
      </p:sp>
      <p:sp>
        <p:nvSpPr>
          <p:cNvPr id="4" name="Date Placeholder 3"/>
          <p:cNvSpPr>
            <a:spLocks noGrp="1"/>
          </p:cNvSpPr>
          <p:nvPr>
            <p:ph type="dt" sz="half" idx="10"/>
          </p:nvPr>
        </p:nvSpPr>
        <p:spPr>
          <a:xfrm>
            <a:off x="6629400" y="76200"/>
            <a:ext cx="2514600" cy="288925"/>
          </a:xfrm>
          <a:prstGeom prst="rect">
            <a:avLst/>
          </a:prstGeom>
        </p:spPr>
        <p:txBody>
          <a:bodyPr/>
          <a:lstStyle/>
          <a:p>
            <a:r>
              <a:rPr lang="en-US" smtClean="0"/>
              <a:t>2014 Aug 08</a:t>
            </a:r>
            <a:endParaRPr lang="en-US"/>
          </a:p>
        </p:txBody>
      </p:sp>
      <p:sp>
        <p:nvSpPr>
          <p:cNvPr id="5" name="Footer Placeholder 4"/>
          <p:cNvSpPr>
            <a:spLocks noGrp="1"/>
          </p:cNvSpPr>
          <p:nvPr>
            <p:ph type="ftr" sz="quarter" idx="11"/>
          </p:nvPr>
        </p:nvSpPr>
        <p:spPr>
          <a:xfrm>
            <a:off x="6248400" y="76200"/>
            <a:ext cx="2895600" cy="288925"/>
          </a:xfrm>
          <a:prstGeom prst="rect">
            <a:avLst/>
          </a:prstGeom>
        </p:spPr>
        <p:txBody>
          <a:bodyPr/>
          <a:lstStyle/>
          <a:p>
            <a:r>
              <a:rPr lang="en-US" smtClean="0"/>
              <a:t>COSPAR</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15</a:t>
            </a:fld>
            <a:endParaRPr lang="en-US" dirty="0"/>
          </a:p>
        </p:txBody>
      </p:sp>
      <p:sp>
        <p:nvSpPr>
          <p:cNvPr id="3" name="Content Placeholder 2"/>
          <p:cNvSpPr>
            <a:spLocks noGrp="1"/>
          </p:cNvSpPr>
          <p:nvPr>
            <p:ph sz="quarter" idx="1"/>
          </p:nvPr>
        </p:nvSpPr>
        <p:spPr/>
        <p:txBody>
          <a:bodyPr>
            <a:normAutofit lnSpcReduction="10000"/>
          </a:bodyPr>
          <a:lstStyle/>
          <a:p>
            <a:r>
              <a:rPr lang="en-US" sz="2200" dirty="0" smtClean="0"/>
              <a:t>The foregoing has hopefully provided an appreciation for how </a:t>
            </a:r>
            <a:r>
              <a:rPr lang="en-US" sz="2200" dirty="0" err="1" smtClean="0"/>
              <a:t>gyroresonance</a:t>
            </a:r>
            <a:r>
              <a:rPr lang="en-US" sz="2200" dirty="0" smtClean="0"/>
              <a:t> radio emission works.</a:t>
            </a:r>
          </a:p>
          <a:p>
            <a:r>
              <a:rPr lang="en-US" sz="2200" dirty="0" smtClean="0"/>
              <a:t>We see that </a:t>
            </a:r>
            <a:r>
              <a:rPr lang="en-US" sz="2200" dirty="0" err="1" smtClean="0"/>
              <a:t>multifrequency</a:t>
            </a:r>
            <a:r>
              <a:rPr lang="en-US" sz="2200" dirty="0" smtClean="0"/>
              <a:t> radio images give mainly the electron temperature on the </a:t>
            </a:r>
            <a:r>
              <a:rPr lang="en-US" sz="2200" i="1" dirty="0" smtClean="0">
                <a:latin typeface="Times New Roman" panose="02020603050405020304" pitchFamily="18" charset="0"/>
                <a:cs typeface="Times New Roman" panose="02020603050405020304" pitchFamily="18" charset="0"/>
              </a:rPr>
              <a:t>s </a:t>
            </a:r>
            <a:r>
              <a:rPr lang="en-US" sz="2200" dirty="0" smtClean="0">
                <a:latin typeface="Times New Roman" panose="02020603050405020304" pitchFamily="18" charset="0"/>
                <a:cs typeface="Times New Roman" panose="02020603050405020304" pitchFamily="18" charset="0"/>
              </a:rPr>
              <a:t>= 3</a:t>
            </a:r>
            <a:r>
              <a:rPr lang="en-US" sz="2200" dirty="0" smtClean="0"/>
              <a:t> </a:t>
            </a:r>
            <a:r>
              <a:rPr lang="en-US" sz="2200" dirty="0" err="1" smtClean="0"/>
              <a:t>isogauss</a:t>
            </a:r>
            <a:r>
              <a:rPr lang="en-US" sz="2200" dirty="0" smtClean="0"/>
              <a:t> surface.</a:t>
            </a:r>
          </a:p>
          <a:p>
            <a:r>
              <a:rPr lang="en-US" sz="2200" dirty="0" smtClean="0"/>
              <a:t>One can ask how this fact can be used to </a:t>
            </a:r>
            <a:r>
              <a:rPr lang="en-US" sz="2200" b="1" dirty="0" smtClean="0"/>
              <a:t>determine the coronal magnetic field.</a:t>
            </a:r>
            <a:r>
              <a:rPr lang="en-US" sz="2200" dirty="0" smtClean="0"/>
              <a:t>  There are several answers that we will explore using simulated observations from a real radio instrument, the 13-antenna Expanded Owens Valley Solar Array.</a:t>
            </a:r>
          </a:p>
          <a:p>
            <a:r>
              <a:rPr lang="en-US" sz="2200" dirty="0" smtClean="0"/>
              <a:t>We do a detailed calculation of radio emission from the same coronal model used to make the foregoing movies.  This model, due to </a:t>
            </a:r>
            <a:r>
              <a:rPr lang="en-US" sz="2200" dirty="0" err="1" smtClean="0"/>
              <a:t>Mok</a:t>
            </a:r>
            <a:r>
              <a:rPr lang="en-US" sz="2200" dirty="0" smtClean="0"/>
              <a:t> et al. (2005), provides the vector magnetic field in the volume (</a:t>
            </a:r>
            <a:r>
              <a:rPr lang="en-US" sz="2200" i="1" dirty="0" err="1" smtClean="0">
                <a:latin typeface="Times New Roman" panose="02020603050405020304" pitchFamily="18" charset="0"/>
                <a:cs typeface="Times New Roman" panose="02020603050405020304" pitchFamily="18" charset="0"/>
              </a:rPr>
              <a:t>B</a:t>
            </a:r>
            <a:r>
              <a:rPr lang="en-US" sz="2200" i="1" baseline="-25000" dirty="0" err="1" smtClean="0">
                <a:latin typeface="Times New Roman" panose="02020603050405020304" pitchFamily="18" charset="0"/>
                <a:cs typeface="Times New Roman" panose="02020603050405020304" pitchFamily="18" charset="0"/>
              </a:rPr>
              <a:t>x</a:t>
            </a:r>
            <a:r>
              <a:rPr lang="en-US" sz="2200" i="1" dirty="0" smtClean="0">
                <a:latin typeface="Times New Roman" panose="02020603050405020304" pitchFamily="18" charset="0"/>
                <a:cs typeface="Times New Roman" panose="02020603050405020304" pitchFamily="18" charset="0"/>
              </a:rPr>
              <a:t>, B</a:t>
            </a:r>
            <a:r>
              <a:rPr lang="en-US" sz="2200" i="1" baseline="-25000" dirty="0" smtClean="0">
                <a:latin typeface="Times New Roman" panose="02020603050405020304" pitchFamily="18" charset="0"/>
                <a:cs typeface="Times New Roman" panose="02020603050405020304" pitchFamily="18" charset="0"/>
              </a:rPr>
              <a:t>y</a:t>
            </a:r>
            <a:r>
              <a:rPr lang="en-US" sz="2200" i="1" dirty="0" smtClean="0">
                <a:latin typeface="Times New Roman" panose="02020603050405020304" pitchFamily="18" charset="0"/>
                <a:cs typeface="Times New Roman" panose="02020603050405020304" pitchFamily="18" charset="0"/>
              </a:rPr>
              <a:t>, </a:t>
            </a:r>
            <a:r>
              <a:rPr lang="en-US" sz="2200" i="1" dirty="0" err="1" smtClean="0">
                <a:latin typeface="Times New Roman" panose="02020603050405020304" pitchFamily="18" charset="0"/>
                <a:cs typeface="Times New Roman" panose="02020603050405020304" pitchFamily="18" charset="0"/>
              </a:rPr>
              <a:t>B</a:t>
            </a:r>
            <a:r>
              <a:rPr lang="en-US" sz="2200" i="1" baseline="-25000" dirty="0" err="1" smtClean="0">
                <a:latin typeface="Times New Roman" panose="02020603050405020304" pitchFamily="18" charset="0"/>
                <a:cs typeface="Times New Roman" panose="02020603050405020304" pitchFamily="18" charset="0"/>
              </a:rPr>
              <a:t>z</a:t>
            </a:r>
            <a:r>
              <a:rPr lang="en-US" sz="2200" dirty="0" smtClean="0"/>
              <a:t>), the electron temperature </a:t>
            </a:r>
            <a:r>
              <a:rPr lang="en-US" sz="2200" i="1" dirty="0" err="1" smtClean="0">
                <a:latin typeface="Times New Roman" panose="02020603050405020304" pitchFamily="18" charset="0"/>
                <a:cs typeface="Times New Roman" panose="02020603050405020304" pitchFamily="18" charset="0"/>
              </a:rPr>
              <a:t>T</a:t>
            </a:r>
            <a:r>
              <a:rPr lang="en-US" sz="2200" i="1" baseline="-25000" dirty="0" err="1" smtClean="0">
                <a:latin typeface="Times New Roman" panose="02020603050405020304" pitchFamily="18" charset="0"/>
                <a:cs typeface="Times New Roman" panose="02020603050405020304" pitchFamily="18" charset="0"/>
              </a:rPr>
              <a:t>e</a:t>
            </a:r>
            <a:r>
              <a:rPr lang="en-US" sz="2200" dirty="0" smtClean="0"/>
              <a:t>, and the electron density </a:t>
            </a:r>
            <a:r>
              <a:rPr lang="en-US" sz="2200" i="1" dirty="0" smtClean="0">
                <a:latin typeface="Times New Roman" panose="02020603050405020304" pitchFamily="18" charset="0"/>
                <a:cs typeface="Times New Roman" panose="02020603050405020304" pitchFamily="18" charset="0"/>
              </a:rPr>
              <a:t>n</a:t>
            </a:r>
            <a:r>
              <a:rPr lang="en-US" sz="2200" i="1" baseline="-25000" dirty="0" smtClean="0">
                <a:latin typeface="Times New Roman" panose="02020603050405020304" pitchFamily="18" charset="0"/>
                <a:cs typeface="Times New Roman" panose="02020603050405020304" pitchFamily="18" charset="0"/>
              </a:rPr>
              <a:t>e</a:t>
            </a:r>
            <a:r>
              <a:rPr lang="en-US" sz="2200" dirty="0" smtClean="0"/>
              <a:t>.</a:t>
            </a:r>
          </a:p>
        </p:txBody>
      </p:sp>
    </p:spTree>
    <p:extLst>
      <p:ext uri="{BB962C8B-B14F-4D97-AF65-F5344CB8AC3E}">
        <p14:creationId xmlns:p14="http://schemas.microsoft.com/office/powerpoint/2010/main" val="39518149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Model and simulated </a:t>
            </a:r>
            <a:r>
              <a:rPr lang="en-US" dirty="0" err="1" smtClean="0"/>
              <a:t>eovsa</a:t>
            </a:r>
            <a:r>
              <a:rPr lang="en-US" dirty="0" smtClean="0"/>
              <a:t> images</a:t>
            </a:r>
            <a:endParaRPr lang="en-US" dirty="0"/>
          </a:p>
        </p:txBody>
      </p:sp>
      <p:sp>
        <p:nvSpPr>
          <p:cNvPr id="4" name="Date Placeholder 3"/>
          <p:cNvSpPr>
            <a:spLocks noGrp="1"/>
          </p:cNvSpPr>
          <p:nvPr>
            <p:ph type="dt" sz="half" idx="10"/>
          </p:nvPr>
        </p:nvSpPr>
        <p:spPr>
          <a:xfrm>
            <a:off x="6629400" y="76200"/>
            <a:ext cx="2514600" cy="288925"/>
          </a:xfrm>
          <a:prstGeom prst="rect">
            <a:avLst/>
          </a:prstGeom>
        </p:spPr>
        <p:txBody>
          <a:bodyPr/>
          <a:lstStyle/>
          <a:p>
            <a:r>
              <a:rPr lang="en-US" smtClean="0"/>
              <a:t>2014 Aug 08</a:t>
            </a:r>
            <a:endParaRPr lang="en-US"/>
          </a:p>
        </p:txBody>
      </p:sp>
      <p:sp>
        <p:nvSpPr>
          <p:cNvPr id="5" name="Footer Placeholder 4"/>
          <p:cNvSpPr>
            <a:spLocks noGrp="1"/>
          </p:cNvSpPr>
          <p:nvPr>
            <p:ph type="ftr" sz="quarter" idx="11"/>
          </p:nvPr>
        </p:nvSpPr>
        <p:spPr>
          <a:xfrm>
            <a:off x="6248400" y="76200"/>
            <a:ext cx="2895600" cy="288925"/>
          </a:xfrm>
          <a:prstGeom prst="rect">
            <a:avLst/>
          </a:prstGeom>
        </p:spPr>
        <p:txBody>
          <a:bodyPr/>
          <a:lstStyle/>
          <a:p>
            <a:r>
              <a:rPr lang="en-US" smtClean="0"/>
              <a:t>COSPAR</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16</a:t>
            </a:fld>
            <a:endParaRPr lang="en-US" dirty="0"/>
          </a:p>
        </p:txBody>
      </p:sp>
      <p:sp>
        <p:nvSpPr>
          <p:cNvPr id="3" name="Content Placeholder 2"/>
          <p:cNvSpPr>
            <a:spLocks noGrp="1"/>
          </p:cNvSpPr>
          <p:nvPr>
            <p:ph sz="quarter" idx="1"/>
          </p:nvPr>
        </p:nvSpPr>
        <p:spPr>
          <a:xfrm>
            <a:off x="99588" y="1357073"/>
            <a:ext cx="4401816" cy="5110589"/>
          </a:xfrm>
        </p:spPr>
        <p:txBody>
          <a:bodyPr>
            <a:normAutofit fontScale="92500"/>
          </a:bodyPr>
          <a:lstStyle/>
          <a:p>
            <a:r>
              <a:rPr lang="en-US" sz="2200" dirty="0" smtClean="0"/>
              <a:t>At right are the direct images for 6 representative frequencies, calculated from the model using </a:t>
            </a:r>
            <a:r>
              <a:rPr lang="en-US" sz="2200" b="1" dirty="0" err="1" smtClean="0"/>
              <a:t>gyroresonance</a:t>
            </a:r>
            <a:r>
              <a:rPr lang="en-US" sz="2200" b="1" dirty="0" smtClean="0"/>
              <a:t> and free-free emission</a:t>
            </a:r>
            <a:r>
              <a:rPr lang="en-US" sz="2200" dirty="0" smtClean="0"/>
              <a:t>, although for the frequencies shown the result is dominated by </a:t>
            </a:r>
            <a:r>
              <a:rPr lang="en-US" sz="2200" dirty="0" err="1" smtClean="0"/>
              <a:t>gyroresonance</a:t>
            </a:r>
            <a:r>
              <a:rPr lang="en-US" sz="2200" dirty="0" smtClean="0"/>
              <a:t>.</a:t>
            </a:r>
          </a:p>
          <a:p>
            <a:r>
              <a:rPr lang="en-US" sz="2200" dirty="0" smtClean="0"/>
              <a:t>In adjacent columns are the simulated EOVSA images obtained after folding the images through the EOVSA instrument.</a:t>
            </a:r>
          </a:p>
          <a:p>
            <a:r>
              <a:rPr lang="en-US" sz="2200" dirty="0" smtClean="0"/>
              <a:t>We can make three-dimensional </a:t>
            </a:r>
            <a:r>
              <a:rPr lang="en-US" sz="2200" dirty="0" err="1" smtClean="0"/>
              <a:t>datacubes</a:t>
            </a:r>
            <a:r>
              <a:rPr lang="en-US" sz="2200" dirty="0" smtClean="0"/>
              <a:t> from these multifrequency images, one for the model, and one for the “folded images”</a:t>
            </a:r>
            <a:endParaRPr lang="en-US" sz="22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5794" y="1554894"/>
            <a:ext cx="4282947" cy="4776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346014" y="1185562"/>
            <a:ext cx="2905026" cy="461665"/>
          </a:xfrm>
          <a:prstGeom prst="rect">
            <a:avLst/>
          </a:prstGeom>
          <a:noFill/>
        </p:spPr>
        <p:txBody>
          <a:bodyPr wrap="none" rtlCol="0">
            <a:spAutoFit/>
          </a:bodyPr>
          <a:lstStyle/>
          <a:p>
            <a:r>
              <a:rPr lang="en-US" sz="2400" b="1" dirty="0" smtClean="0"/>
              <a:t>RCP                     LCP</a:t>
            </a:r>
            <a:endParaRPr lang="en-US" sz="2400" b="1" dirty="0"/>
          </a:p>
        </p:txBody>
      </p:sp>
      <p:sp>
        <p:nvSpPr>
          <p:cNvPr id="9" name="TextBox 8"/>
          <p:cNvSpPr txBox="1"/>
          <p:nvPr/>
        </p:nvSpPr>
        <p:spPr>
          <a:xfrm>
            <a:off x="4595793" y="6331534"/>
            <a:ext cx="4282947" cy="338554"/>
          </a:xfrm>
          <a:prstGeom prst="rect">
            <a:avLst/>
          </a:prstGeom>
          <a:solidFill>
            <a:schemeClr val="accent1">
              <a:lumMod val="60000"/>
              <a:lumOff val="40000"/>
            </a:schemeClr>
          </a:solidFill>
        </p:spPr>
        <p:txBody>
          <a:bodyPr wrap="square" rtlCol="0">
            <a:spAutoFit/>
          </a:bodyPr>
          <a:lstStyle/>
          <a:p>
            <a:r>
              <a:rPr lang="en-US" sz="1600" dirty="0" smtClean="0"/>
              <a:t>    model       simulated        model    </a:t>
            </a:r>
            <a:r>
              <a:rPr lang="en-US" sz="1600" dirty="0" smtClean="0"/>
              <a:t> </a:t>
            </a:r>
            <a:r>
              <a:rPr lang="en-US" sz="1600" dirty="0" smtClean="0"/>
              <a:t>simulated</a:t>
            </a:r>
            <a:endParaRPr lang="en-US" sz="1600" dirty="0"/>
          </a:p>
        </p:txBody>
      </p:sp>
    </p:spTree>
    <p:extLst>
      <p:ext uri="{BB962C8B-B14F-4D97-AF65-F5344CB8AC3E}">
        <p14:creationId xmlns:p14="http://schemas.microsoft.com/office/powerpoint/2010/main" val="2791094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Coronal </a:t>
            </a:r>
            <a:r>
              <a:rPr lang="en-US" dirty="0" err="1" smtClean="0"/>
              <a:t>magnetogram</a:t>
            </a:r>
            <a:r>
              <a:rPr lang="en-US" dirty="0" smtClean="0"/>
              <a:t> ‘level-0’ </a:t>
            </a:r>
            <a:r>
              <a:rPr lang="en-US" dirty="0" smtClean="0"/>
              <a:t>method </a:t>
            </a:r>
            <a:endParaRPr lang="en-US" dirty="0"/>
          </a:p>
        </p:txBody>
      </p:sp>
      <p:sp>
        <p:nvSpPr>
          <p:cNvPr id="4" name="Date Placeholder 3"/>
          <p:cNvSpPr>
            <a:spLocks noGrp="1"/>
          </p:cNvSpPr>
          <p:nvPr>
            <p:ph type="dt" sz="half" idx="10"/>
          </p:nvPr>
        </p:nvSpPr>
        <p:spPr>
          <a:xfrm>
            <a:off x="6629400" y="76200"/>
            <a:ext cx="2514600" cy="288925"/>
          </a:xfrm>
          <a:prstGeom prst="rect">
            <a:avLst/>
          </a:prstGeom>
        </p:spPr>
        <p:txBody>
          <a:bodyPr/>
          <a:lstStyle/>
          <a:p>
            <a:r>
              <a:rPr lang="en-US" smtClean="0"/>
              <a:t>2014 Aug 08</a:t>
            </a:r>
            <a:endParaRPr lang="en-US"/>
          </a:p>
        </p:txBody>
      </p:sp>
      <p:sp>
        <p:nvSpPr>
          <p:cNvPr id="5" name="Footer Placeholder 4"/>
          <p:cNvSpPr>
            <a:spLocks noGrp="1"/>
          </p:cNvSpPr>
          <p:nvPr>
            <p:ph type="ftr" sz="quarter" idx="11"/>
          </p:nvPr>
        </p:nvSpPr>
        <p:spPr>
          <a:xfrm>
            <a:off x="6248400" y="76200"/>
            <a:ext cx="2895600" cy="288925"/>
          </a:xfrm>
          <a:prstGeom prst="rect">
            <a:avLst/>
          </a:prstGeom>
        </p:spPr>
        <p:txBody>
          <a:bodyPr/>
          <a:lstStyle/>
          <a:p>
            <a:r>
              <a:rPr lang="en-US" smtClean="0"/>
              <a:t>COSPAR</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17</a:t>
            </a:fld>
            <a:endParaRPr lang="en-US" dirty="0"/>
          </a:p>
        </p:txBody>
      </p:sp>
      <p:sp>
        <p:nvSpPr>
          <p:cNvPr id="3" name="Content Placeholder 2"/>
          <p:cNvSpPr>
            <a:spLocks noGrp="1"/>
          </p:cNvSpPr>
          <p:nvPr>
            <p:ph sz="quarter" idx="1"/>
          </p:nvPr>
        </p:nvSpPr>
        <p:spPr>
          <a:xfrm>
            <a:off x="201102" y="1365623"/>
            <a:ext cx="4378287" cy="2981952"/>
          </a:xfrm>
        </p:spPr>
        <p:txBody>
          <a:bodyPr>
            <a:normAutofit lnSpcReduction="10000"/>
          </a:bodyPr>
          <a:lstStyle/>
          <a:p>
            <a:r>
              <a:rPr lang="en-US" sz="2000" dirty="0" smtClean="0"/>
              <a:t>The panels at right indicate the basis for the simplest method, which is to draw an outermost contour at a fixed brightness for the radio map at each frequency, and interpret as 3</a:t>
            </a:r>
            <a:r>
              <a:rPr lang="en-US" sz="2000" baseline="30000" dirty="0" smtClean="0"/>
              <a:t>rd</a:t>
            </a:r>
            <a:r>
              <a:rPr lang="en-US" sz="2000" dirty="0" smtClean="0"/>
              <a:t> harmonic.</a:t>
            </a:r>
          </a:p>
          <a:p>
            <a:r>
              <a:rPr lang="en-US" sz="2000" dirty="0" smtClean="0"/>
              <a:t>The upper panels show this at three frequencies.  The panels below show the result for 64 frequencies.</a:t>
            </a:r>
            <a:endParaRPr lang="en-US" sz="20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683087" y="1094264"/>
            <a:ext cx="4030980" cy="3036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p:cNvSpPr txBox="1">
            <a:spLocks/>
          </p:cNvSpPr>
          <p:nvPr/>
        </p:nvSpPr>
        <p:spPr>
          <a:xfrm>
            <a:off x="4683086" y="4347574"/>
            <a:ext cx="4460913" cy="761754"/>
          </a:xfrm>
          <a:prstGeom prst="rect">
            <a:avLst/>
          </a:prstGeom>
        </p:spPr>
        <p:txBody>
          <a:bodyPr vert="horz">
            <a:normAutofit fontScale="85000" lnSpcReduction="10000"/>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buNone/>
            </a:pPr>
            <a:r>
              <a:rPr lang="en-US" sz="1800" dirty="0" smtClean="0"/>
              <a:t>Differences are within 20%, except over sunspots (due to 3</a:t>
            </a:r>
            <a:r>
              <a:rPr lang="en-US" sz="1800" baseline="30000" dirty="0" smtClean="0"/>
              <a:t>rd</a:t>
            </a:r>
            <a:r>
              <a:rPr lang="en-US" sz="1800" dirty="0" smtClean="0"/>
              <a:t> harmonic assumption), and outer regions (due to limited resolution).</a:t>
            </a:r>
            <a:endParaRPr lang="en-US" sz="1800" dirty="0"/>
          </a:p>
        </p:txBody>
      </p:sp>
      <p:grpSp>
        <p:nvGrpSpPr>
          <p:cNvPr id="8" name="Group 7"/>
          <p:cNvGrpSpPr/>
          <p:nvPr/>
        </p:nvGrpSpPr>
        <p:grpSpPr>
          <a:xfrm>
            <a:off x="65986" y="4590851"/>
            <a:ext cx="4551112" cy="1729818"/>
            <a:chOff x="84840" y="4590851"/>
            <a:chExt cx="4551112" cy="1729818"/>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939" b="50000"/>
            <a:stretch/>
          </p:blipFill>
          <p:spPr bwMode="auto">
            <a:xfrm>
              <a:off x="84840" y="4590851"/>
              <a:ext cx="4551112" cy="1729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22546" y="5723600"/>
              <a:ext cx="1932837" cy="338554"/>
            </a:xfrm>
            <a:prstGeom prst="rect">
              <a:avLst/>
            </a:prstGeom>
            <a:noFill/>
          </p:spPr>
          <p:txBody>
            <a:bodyPr wrap="none" rtlCol="0">
              <a:spAutoFit/>
            </a:bodyPr>
            <a:lstStyle/>
            <a:p>
              <a:r>
                <a:rPr lang="en-US" sz="1600" dirty="0" smtClean="0">
                  <a:solidFill>
                    <a:schemeClr val="bg1"/>
                  </a:solidFill>
                </a:rPr>
                <a:t>Actual B from model</a:t>
              </a:r>
              <a:endParaRPr lang="en-US" sz="1600" dirty="0">
                <a:solidFill>
                  <a:schemeClr val="bg1"/>
                </a:solidFill>
              </a:endParaRPr>
            </a:p>
          </p:txBody>
        </p:sp>
        <p:sp>
          <p:nvSpPr>
            <p:cNvPr id="12" name="TextBox 11"/>
            <p:cNvSpPr txBox="1"/>
            <p:nvPr/>
          </p:nvSpPr>
          <p:spPr>
            <a:xfrm>
              <a:off x="2857895" y="5706723"/>
              <a:ext cx="1564083" cy="338554"/>
            </a:xfrm>
            <a:prstGeom prst="rect">
              <a:avLst/>
            </a:prstGeom>
            <a:noFill/>
          </p:spPr>
          <p:txBody>
            <a:bodyPr wrap="none" rtlCol="0">
              <a:spAutoFit/>
            </a:bodyPr>
            <a:lstStyle/>
            <a:p>
              <a:r>
                <a:rPr lang="en-US" sz="1600" dirty="0" smtClean="0">
                  <a:solidFill>
                    <a:schemeClr val="bg1"/>
                  </a:solidFill>
                </a:rPr>
                <a:t>B from contours</a:t>
              </a:r>
              <a:endParaRPr lang="en-US" sz="1600" dirty="0">
                <a:solidFill>
                  <a:schemeClr val="bg1"/>
                </a:solidFill>
              </a:endParaRPr>
            </a:p>
          </p:txBody>
        </p:sp>
      </p:gr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5951" y="5019585"/>
            <a:ext cx="4508047" cy="1616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94692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Coronal </a:t>
            </a:r>
            <a:r>
              <a:rPr lang="en-US" dirty="0" err="1" smtClean="0"/>
              <a:t>magnetogram</a:t>
            </a:r>
            <a:r>
              <a:rPr lang="en-US" dirty="0" smtClean="0"/>
              <a:t>: 3D</a:t>
            </a:r>
            <a:endParaRPr lang="en-US" dirty="0"/>
          </a:p>
        </p:txBody>
      </p:sp>
      <p:sp>
        <p:nvSpPr>
          <p:cNvPr id="4" name="Date Placeholder 3"/>
          <p:cNvSpPr>
            <a:spLocks noGrp="1"/>
          </p:cNvSpPr>
          <p:nvPr>
            <p:ph type="dt" sz="half" idx="10"/>
          </p:nvPr>
        </p:nvSpPr>
        <p:spPr>
          <a:xfrm>
            <a:off x="6629400" y="76200"/>
            <a:ext cx="2514600" cy="288925"/>
          </a:xfrm>
          <a:prstGeom prst="rect">
            <a:avLst/>
          </a:prstGeom>
        </p:spPr>
        <p:txBody>
          <a:bodyPr/>
          <a:lstStyle/>
          <a:p>
            <a:r>
              <a:rPr lang="en-US" smtClean="0"/>
              <a:t>2014 Aug 08</a:t>
            </a:r>
            <a:endParaRPr lang="en-US"/>
          </a:p>
        </p:txBody>
      </p:sp>
      <p:sp>
        <p:nvSpPr>
          <p:cNvPr id="5" name="Footer Placeholder 4"/>
          <p:cNvSpPr>
            <a:spLocks noGrp="1"/>
          </p:cNvSpPr>
          <p:nvPr>
            <p:ph type="ftr" sz="quarter" idx="11"/>
          </p:nvPr>
        </p:nvSpPr>
        <p:spPr>
          <a:xfrm>
            <a:off x="6248400" y="76200"/>
            <a:ext cx="2895600" cy="288925"/>
          </a:xfrm>
          <a:prstGeom prst="rect">
            <a:avLst/>
          </a:prstGeom>
        </p:spPr>
        <p:txBody>
          <a:bodyPr/>
          <a:lstStyle/>
          <a:p>
            <a:r>
              <a:rPr lang="en-US" smtClean="0"/>
              <a:t>COSPAR</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18</a:t>
            </a:fld>
            <a:endParaRPr lang="en-US" dirty="0"/>
          </a:p>
        </p:txBody>
      </p:sp>
      <p:sp>
        <p:nvSpPr>
          <p:cNvPr id="3" name="Content Placeholder 2"/>
          <p:cNvSpPr>
            <a:spLocks noGrp="1"/>
          </p:cNvSpPr>
          <p:nvPr>
            <p:ph sz="quarter" idx="1"/>
          </p:nvPr>
        </p:nvSpPr>
        <p:spPr>
          <a:xfrm>
            <a:off x="292699" y="1418406"/>
            <a:ext cx="8503920" cy="4909965"/>
          </a:xfrm>
        </p:spPr>
        <p:txBody>
          <a:bodyPr>
            <a:noAutofit/>
          </a:bodyPr>
          <a:lstStyle/>
          <a:p>
            <a:r>
              <a:rPr lang="en-US" sz="2200" dirty="0" smtClean="0"/>
              <a:t>The </a:t>
            </a:r>
            <a:r>
              <a:rPr lang="en-US" sz="2200" dirty="0" smtClean="0"/>
              <a:t>ultimate method</a:t>
            </a:r>
            <a:r>
              <a:rPr lang="en-US" sz="2200" dirty="0" smtClean="0"/>
              <a:t>, direct “forward-fit” modeling, is the most sophisticated, and is likely to </a:t>
            </a:r>
            <a:r>
              <a:rPr lang="en-US" sz="2200" dirty="0" smtClean="0"/>
              <a:t>be </a:t>
            </a:r>
            <a:r>
              <a:rPr lang="en-US" sz="2200" dirty="0" smtClean="0"/>
              <a:t>most useful, although the detailed procedure and analysis tools are </a:t>
            </a:r>
            <a:r>
              <a:rPr lang="en-US" sz="2200" dirty="0" smtClean="0"/>
              <a:t>not yet available.</a:t>
            </a:r>
            <a:endParaRPr lang="en-US" sz="2200" dirty="0" smtClean="0"/>
          </a:p>
          <a:p>
            <a:r>
              <a:rPr lang="en-US" sz="2200" dirty="0" smtClean="0"/>
              <a:t>The approach is to start with the magnetic field extrapolation, </a:t>
            </a:r>
            <a:r>
              <a:rPr lang="en-US" sz="2200" dirty="0" smtClean="0"/>
              <a:t> which takes into account the level-0 </a:t>
            </a:r>
            <a:r>
              <a:rPr lang="en-US" sz="2200" dirty="0" err="1" smtClean="0"/>
              <a:t>magnetogram</a:t>
            </a:r>
            <a:r>
              <a:rPr lang="en-US" sz="2200" dirty="0" smtClean="0"/>
              <a:t> at the TR level and chromospheric magnetic measurements, then apply </a:t>
            </a:r>
            <a:r>
              <a:rPr lang="en-US" sz="2200" dirty="0" smtClean="0"/>
              <a:t>various physics-based temperature and density models, and derive simulated images that are then compared with the actual images obtained with a given radio array.</a:t>
            </a:r>
          </a:p>
          <a:p>
            <a:r>
              <a:rPr lang="en-US" sz="2200" dirty="0" smtClean="0"/>
              <a:t>Differences between the observed and simulated images will then be used to modify the model (including the magnetic field extrapolation), iterating toward an acceptable solution that fits all of the data, including radio, EUV, optical, and any other available data</a:t>
            </a:r>
            <a:r>
              <a:rPr lang="en-US" sz="2200" dirty="0" smtClean="0"/>
              <a:t>.</a:t>
            </a:r>
            <a:endParaRPr lang="en-US" sz="2200" dirty="0" smtClean="0"/>
          </a:p>
        </p:txBody>
      </p:sp>
    </p:spTree>
    <p:extLst>
      <p:ext uri="{BB962C8B-B14F-4D97-AF65-F5344CB8AC3E}">
        <p14:creationId xmlns:p14="http://schemas.microsoft.com/office/powerpoint/2010/main" val="4112175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dirty="0" smtClean="0"/>
              <a:t>onclusions</a:t>
            </a:r>
            <a:endParaRPr lang="en-US" dirty="0"/>
          </a:p>
        </p:txBody>
      </p:sp>
      <p:sp>
        <p:nvSpPr>
          <p:cNvPr id="4" name="Date Placeholder 3"/>
          <p:cNvSpPr>
            <a:spLocks noGrp="1"/>
          </p:cNvSpPr>
          <p:nvPr>
            <p:ph type="dt" sz="half" idx="10"/>
          </p:nvPr>
        </p:nvSpPr>
        <p:spPr>
          <a:xfrm>
            <a:off x="6629400" y="76200"/>
            <a:ext cx="2514600" cy="288925"/>
          </a:xfrm>
          <a:prstGeom prst="rect">
            <a:avLst/>
          </a:prstGeom>
        </p:spPr>
        <p:txBody>
          <a:bodyPr/>
          <a:lstStyle/>
          <a:p>
            <a:r>
              <a:rPr lang="en-US" smtClean="0"/>
              <a:t>2014 Aug 08</a:t>
            </a:r>
            <a:endParaRPr lang="en-US"/>
          </a:p>
        </p:txBody>
      </p:sp>
      <p:sp>
        <p:nvSpPr>
          <p:cNvPr id="5" name="Footer Placeholder 4"/>
          <p:cNvSpPr>
            <a:spLocks noGrp="1"/>
          </p:cNvSpPr>
          <p:nvPr>
            <p:ph type="ftr" sz="quarter" idx="11"/>
          </p:nvPr>
        </p:nvSpPr>
        <p:spPr>
          <a:xfrm>
            <a:off x="6248400" y="76200"/>
            <a:ext cx="2895600" cy="288925"/>
          </a:xfrm>
          <a:prstGeom prst="rect">
            <a:avLst/>
          </a:prstGeom>
        </p:spPr>
        <p:txBody>
          <a:bodyPr/>
          <a:lstStyle/>
          <a:p>
            <a:r>
              <a:rPr lang="en-US" smtClean="0"/>
              <a:t>COSPAR</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19</a:t>
            </a:fld>
            <a:endParaRPr lang="en-US" dirty="0"/>
          </a:p>
        </p:txBody>
      </p:sp>
      <p:sp>
        <p:nvSpPr>
          <p:cNvPr id="3" name="Content Placeholder 2"/>
          <p:cNvSpPr>
            <a:spLocks noGrp="1"/>
          </p:cNvSpPr>
          <p:nvPr>
            <p:ph sz="quarter" idx="1"/>
          </p:nvPr>
        </p:nvSpPr>
        <p:spPr>
          <a:xfrm>
            <a:off x="277640" y="1502206"/>
            <a:ext cx="8686800" cy="5052504"/>
          </a:xfrm>
        </p:spPr>
        <p:txBody>
          <a:bodyPr>
            <a:normAutofit fontScale="92500" lnSpcReduction="10000"/>
          </a:bodyPr>
          <a:lstStyle/>
          <a:p>
            <a:r>
              <a:rPr lang="en-US" sz="2200" dirty="0" smtClean="0"/>
              <a:t>We have demonstrated the use of </a:t>
            </a:r>
            <a:r>
              <a:rPr lang="en-US" sz="2200" dirty="0" err="1" smtClean="0"/>
              <a:t>gyroresonance</a:t>
            </a:r>
            <a:r>
              <a:rPr lang="en-US" sz="2200" dirty="0" smtClean="0"/>
              <a:t> radio emission for measuring coronal magnetic fields, with the help of </a:t>
            </a:r>
            <a:r>
              <a:rPr lang="en-US" sz="2200" dirty="0" err="1" smtClean="0"/>
              <a:t>isogauss</a:t>
            </a:r>
            <a:r>
              <a:rPr lang="en-US" sz="2200" dirty="0" smtClean="0"/>
              <a:t> surfaces in a 3D active region model.</a:t>
            </a:r>
          </a:p>
          <a:p>
            <a:r>
              <a:rPr lang="en-US" sz="2200" dirty="0" smtClean="0"/>
              <a:t>Each observed frequency mainly reflects the electron temperature on the </a:t>
            </a:r>
            <a:r>
              <a:rPr lang="en-US" sz="2200" dirty="0" err="1" smtClean="0"/>
              <a:t>isogauss</a:t>
            </a:r>
            <a:r>
              <a:rPr lang="en-US" sz="2200" dirty="0" smtClean="0"/>
              <a:t> surface representing the 3</a:t>
            </a:r>
            <a:r>
              <a:rPr lang="en-US" sz="2200" baseline="30000" dirty="0" smtClean="0"/>
              <a:t>rd</a:t>
            </a:r>
            <a:r>
              <a:rPr lang="en-US" sz="2200" dirty="0" smtClean="0"/>
              <a:t> harmonic of the </a:t>
            </a:r>
            <a:r>
              <a:rPr lang="en-US" sz="2200" dirty="0" err="1" smtClean="0"/>
              <a:t>gyrofrequency</a:t>
            </a:r>
            <a:r>
              <a:rPr lang="en-US" sz="2200" dirty="0" smtClean="0"/>
              <a:t>, although with some transparency windows that allow lower surfaces to be seen. A continuous increase in observing frequency corresponds to a CAT-scan-like continuous sweep of the relevant </a:t>
            </a:r>
            <a:r>
              <a:rPr lang="en-US" sz="2200" dirty="0" err="1" smtClean="0"/>
              <a:t>isogauss</a:t>
            </a:r>
            <a:r>
              <a:rPr lang="en-US" sz="2200" dirty="0" smtClean="0"/>
              <a:t> surface to lower heights, and vice versa.</a:t>
            </a:r>
          </a:p>
          <a:p>
            <a:r>
              <a:rPr lang="en-US" sz="2200" dirty="0" smtClean="0"/>
              <a:t>Together </a:t>
            </a:r>
            <a:r>
              <a:rPr lang="en-US" sz="2200" dirty="0" smtClean="0"/>
              <a:t>with the coronal magnetograms, one simultaneously obtains the 3D temperature structure in the region.  In particular, regions of hotter temperature can be expected to correlate with non-potential magnetic field regions and enhanced currents.</a:t>
            </a:r>
          </a:p>
          <a:p>
            <a:r>
              <a:rPr lang="en-US" sz="2200" dirty="0" smtClean="0"/>
              <a:t>New </a:t>
            </a:r>
            <a:r>
              <a:rPr lang="en-US" sz="2200" dirty="0"/>
              <a:t>instruments (EOVSA, JVLA, CSRH, USSRT, and ultimately FASR) are</a:t>
            </a:r>
            <a:r>
              <a:rPr lang="en-US" sz="2200" dirty="0" smtClean="0"/>
              <a:t> now coming online to make these methods of measuring coronal magnetic fields possible for the first time.</a:t>
            </a:r>
            <a:endParaRPr lang="en-US" sz="2200" dirty="0"/>
          </a:p>
        </p:txBody>
      </p:sp>
    </p:spTree>
    <p:extLst>
      <p:ext uri="{BB962C8B-B14F-4D97-AF65-F5344CB8AC3E}">
        <p14:creationId xmlns:p14="http://schemas.microsoft.com/office/powerpoint/2010/main" val="7898663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Misleading impressions</a:t>
            </a:r>
            <a:endParaRPr lang="en-US" dirty="0"/>
          </a:p>
        </p:txBody>
      </p:sp>
      <p:sp>
        <p:nvSpPr>
          <p:cNvPr id="4" name="Date Placeholder 3"/>
          <p:cNvSpPr>
            <a:spLocks noGrp="1"/>
          </p:cNvSpPr>
          <p:nvPr>
            <p:ph type="dt" sz="half" idx="10"/>
          </p:nvPr>
        </p:nvSpPr>
        <p:spPr>
          <a:xfrm>
            <a:off x="6629400" y="76200"/>
            <a:ext cx="2514600" cy="288925"/>
          </a:xfrm>
          <a:prstGeom prst="rect">
            <a:avLst/>
          </a:prstGeom>
        </p:spPr>
        <p:txBody>
          <a:bodyPr/>
          <a:lstStyle/>
          <a:p>
            <a:r>
              <a:rPr lang="en-US" smtClean="0"/>
              <a:t>2014 Aug 08</a:t>
            </a:r>
            <a:endParaRPr lang="en-US"/>
          </a:p>
        </p:txBody>
      </p:sp>
      <p:sp>
        <p:nvSpPr>
          <p:cNvPr id="5" name="Footer Placeholder 4"/>
          <p:cNvSpPr>
            <a:spLocks noGrp="1"/>
          </p:cNvSpPr>
          <p:nvPr>
            <p:ph type="ftr" sz="quarter" idx="11"/>
          </p:nvPr>
        </p:nvSpPr>
        <p:spPr>
          <a:xfrm>
            <a:off x="6248400" y="76200"/>
            <a:ext cx="2895600" cy="288925"/>
          </a:xfrm>
          <a:prstGeom prst="rect">
            <a:avLst/>
          </a:prstGeom>
        </p:spPr>
        <p:txBody>
          <a:bodyPr/>
          <a:lstStyle/>
          <a:p>
            <a:r>
              <a:rPr lang="en-US" smtClean="0"/>
              <a:t>COSPAR</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2</a:t>
            </a:fld>
            <a:endParaRPr lang="en-US" dirty="0"/>
          </a:p>
        </p:txBody>
      </p:sp>
      <p:sp>
        <p:nvSpPr>
          <p:cNvPr id="3" name="Content Placeholder 2"/>
          <p:cNvSpPr>
            <a:spLocks noGrp="1"/>
          </p:cNvSpPr>
          <p:nvPr>
            <p:ph sz="quarter" idx="1"/>
          </p:nvPr>
        </p:nvSpPr>
        <p:spPr>
          <a:xfrm>
            <a:off x="304800" y="1554162"/>
            <a:ext cx="8686800" cy="4944609"/>
          </a:xfrm>
        </p:spPr>
        <p:txBody>
          <a:bodyPr>
            <a:normAutofit lnSpcReduction="10000"/>
          </a:bodyPr>
          <a:lstStyle/>
          <a:p>
            <a:pPr marL="0" indent="0">
              <a:buNone/>
            </a:pPr>
            <a:r>
              <a:rPr lang="en-US" sz="2800" dirty="0" smtClean="0"/>
              <a:t>When an active region visible in continuum images is</a:t>
            </a:r>
          </a:p>
          <a:p>
            <a:pPr marL="0" indent="0">
              <a:buNone/>
            </a:pPr>
            <a:r>
              <a:rPr lang="en-US" sz="2800" dirty="0" smtClean="0"/>
              <a:t>  seen in the </a:t>
            </a:r>
          </a:p>
          <a:p>
            <a:pPr marL="0" indent="0">
              <a:buNone/>
            </a:pPr>
            <a:r>
              <a:rPr lang="en-US" sz="2800" dirty="0" smtClean="0"/>
              <a:t>   extreme</a:t>
            </a:r>
          </a:p>
          <a:p>
            <a:pPr marL="0" indent="0">
              <a:buNone/>
            </a:pPr>
            <a:r>
              <a:rPr lang="en-US" sz="2800" dirty="0" smtClean="0"/>
              <a:t> ultraviolet</a:t>
            </a:r>
          </a:p>
          <a:p>
            <a:pPr marL="0" indent="0">
              <a:buNone/>
            </a:pPr>
            <a:r>
              <a:rPr lang="en-US" sz="2800" dirty="0" smtClean="0"/>
              <a:t> (EUV), the</a:t>
            </a:r>
          </a:p>
          <a:p>
            <a:pPr marL="0" indent="0">
              <a:buNone/>
            </a:pPr>
            <a:r>
              <a:rPr lang="en-US" sz="2800" dirty="0" smtClean="0"/>
              <a:t>  coronal </a:t>
            </a:r>
            <a:r>
              <a:rPr lang="en-US" sz="2800" i="1" dirty="0" smtClean="0">
                <a:latin typeface="Times New Roman" panose="02020603050405020304" pitchFamily="18" charset="0"/>
                <a:cs typeface="Times New Roman" panose="02020603050405020304" pitchFamily="18" charset="0"/>
              </a:rPr>
              <a:t>B</a:t>
            </a:r>
          </a:p>
          <a:p>
            <a:pPr marL="0" indent="0">
              <a:buNone/>
            </a:pPr>
            <a:r>
              <a:rPr lang="en-US" sz="2800" dirty="0" smtClean="0"/>
              <a:t>field appears</a:t>
            </a:r>
          </a:p>
          <a:p>
            <a:pPr marL="0" indent="0">
              <a:buNone/>
            </a:pPr>
            <a:r>
              <a:rPr lang="en-US" sz="2800" dirty="0" smtClean="0"/>
              <a:t>    only in </a:t>
            </a:r>
          </a:p>
          <a:p>
            <a:pPr marL="0" indent="0">
              <a:buNone/>
            </a:pPr>
            <a:r>
              <a:rPr lang="en-US" sz="2800" dirty="0" smtClean="0"/>
              <a:t>   discrete</a:t>
            </a:r>
          </a:p>
          <a:p>
            <a:pPr marL="0" indent="0">
              <a:buNone/>
            </a:pPr>
            <a:r>
              <a:rPr lang="en-US" sz="2800" dirty="0" smtClean="0"/>
              <a:t>     loops.</a:t>
            </a:r>
            <a:endParaRPr lang="en-US" sz="28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3180" y="2110740"/>
            <a:ext cx="6560820" cy="474726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Misleading impressions</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3</a:t>
            </a:fld>
            <a:endParaRPr lang="en-US" dirty="0"/>
          </a:p>
        </p:txBody>
      </p:sp>
      <p:sp>
        <p:nvSpPr>
          <p:cNvPr id="3" name="Content Placeholder 2"/>
          <p:cNvSpPr>
            <a:spLocks noGrp="1"/>
          </p:cNvSpPr>
          <p:nvPr>
            <p:ph sz="quarter" idx="1"/>
          </p:nvPr>
        </p:nvSpPr>
        <p:spPr/>
        <p:txBody>
          <a:bodyPr>
            <a:normAutofit/>
          </a:bodyPr>
          <a:lstStyle/>
          <a:p>
            <a:pPr marL="0" indent="0">
              <a:buNone/>
            </a:pPr>
            <a:r>
              <a:rPr lang="en-US" sz="2800" dirty="0" smtClean="0"/>
              <a:t>One gets the impression that the B field is bundled</a:t>
            </a:r>
          </a:p>
          <a:p>
            <a:pPr marL="0" indent="0">
              <a:buNone/>
            </a:pPr>
            <a:r>
              <a:rPr lang="en-US" sz="2800" dirty="0"/>
              <a:t> </a:t>
            </a:r>
            <a:r>
              <a:rPr lang="en-US" sz="2800" dirty="0" smtClean="0"/>
              <a:t>  into these</a:t>
            </a:r>
          </a:p>
          <a:p>
            <a:pPr marL="0" indent="0">
              <a:buNone/>
            </a:pPr>
            <a:r>
              <a:rPr lang="en-US" sz="2800" dirty="0" smtClean="0"/>
              <a:t> loops and is</a:t>
            </a:r>
          </a:p>
          <a:p>
            <a:pPr marL="0" indent="0">
              <a:buNone/>
            </a:pPr>
            <a:r>
              <a:rPr lang="en-US" sz="2800" dirty="0" smtClean="0"/>
              <a:t>   absent or</a:t>
            </a:r>
          </a:p>
          <a:p>
            <a:pPr marL="0" indent="0">
              <a:buNone/>
            </a:pPr>
            <a:r>
              <a:rPr lang="en-US" sz="2800" dirty="0" smtClean="0"/>
              <a:t>   negligible</a:t>
            </a:r>
          </a:p>
          <a:p>
            <a:pPr marL="0" indent="0">
              <a:buNone/>
            </a:pPr>
            <a:r>
              <a:rPr lang="en-US" sz="2800" dirty="0" smtClean="0"/>
              <a:t>  elsewhere.</a:t>
            </a:r>
          </a:p>
          <a:p>
            <a:pPr marL="0" indent="0">
              <a:buNone/>
            </a:pPr>
            <a:r>
              <a:rPr lang="en-US" sz="2800" dirty="0" smtClean="0"/>
              <a:t>This is highly</a:t>
            </a:r>
          </a:p>
          <a:p>
            <a:pPr marL="0" indent="0">
              <a:buNone/>
            </a:pPr>
            <a:r>
              <a:rPr lang="en-US" sz="2800" dirty="0" smtClean="0"/>
              <a:t> misleading.</a:t>
            </a:r>
            <a:endParaRPr lang="en-US" sz="28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3180" y="2244090"/>
            <a:ext cx="6560820" cy="4480560"/>
          </a:xfrm>
          <a:prstGeom prst="rect">
            <a:avLst/>
          </a:prstGeom>
        </p:spPr>
      </p:pic>
    </p:spTree>
    <p:extLst>
      <p:ext uri="{BB962C8B-B14F-4D97-AF65-F5344CB8AC3E}">
        <p14:creationId xmlns:p14="http://schemas.microsoft.com/office/powerpoint/2010/main" val="4056777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Misleading impressions</a:t>
            </a:r>
            <a:endParaRPr lang="en-US" dirty="0"/>
          </a:p>
        </p:txBody>
      </p:sp>
      <p:sp>
        <p:nvSpPr>
          <p:cNvPr id="4" name="Date Placeholder 3"/>
          <p:cNvSpPr>
            <a:spLocks noGrp="1"/>
          </p:cNvSpPr>
          <p:nvPr>
            <p:ph type="dt" sz="half" idx="10"/>
          </p:nvPr>
        </p:nvSpPr>
        <p:spPr>
          <a:xfrm>
            <a:off x="6629400" y="76200"/>
            <a:ext cx="2514600" cy="288925"/>
          </a:xfrm>
          <a:prstGeom prst="rect">
            <a:avLst/>
          </a:prstGeom>
        </p:spPr>
        <p:txBody>
          <a:bodyPr/>
          <a:lstStyle/>
          <a:p>
            <a:r>
              <a:rPr lang="en-US" smtClean="0"/>
              <a:t>2014 Aug 08</a:t>
            </a:r>
            <a:endParaRPr lang="en-US"/>
          </a:p>
        </p:txBody>
      </p:sp>
      <p:sp>
        <p:nvSpPr>
          <p:cNvPr id="5" name="Footer Placeholder 4"/>
          <p:cNvSpPr>
            <a:spLocks noGrp="1"/>
          </p:cNvSpPr>
          <p:nvPr>
            <p:ph type="ftr" sz="quarter" idx="11"/>
          </p:nvPr>
        </p:nvSpPr>
        <p:spPr>
          <a:xfrm>
            <a:off x="6248400" y="76200"/>
            <a:ext cx="2895600" cy="288925"/>
          </a:xfrm>
          <a:prstGeom prst="rect">
            <a:avLst/>
          </a:prstGeom>
        </p:spPr>
        <p:txBody>
          <a:bodyPr/>
          <a:lstStyle/>
          <a:p>
            <a:r>
              <a:rPr lang="en-US" smtClean="0"/>
              <a:t>COSPAR</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4</a:t>
            </a:fld>
            <a:endParaRPr lang="en-US" dirty="0"/>
          </a:p>
        </p:txBody>
      </p:sp>
      <p:sp>
        <p:nvSpPr>
          <p:cNvPr id="3" name="Content Placeholder 2"/>
          <p:cNvSpPr>
            <a:spLocks noGrp="1"/>
          </p:cNvSpPr>
          <p:nvPr>
            <p:ph sz="quarter" idx="1"/>
          </p:nvPr>
        </p:nvSpPr>
        <p:spPr>
          <a:xfrm>
            <a:off x="304800" y="1554162"/>
            <a:ext cx="8686800" cy="4906928"/>
          </a:xfrm>
        </p:spPr>
        <p:txBody>
          <a:bodyPr>
            <a:normAutofit fontScale="92500" lnSpcReduction="20000"/>
          </a:bodyPr>
          <a:lstStyle/>
          <a:p>
            <a:pPr marL="0" indent="0">
              <a:buNone/>
            </a:pPr>
            <a:r>
              <a:rPr lang="en-US" sz="2800" dirty="0" smtClean="0"/>
              <a:t>One gets the impression that the B field is bundled</a:t>
            </a:r>
          </a:p>
          <a:p>
            <a:pPr marL="0" indent="0">
              <a:buNone/>
            </a:pPr>
            <a:r>
              <a:rPr lang="en-US" sz="2800" dirty="0"/>
              <a:t> </a:t>
            </a:r>
            <a:r>
              <a:rPr lang="en-US" sz="2800" dirty="0" smtClean="0"/>
              <a:t>    into these</a:t>
            </a:r>
          </a:p>
          <a:p>
            <a:pPr marL="0" indent="0">
              <a:buNone/>
            </a:pPr>
            <a:r>
              <a:rPr lang="en-US" sz="2800" dirty="0" smtClean="0"/>
              <a:t>   loops and is</a:t>
            </a:r>
          </a:p>
          <a:p>
            <a:pPr marL="0" indent="0">
              <a:buNone/>
            </a:pPr>
            <a:r>
              <a:rPr lang="en-US" sz="2800" dirty="0" smtClean="0"/>
              <a:t>    absent or</a:t>
            </a:r>
          </a:p>
          <a:p>
            <a:pPr marL="0" indent="0">
              <a:buNone/>
            </a:pPr>
            <a:r>
              <a:rPr lang="en-US" sz="2800" dirty="0" smtClean="0"/>
              <a:t>    negligible</a:t>
            </a:r>
          </a:p>
          <a:p>
            <a:pPr marL="0" indent="0">
              <a:buNone/>
            </a:pPr>
            <a:r>
              <a:rPr lang="en-US" sz="2800" dirty="0" smtClean="0"/>
              <a:t>   elsewhere.</a:t>
            </a:r>
          </a:p>
          <a:p>
            <a:pPr marL="0" indent="0">
              <a:buNone/>
            </a:pPr>
            <a:r>
              <a:rPr lang="en-US" sz="2800" dirty="0" smtClean="0"/>
              <a:t>  Drawing field</a:t>
            </a:r>
          </a:p>
          <a:p>
            <a:pPr marL="0" indent="0">
              <a:buNone/>
            </a:pPr>
            <a:r>
              <a:rPr lang="en-US" sz="2800" dirty="0" smtClean="0"/>
              <a:t>lines also leads</a:t>
            </a:r>
          </a:p>
          <a:p>
            <a:pPr marL="0" indent="0">
              <a:buNone/>
            </a:pPr>
            <a:r>
              <a:rPr lang="en-US" sz="2800" dirty="0" smtClean="0"/>
              <a:t>      to this </a:t>
            </a:r>
          </a:p>
          <a:p>
            <a:pPr marL="0" indent="0">
              <a:buNone/>
            </a:pPr>
            <a:r>
              <a:rPr lang="en-US" sz="2800" dirty="0" smtClean="0"/>
              <a:t>   impression.</a:t>
            </a:r>
          </a:p>
          <a:p>
            <a:pPr marL="0" indent="0">
              <a:buNone/>
            </a:pPr>
            <a:r>
              <a:rPr lang="en-US" sz="2800" dirty="0" smtClean="0"/>
              <a:t>  This is highly</a:t>
            </a:r>
          </a:p>
          <a:p>
            <a:pPr marL="0" indent="0">
              <a:buNone/>
            </a:pPr>
            <a:r>
              <a:rPr lang="en-US" sz="2800" dirty="0" smtClean="0"/>
              <a:t>   misleading.</a:t>
            </a:r>
            <a:endParaRPr lang="en-US" sz="2800" dirty="0"/>
          </a:p>
        </p:txBody>
      </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370" t="11075" r="8941" b="9402"/>
          <a:stretch/>
        </p:blipFill>
        <p:spPr bwMode="auto">
          <a:xfrm>
            <a:off x="2786736" y="2298354"/>
            <a:ext cx="6265177" cy="4371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19499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Smoothness of Magnetic extrapolations</a:t>
            </a:r>
            <a:endParaRPr lang="en-US" dirty="0"/>
          </a:p>
        </p:txBody>
      </p:sp>
      <p:sp>
        <p:nvSpPr>
          <p:cNvPr id="4" name="Date Placeholder 3"/>
          <p:cNvSpPr>
            <a:spLocks noGrp="1"/>
          </p:cNvSpPr>
          <p:nvPr>
            <p:ph type="dt" sz="half" idx="10"/>
          </p:nvPr>
        </p:nvSpPr>
        <p:spPr>
          <a:xfrm>
            <a:off x="6629400" y="76200"/>
            <a:ext cx="2514600" cy="288925"/>
          </a:xfrm>
          <a:prstGeom prst="rect">
            <a:avLst/>
          </a:prstGeom>
        </p:spPr>
        <p:txBody>
          <a:bodyPr/>
          <a:lstStyle/>
          <a:p>
            <a:r>
              <a:rPr lang="en-US" smtClean="0"/>
              <a:t>2014 Aug 08</a:t>
            </a:r>
            <a:endParaRPr lang="en-US"/>
          </a:p>
        </p:txBody>
      </p:sp>
      <p:sp>
        <p:nvSpPr>
          <p:cNvPr id="5" name="Footer Placeholder 4"/>
          <p:cNvSpPr>
            <a:spLocks noGrp="1"/>
          </p:cNvSpPr>
          <p:nvPr>
            <p:ph type="ftr" sz="quarter" idx="11"/>
          </p:nvPr>
        </p:nvSpPr>
        <p:spPr>
          <a:xfrm>
            <a:off x="6248400" y="76200"/>
            <a:ext cx="2895600" cy="288925"/>
          </a:xfrm>
          <a:prstGeom prst="rect">
            <a:avLst/>
          </a:prstGeom>
        </p:spPr>
        <p:txBody>
          <a:bodyPr/>
          <a:lstStyle/>
          <a:p>
            <a:r>
              <a:rPr lang="en-US" smtClean="0"/>
              <a:t>COSPAR</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5</a:t>
            </a:fld>
            <a:endParaRPr lang="en-US" dirty="0"/>
          </a:p>
        </p:txBody>
      </p:sp>
      <p:sp>
        <p:nvSpPr>
          <p:cNvPr id="9" name="Content Placeholder 8"/>
          <p:cNvSpPr>
            <a:spLocks noGrp="1"/>
          </p:cNvSpPr>
          <p:nvPr>
            <p:ph sz="quarter" idx="1"/>
          </p:nvPr>
        </p:nvSpPr>
        <p:spPr>
          <a:xfrm>
            <a:off x="130628" y="1534884"/>
            <a:ext cx="4713515" cy="4525963"/>
          </a:xfrm>
        </p:spPr>
        <p:txBody>
          <a:bodyPr>
            <a:normAutofit lnSpcReduction="10000"/>
          </a:bodyPr>
          <a:lstStyle/>
          <a:p>
            <a:r>
              <a:rPr lang="en-US" dirty="0" smtClean="0"/>
              <a:t>Starting from an SDO </a:t>
            </a:r>
            <a:r>
              <a:rPr lang="en-US" dirty="0" err="1" smtClean="0"/>
              <a:t>photospheric</a:t>
            </a:r>
            <a:r>
              <a:rPr lang="en-US" dirty="0" smtClean="0"/>
              <a:t> </a:t>
            </a:r>
            <a:r>
              <a:rPr lang="en-US" dirty="0" err="1" smtClean="0"/>
              <a:t>magnetogram</a:t>
            </a:r>
            <a:r>
              <a:rPr lang="en-US" dirty="0" smtClean="0"/>
              <a:t>, it is true that the magnetic field is highly structured.</a:t>
            </a:r>
          </a:p>
          <a:p>
            <a:r>
              <a:rPr lang="en-US" dirty="0" smtClean="0"/>
              <a:t>However, in a NLFFF extrapolation, the total magnetic field strength seen in this movie rapidly </a:t>
            </a:r>
            <a:r>
              <a:rPr lang="en-US" dirty="0" err="1" smtClean="0"/>
              <a:t>smooths</a:t>
            </a:r>
            <a:r>
              <a:rPr lang="en-US" dirty="0" smtClean="0"/>
              <a:t> out, and fills the space with little structure.</a:t>
            </a:r>
            <a:endParaRPr lang="en-US" dirty="0"/>
          </a:p>
        </p:txBody>
      </p:sp>
      <p:pic>
        <p:nvPicPr>
          <p:cNvPr id="3" name="testb.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72522" y="1622871"/>
            <a:ext cx="3967438" cy="3967438"/>
          </a:xfrm>
          <a:prstGeom prst="rect">
            <a:avLst/>
          </a:prstGeom>
        </p:spPr>
      </p:pic>
    </p:spTree>
    <p:extLst>
      <p:ext uri="{BB962C8B-B14F-4D97-AF65-F5344CB8AC3E}">
        <p14:creationId xmlns:p14="http://schemas.microsoft.com/office/powerpoint/2010/main" val="19362924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repeatCount="indefinite"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Isogauss</a:t>
            </a:r>
            <a:r>
              <a:rPr lang="en-US" dirty="0" smtClean="0"/>
              <a:t> surfaces</a:t>
            </a:r>
            <a:endParaRPr lang="en-US" dirty="0"/>
          </a:p>
        </p:txBody>
      </p:sp>
      <p:sp>
        <p:nvSpPr>
          <p:cNvPr id="4" name="Date Placeholder 3"/>
          <p:cNvSpPr>
            <a:spLocks noGrp="1"/>
          </p:cNvSpPr>
          <p:nvPr>
            <p:ph type="dt" sz="half" idx="10"/>
          </p:nvPr>
        </p:nvSpPr>
        <p:spPr>
          <a:xfrm>
            <a:off x="6629400" y="76200"/>
            <a:ext cx="2514600" cy="288925"/>
          </a:xfrm>
          <a:prstGeom prst="rect">
            <a:avLst/>
          </a:prstGeom>
        </p:spPr>
        <p:txBody>
          <a:bodyPr/>
          <a:lstStyle/>
          <a:p>
            <a:r>
              <a:rPr lang="en-US" smtClean="0"/>
              <a:t>2014 Aug 08</a:t>
            </a:r>
            <a:endParaRPr lang="en-US"/>
          </a:p>
        </p:txBody>
      </p:sp>
      <p:sp>
        <p:nvSpPr>
          <p:cNvPr id="5" name="Footer Placeholder 4"/>
          <p:cNvSpPr>
            <a:spLocks noGrp="1"/>
          </p:cNvSpPr>
          <p:nvPr>
            <p:ph type="ftr" sz="quarter" idx="11"/>
          </p:nvPr>
        </p:nvSpPr>
        <p:spPr>
          <a:xfrm>
            <a:off x="6248400" y="76200"/>
            <a:ext cx="2895600" cy="288925"/>
          </a:xfrm>
          <a:prstGeom prst="rect">
            <a:avLst/>
          </a:prstGeom>
        </p:spPr>
        <p:txBody>
          <a:bodyPr/>
          <a:lstStyle/>
          <a:p>
            <a:r>
              <a:rPr lang="en-US" smtClean="0"/>
              <a:t>COSPAR</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6</a:t>
            </a:fld>
            <a:endParaRPr lang="en-US" dirty="0"/>
          </a:p>
        </p:txBody>
      </p:sp>
      <p:sp>
        <p:nvSpPr>
          <p:cNvPr id="3" name="Content Placeholder 2"/>
          <p:cNvSpPr>
            <a:spLocks noGrp="1"/>
          </p:cNvSpPr>
          <p:nvPr>
            <p:ph sz="quarter" idx="1"/>
          </p:nvPr>
        </p:nvSpPr>
        <p:spPr>
          <a:xfrm>
            <a:off x="119743" y="1338944"/>
            <a:ext cx="4633326" cy="4752290"/>
          </a:xfrm>
        </p:spPr>
        <p:txBody>
          <a:bodyPr>
            <a:noAutofit/>
          </a:bodyPr>
          <a:lstStyle/>
          <a:p>
            <a:r>
              <a:rPr lang="en-US" sz="2200" dirty="0" smtClean="0"/>
              <a:t>This volumetric shading representation clearly shows the smooth nature of </a:t>
            </a:r>
            <a:r>
              <a:rPr lang="en-US" sz="2200" dirty="0" err="1" smtClean="0"/>
              <a:t>isogauss</a:t>
            </a:r>
            <a:r>
              <a:rPr lang="en-US" sz="2200" dirty="0" smtClean="0"/>
              <a:t> surfaces in the model.</a:t>
            </a:r>
          </a:p>
          <a:p>
            <a:r>
              <a:rPr lang="en-US" sz="2200" dirty="0" smtClean="0"/>
              <a:t>We will focus on such </a:t>
            </a:r>
            <a:r>
              <a:rPr lang="en-US" sz="2200" dirty="0" err="1" smtClean="0"/>
              <a:t>isogauss</a:t>
            </a:r>
            <a:r>
              <a:rPr lang="en-US" sz="2200" dirty="0" smtClean="0"/>
              <a:t> surfaces to explain the nature of </a:t>
            </a:r>
            <a:r>
              <a:rPr lang="en-US" sz="2200" dirty="0" err="1" smtClean="0"/>
              <a:t>gyroresonance</a:t>
            </a:r>
            <a:r>
              <a:rPr lang="en-US" sz="2200" dirty="0" smtClean="0"/>
              <a:t> radio emission.</a:t>
            </a:r>
          </a:p>
          <a:p>
            <a:r>
              <a:rPr lang="en-US" sz="2200" dirty="0" smtClean="0"/>
              <a:t>At a given magnetic field strength </a:t>
            </a:r>
            <a:r>
              <a:rPr lang="en-US" sz="2200" i="1" dirty="0" smtClean="0">
                <a:latin typeface="Times New Roman" panose="02020603050405020304" pitchFamily="18" charset="0"/>
                <a:cs typeface="Times New Roman" panose="02020603050405020304" pitchFamily="18" charset="0"/>
              </a:rPr>
              <a:t>B</a:t>
            </a:r>
            <a:r>
              <a:rPr lang="en-US" sz="2200" dirty="0" smtClean="0"/>
              <a:t>, electrons spiraling in that field produce radio emission at low harmonics of the </a:t>
            </a:r>
            <a:r>
              <a:rPr lang="en-US" sz="2200" dirty="0" err="1" smtClean="0"/>
              <a:t>gyrofrequency</a:t>
            </a:r>
            <a:r>
              <a:rPr lang="en-US" sz="2200" dirty="0" smtClean="0"/>
              <a:t>    </a:t>
            </a:r>
            <a:r>
              <a:rPr lang="en-US" sz="2200" i="1" dirty="0" smtClean="0">
                <a:latin typeface="Times New Roman" panose="02020603050405020304" pitchFamily="18" charset="0"/>
                <a:cs typeface="Times New Roman" panose="02020603050405020304" pitchFamily="18" charset="0"/>
              </a:rPr>
              <a:t>f = </a:t>
            </a:r>
            <a:r>
              <a:rPr lang="en-US" sz="2200" i="1" dirty="0" err="1" smtClean="0">
                <a:latin typeface="Times New Roman" panose="02020603050405020304" pitchFamily="18" charset="0"/>
                <a:cs typeface="Times New Roman" panose="02020603050405020304" pitchFamily="18" charset="0"/>
              </a:rPr>
              <a:t>sf</a:t>
            </a:r>
            <a:r>
              <a:rPr lang="en-US" sz="2200" i="1" baseline="-25000" dirty="0" err="1" smtClean="0">
                <a:latin typeface="Times New Roman" panose="02020603050405020304" pitchFamily="18" charset="0"/>
                <a:cs typeface="Times New Roman" panose="02020603050405020304" pitchFamily="18" charset="0"/>
              </a:rPr>
              <a:t>B</a:t>
            </a:r>
            <a:r>
              <a:rPr lang="en-US" sz="2200" dirty="0" smtClean="0"/>
              <a:t>, where </a:t>
            </a:r>
            <a:r>
              <a:rPr lang="en-US" sz="2200" i="1" dirty="0" smtClean="0">
                <a:latin typeface="Times New Roman" panose="02020603050405020304" pitchFamily="18" charset="0"/>
                <a:cs typeface="Times New Roman" panose="02020603050405020304" pitchFamily="18" charset="0"/>
              </a:rPr>
              <a:t>s</a:t>
            </a:r>
            <a:r>
              <a:rPr lang="en-US" sz="2200" dirty="0" smtClean="0">
                <a:latin typeface="Times New Roman" panose="02020603050405020304" pitchFamily="18" charset="0"/>
                <a:cs typeface="Times New Roman" panose="02020603050405020304" pitchFamily="18" charset="0"/>
              </a:rPr>
              <a:t> = 1, 2, 3…</a:t>
            </a:r>
            <a:r>
              <a:rPr lang="en-US" sz="2200" dirty="0" smtClean="0"/>
              <a:t> is a small integer and </a:t>
            </a:r>
            <a:r>
              <a:rPr lang="en-US" sz="2200" i="1" dirty="0" err="1" smtClean="0">
                <a:latin typeface="Times New Roman" panose="02020603050405020304" pitchFamily="18" charset="0"/>
                <a:cs typeface="Times New Roman" panose="02020603050405020304" pitchFamily="18" charset="0"/>
              </a:rPr>
              <a:t>f</a:t>
            </a:r>
            <a:r>
              <a:rPr lang="en-US" sz="2200" i="1" baseline="-25000" dirty="0" err="1" smtClean="0">
                <a:latin typeface="Times New Roman" panose="02020603050405020304" pitchFamily="18" charset="0"/>
                <a:cs typeface="Times New Roman" panose="02020603050405020304" pitchFamily="18" charset="0"/>
              </a:rPr>
              <a:t>B</a:t>
            </a:r>
            <a:r>
              <a:rPr lang="en-US" sz="2200" dirty="0" smtClean="0"/>
              <a:t> is the </a:t>
            </a:r>
            <a:r>
              <a:rPr lang="en-US" sz="2200" dirty="0" err="1" smtClean="0"/>
              <a:t>gyrofrequency</a:t>
            </a:r>
            <a:r>
              <a:rPr lang="en-US" sz="2200" dirty="0" smtClean="0"/>
              <a:t> </a:t>
            </a:r>
            <a:r>
              <a:rPr lang="en-US" sz="2200" i="1" dirty="0" err="1" smtClean="0">
                <a:latin typeface="Times New Roman" panose="02020603050405020304" pitchFamily="18" charset="0"/>
                <a:cs typeface="Times New Roman" panose="02020603050405020304" pitchFamily="18" charset="0"/>
              </a:rPr>
              <a:t>f</a:t>
            </a:r>
            <a:r>
              <a:rPr lang="en-US" sz="2200" i="1" baseline="-25000" dirty="0" err="1" smtClean="0">
                <a:latin typeface="Times New Roman" panose="02020603050405020304" pitchFamily="18" charset="0"/>
                <a:cs typeface="Times New Roman" panose="02020603050405020304" pitchFamily="18" charset="0"/>
              </a:rPr>
              <a:t>B</a:t>
            </a:r>
            <a:r>
              <a:rPr lang="en-US" sz="2200" dirty="0" smtClean="0">
                <a:latin typeface="Times New Roman" panose="02020603050405020304" pitchFamily="18" charset="0"/>
                <a:cs typeface="Times New Roman" panose="02020603050405020304" pitchFamily="18" charset="0"/>
              </a:rPr>
              <a:t> = 2.8x10</a:t>
            </a:r>
            <a:r>
              <a:rPr lang="en-US" sz="2200" baseline="30000" dirty="0" smtClean="0">
                <a:latin typeface="Times New Roman" panose="02020603050405020304" pitchFamily="18" charset="0"/>
                <a:cs typeface="Times New Roman" panose="02020603050405020304" pitchFamily="18" charset="0"/>
              </a:rPr>
              <a:t>6</a:t>
            </a:r>
            <a:r>
              <a:rPr lang="en-US" sz="2200" dirty="0" smtClean="0">
                <a:latin typeface="Times New Roman" panose="02020603050405020304" pitchFamily="18" charset="0"/>
                <a:cs typeface="Times New Roman" panose="02020603050405020304" pitchFamily="18" charset="0"/>
              </a:rPr>
              <a:t> </a:t>
            </a:r>
            <a:r>
              <a:rPr lang="en-US" sz="2200" i="1" dirty="0" smtClean="0">
                <a:latin typeface="Times New Roman" panose="02020603050405020304" pitchFamily="18" charset="0"/>
                <a:cs typeface="Times New Roman" panose="02020603050405020304" pitchFamily="18" charset="0"/>
              </a:rPr>
              <a:t>B</a:t>
            </a:r>
            <a:r>
              <a:rPr lang="en-US" sz="2200" dirty="0" smtClean="0"/>
              <a:t> </a:t>
            </a:r>
            <a:r>
              <a:rPr lang="en-US" sz="2200" dirty="0" smtClean="0">
                <a:latin typeface="Times New Roman" panose="02020603050405020304" pitchFamily="18" charset="0"/>
                <a:cs typeface="Times New Roman" panose="02020603050405020304" pitchFamily="18" charset="0"/>
              </a:rPr>
              <a:t>Hz</a:t>
            </a:r>
            <a:r>
              <a:rPr lang="en-US" sz="2200" dirty="0" smtClean="0"/>
              <a:t>.</a:t>
            </a:r>
            <a:endParaRPr lang="en-US" sz="22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22" t="22676" r="2255"/>
          <a:stretch/>
        </p:blipFill>
        <p:spPr bwMode="auto">
          <a:xfrm>
            <a:off x="4825497" y="1219174"/>
            <a:ext cx="4307620" cy="3674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2"/>
          <p:cNvSpPr txBox="1">
            <a:spLocks/>
          </p:cNvSpPr>
          <p:nvPr/>
        </p:nvSpPr>
        <p:spPr>
          <a:xfrm>
            <a:off x="4495798" y="4893657"/>
            <a:ext cx="4637319" cy="1469571"/>
          </a:xfrm>
          <a:prstGeom prst="rect">
            <a:avLst/>
          </a:prstGeom>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r>
              <a:rPr lang="en-US" sz="2000" dirty="0" smtClean="0"/>
              <a:t>For a given field strength, emission at these few frequencies is highly efficient, but is completely absent at other frequencies</a:t>
            </a:r>
            <a:r>
              <a:rPr lang="en-US" sz="2200" dirty="0" smtClean="0"/>
              <a:t>.</a:t>
            </a:r>
          </a:p>
        </p:txBody>
      </p:sp>
    </p:spTree>
    <p:extLst>
      <p:ext uri="{BB962C8B-B14F-4D97-AF65-F5344CB8AC3E}">
        <p14:creationId xmlns:p14="http://schemas.microsoft.com/office/powerpoint/2010/main" val="12197661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Optical depth and </a:t>
            </a:r>
            <a:r>
              <a:rPr lang="en-US" dirty="0" err="1" smtClean="0"/>
              <a:t>isogauss</a:t>
            </a:r>
            <a:r>
              <a:rPr lang="en-US" dirty="0" smtClean="0"/>
              <a:t> layers</a:t>
            </a:r>
            <a:endParaRPr lang="en-US" dirty="0"/>
          </a:p>
        </p:txBody>
      </p:sp>
      <p:sp>
        <p:nvSpPr>
          <p:cNvPr id="4" name="Date Placeholder 3"/>
          <p:cNvSpPr>
            <a:spLocks noGrp="1"/>
          </p:cNvSpPr>
          <p:nvPr>
            <p:ph type="dt" sz="half" idx="10"/>
          </p:nvPr>
        </p:nvSpPr>
        <p:spPr>
          <a:xfrm>
            <a:off x="6629400" y="76200"/>
            <a:ext cx="2514600" cy="288925"/>
          </a:xfrm>
          <a:prstGeom prst="rect">
            <a:avLst/>
          </a:prstGeom>
        </p:spPr>
        <p:txBody>
          <a:bodyPr/>
          <a:lstStyle/>
          <a:p>
            <a:r>
              <a:rPr lang="en-US" smtClean="0"/>
              <a:t>2014 Aug 08</a:t>
            </a:r>
            <a:endParaRPr lang="en-US"/>
          </a:p>
        </p:txBody>
      </p:sp>
      <p:sp>
        <p:nvSpPr>
          <p:cNvPr id="5" name="Footer Placeholder 4"/>
          <p:cNvSpPr>
            <a:spLocks noGrp="1"/>
          </p:cNvSpPr>
          <p:nvPr>
            <p:ph type="ftr" sz="quarter" idx="11"/>
          </p:nvPr>
        </p:nvSpPr>
        <p:spPr>
          <a:xfrm>
            <a:off x="6248400" y="76200"/>
            <a:ext cx="2895600" cy="288925"/>
          </a:xfrm>
          <a:prstGeom prst="rect">
            <a:avLst/>
          </a:prstGeom>
        </p:spPr>
        <p:txBody>
          <a:bodyPr/>
          <a:lstStyle/>
          <a:p>
            <a:r>
              <a:rPr lang="en-US" smtClean="0"/>
              <a:t>COSPAR</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7</a:t>
            </a:fld>
            <a:endParaRPr lang="en-US" dirty="0"/>
          </a:p>
        </p:txBody>
      </p:sp>
      <p:sp>
        <p:nvSpPr>
          <p:cNvPr id="3" name="Content Placeholder 2"/>
          <p:cNvSpPr>
            <a:spLocks noGrp="1"/>
          </p:cNvSpPr>
          <p:nvPr>
            <p:ph sz="quarter" idx="1"/>
          </p:nvPr>
        </p:nvSpPr>
        <p:spPr>
          <a:xfrm>
            <a:off x="-72428" y="1303699"/>
            <a:ext cx="9216429" cy="5227730"/>
          </a:xfrm>
        </p:spPr>
        <p:txBody>
          <a:bodyPr>
            <a:noAutofit/>
          </a:bodyPr>
          <a:lstStyle/>
          <a:p>
            <a:r>
              <a:rPr lang="en-US" sz="2100" dirty="0" smtClean="0"/>
              <a:t>For typical coronal temperatures and densities, only the 1</a:t>
            </a:r>
            <a:r>
              <a:rPr lang="en-US" sz="2100" baseline="30000" dirty="0" smtClean="0"/>
              <a:t>st</a:t>
            </a:r>
            <a:r>
              <a:rPr lang="en-US" sz="2100" dirty="0" smtClean="0"/>
              <a:t>, 2</a:t>
            </a:r>
            <a:r>
              <a:rPr lang="en-US" sz="2100" baseline="30000" dirty="0" smtClean="0"/>
              <a:t>nd</a:t>
            </a:r>
            <a:r>
              <a:rPr lang="en-US" sz="2100" dirty="0" smtClean="0"/>
              <a:t> and 3</a:t>
            </a:r>
            <a:r>
              <a:rPr lang="en-US" sz="2100" baseline="30000" dirty="0" smtClean="0"/>
              <a:t>rd</a:t>
            </a:r>
            <a:r>
              <a:rPr lang="en-US" sz="2100" dirty="0" smtClean="0"/>
              <a:t> harmonics are optically thick, and again due to the resonance, the optically thick layer is extremely thin—only of order 100 km (&lt;0.2”) in thickness.</a:t>
            </a:r>
          </a:p>
          <a:p>
            <a:r>
              <a:rPr lang="en-US" sz="2100" dirty="0" smtClean="0"/>
              <a:t>Consider launching a ray at radio frequency </a:t>
            </a:r>
            <a:r>
              <a:rPr lang="en-US" sz="2100" dirty="0" smtClean="0"/>
              <a:t>5</a:t>
            </a:r>
            <a:r>
              <a:rPr lang="en-US" sz="2100" dirty="0" smtClean="0"/>
              <a:t>.7 [17]</a:t>
            </a:r>
            <a:r>
              <a:rPr lang="en-US" sz="2100" dirty="0" smtClean="0"/>
              <a:t> </a:t>
            </a:r>
            <a:r>
              <a:rPr lang="en-US" sz="2100" dirty="0" smtClean="0"/>
              <a:t>GHz towards the Sun.  The solar corona is essentially transparent to the ray until it is within ~100 km of the </a:t>
            </a:r>
            <a:r>
              <a:rPr lang="en-US" sz="2100" dirty="0" err="1" smtClean="0"/>
              <a:t>isogauss</a:t>
            </a:r>
            <a:r>
              <a:rPr lang="en-US" sz="2100" dirty="0" smtClean="0"/>
              <a:t> layer where</a:t>
            </a:r>
          </a:p>
          <a:p>
            <a:pPr marL="0" indent="0" algn="ctr">
              <a:buNone/>
            </a:pPr>
            <a:r>
              <a:rPr lang="en-US" sz="2100" i="1" dirty="0" smtClean="0">
                <a:latin typeface="Times New Roman" panose="02020603050405020304" pitchFamily="18" charset="0"/>
                <a:cs typeface="Times New Roman" panose="02020603050405020304" pitchFamily="18" charset="0"/>
              </a:rPr>
              <a:t>B</a:t>
            </a:r>
            <a:r>
              <a:rPr lang="en-US" sz="2100" dirty="0" smtClean="0">
                <a:latin typeface="Times New Roman" panose="02020603050405020304" pitchFamily="18" charset="0"/>
                <a:cs typeface="Times New Roman" panose="02020603050405020304" pitchFamily="18" charset="0"/>
              </a:rPr>
              <a:t> = </a:t>
            </a:r>
            <a:r>
              <a:rPr lang="en-US" sz="2100" i="1" dirty="0" smtClean="0">
                <a:latin typeface="Times New Roman" panose="02020603050405020304" pitchFamily="18" charset="0"/>
                <a:cs typeface="Times New Roman" panose="02020603050405020304" pitchFamily="18" charset="0"/>
              </a:rPr>
              <a:t>f </a:t>
            </a:r>
            <a:r>
              <a:rPr lang="en-US" sz="2100" dirty="0" smtClean="0">
                <a:latin typeface="Times New Roman" panose="02020603050405020304" pitchFamily="18" charset="0"/>
                <a:cs typeface="Times New Roman" panose="02020603050405020304" pitchFamily="18" charset="0"/>
              </a:rPr>
              <a:t>/ (2.8x10</a:t>
            </a:r>
            <a:r>
              <a:rPr lang="en-US" sz="2100" baseline="30000" dirty="0" smtClean="0">
                <a:latin typeface="Times New Roman" panose="02020603050405020304" pitchFamily="18" charset="0"/>
                <a:cs typeface="Times New Roman" panose="02020603050405020304" pitchFamily="18" charset="0"/>
              </a:rPr>
              <a:t>6</a:t>
            </a:r>
            <a:r>
              <a:rPr lang="en-US" sz="2100" dirty="0" smtClean="0">
                <a:latin typeface="Times New Roman" panose="02020603050405020304" pitchFamily="18" charset="0"/>
                <a:cs typeface="Times New Roman" panose="02020603050405020304" pitchFamily="18" charset="0"/>
              </a:rPr>
              <a:t> </a:t>
            </a:r>
            <a:r>
              <a:rPr lang="en-US" sz="2100" i="1" dirty="0" smtClean="0">
                <a:latin typeface="Times New Roman" panose="02020603050405020304" pitchFamily="18" charset="0"/>
                <a:cs typeface="Times New Roman" panose="02020603050405020304" pitchFamily="18" charset="0"/>
              </a:rPr>
              <a:t>s</a:t>
            </a:r>
            <a:r>
              <a:rPr lang="en-US" sz="2100" dirty="0" smtClean="0">
                <a:latin typeface="Times New Roman" panose="02020603050405020304" pitchFamily="18" charset="0"/>
                <a:cs typeface="Times New Roman" panose="02020603050405020304" pitchFamily="18" charset="0"/>
              </a:rPr>
              <a:t>) = </a:t>
            </a:r>
            <a:r>
              <a:rPr lang="en-US" sz="2100" dirty="0" smtClean="0">
                <a:latin typeface="Times New Roman" panose="02020603050405020304" pitchFamily="18" charset="0"/>
                <a:cs typeface="Times New Roman" panose="02020603050405020304" pitchFamily="18" charset="0"/>
              </a:rPr>
              <a:t>5</a:t>
            </a:r>
            <a:r>
              <a:rPr lang="ru-RU" sz="2100" dirty="0" smtClean="0">
                <a:latin typeface="Times New Roman" panose="02020603050405020304" pitchFamily="18" charset="0"/>
                <a:cs typeface="Times New Roman" panose="02020603050405020304" pitchFamily="18" charset="0"/>
              </a:rPr>
              <a:t>7</a:t>
            </a:r>
            <a:r>
              <a:rPr lang="en-US" sz="2100" dirty="0" smtClean="0">
                <a:latin typeface="Times New Roman" panose="02020603050405020304" pitchFamily="18" charset="0"/>
                <a:cs typeface="Times New Roman" panose="02020603050405020304" pitchFamily="18" charset="0"/>
              </a:rPr>
              <a:t>00[17000]/(</a:t>
            </a:r>
            <a:r>
              <a:rPr lang="en-US" sz="2100" dirty="0" smtClean="0">
                <a:latin typeface="Times New Roman" panose="02020603050405020304" pitchFamily="18" charset="0"/>
                <a:cs typeface="Times New Roman" panose="02020603050405020304" pitchFamily="18" charset="0"/>
              </a:rPr>
              <a:t>2.8 ∙ 3) = </a:t>
            </a:r>
            <a:r>
              <a:rPr lang="ru-RU" sz="2100" dirty="0" smtClean="0">
                <a:latin typeface="Times New Roman" panose="02020603050405020304" pitchFamily="18" charset="0"/>
                <a:cs typeface="Times New Roman" panose="02020603050405020304" pitchFamily="18" charset="0"/>
              </a:rPr>
              <a:t>678</a:t>
            </a:r>
            <a:r>
              <a:rPr lang="en-US" sz="2100" dirty="0" smtClean="0">
                <a:latin typeface="Times New Roman" panose="02020603050405020304" pitchFamily="18" charset="0"/>
                <a:cs typeface="Times New Roman" panose="02020603050405020304" pitchFamily="18" charset="0"/>
              </a:rPr>
              <a:t> [2023] </a:t>
            </a:r>
            <a:r>
              <a:rPr lang="en-US" sz="2100" dirty="0" smtClean="0">
                <a:latin typeface="Times New Roman" panose="02020603050405020304" pitchFamily="18" charset="0"/>
                <a:cs typeface="Times New Roman" panose="02020603050405020304" pitchFamily="18" charset="0"/>
              </a:rPr>
              <a:t>G</a:t>
            </a:r>
            <a:r>
              <a:rPr lang="en-US" sz="2100" dirty="0" smtClean="0"/>
              <a:t>. </a:t>
            </a:r>
          </a:p>
          <a:p>
            <a:r>
              <a:rPr lang="en-US" sz="2100" dirty="0" smtClean="0"/>
              <a:t>It will then typically be absorbed in that narrow layer, but if it somehow survives passing through that 100 km distance, the corona will again become transparent until it reaches within 100 km of the 2</a:t>
            </a:r>
            <a:r>
              <a:rPr lang="en-US" sz="2100" baseline="30000" dirty="0" smtClean="0"/>
              <a:t>nd</a:t>
            </a:r>
            <a:r>
              <a:rPr lang="en-US" sz="2100" dirty="0" smtClean="0"/>
              <a:t>-harmonic layer, where </a:t>
            </a:r>
            <a:r>
              <a:rPr lang="en-US" sz="2100" i="1" dirty="0" smtClean="0">
                <a:latin typeface="Times New Roman" panose="02020603050405020304" pitchFamily="18" charset="0"/>
                <a:cs typeface="Times New Roman" panose="02020603050405020304" pitchFamily="18" charset="0"/>
              </a:rPr>
              <a:t>B</a:t>
            </a:r>
            <a:r>
              <a:rPr lang="en-US" sz="2100" dirty="0" smtClean="0">
                <a:latin typeface="Times New Roman" panose="02020603050405020304" pitchFamily="18" charset="0"/>
                <a:cs typeface="Times New Roman" panose="02020603050405020304" pitchFamily="18" charset="0"/>
              </a:rPr>
              <a:t> = </a:t>
            </a:r>
            <a:r>
              <a:rPr lang="en-US" sz="2100" dirty="0">
                <a:latin typeface="Times New Roman" panose="02020603050405020304" pitchFamily="18" charset="0"/>
                <a:cs typeface="Times New Roman" panose="02020603050405020304" pitchFamily="18" charset="0"/>
              </a:rPr>
              <a:t>5700[17000]/(</a:t>
            </a:r>
            <a:r>
              <a:rPr lang="en-US" sz="2100" dirty="0">
                <a:latin typeface="Times New Roman" panose="02020603050405020304" pitchFamily="18" charset="0"/>
                <a:cs typeface="Times New Roman" panose="02020603050405020304" pitchFamily="18" charset="0"/>
              </a:rPr>
              <a:t>2.8 ∙ </a:t>
            </a:r>
            <a:r>
              <a:rPr lang="en-US" sz="2100" dirty="0" smtClean="0">
                <a:latin typeface="Times New Roman" panose="02020603050405020304" pitchFamily="18" charset="0"/>
                <a:cs typeface="Times New Roman" panose="02020603050405020304" pitchFamily="18" charset="0"/>
              </a:rPr>
              <a:t>2) </a:t>
            </a:r>
            <a:r>
              <a:rPr lang="en-US" sz="2100" dirty="0">
                <a:latin typeface="Times New Roman" panose="02020603050405020304" pitchFamily="18" charset="0"/>
                <a:cs typeface="Times New Roman" panose="02020603050405020304" pitchFamily="18" charset="0"/>
              </a:rPr>
              <a:t>= </a:t>
            </a:r>
            <a:r>
              <a:rPr lang="en-US" sz="2100" dirty="0">
                <a:latin typeface="Times New Roman" panose="02020603050405020304" pitchFamily="18" charset="0"/>
                <a:cs typeface="Times New Roman" panose="02020603050405020304" pitchFamily="18" charset="0"/>
              </a:rPr>
              <a:t>1018 </a:t>
            </a:r>
            <a:r>
              <a:rPr lang="en-US" sz="2100" dirty="0" smtClean="0">
                <a:latin typeface="Times New Roman" panose="02020603050405020304" pitchFamily="18" charset="0"/>
                <a:cs typeface="Times New Roman" panose="02020603050405020304" pitchFamily="18" charset="0"/>
              </a:rPr>
              <a:t>[</a:t>
            </a:r>
            <a:r>
              <a:rPr lang="en-US" sz="2100" dirty="0">
                <a:latin typeface="Times New Roman" panose="02020603050405020304" pitchFamily="18" charset="0"/>
                <a:cs typeface="Times New Roman" panose="02020603050405020304" pitchFamily="18" charset="0"/>
              </a:rPr>
              <a:t>3</a:t>
            </a:r>
            <a:r>
              <a:rPr lang="en-US" sz="2100" dirty="0" smtClean="0">
                <a:latin typeface="Times New Roman" panose="02020603050405020304" pitchFamily="18" charset="0"/>
                <a:cs typeface="Times New Roman" panose="02020603050405020304" pitchFamily="18" charset="0"/>
              </a:rPr>
              <a:t>035] </a:t>
            </a:r>
            <a:r>
              <a:rPr lang="en-US" sz="2100" dirty="0" smtClean="0">
                <a:latin typeface="Times New Roman" panose="02020603050405020304" pitchFamily="18" charset="0"/>
                <a:cs typeface="Times New Roman" panose="02020603050405020304" pitchFamily="18" charset="0"/>
              </a:rPr>
              <a:t>G</a:t>
            </a:r>
            <a:r>
              <a:rPr lang="en-US" sz="2100" dirty="0" smtClean="0">
                <a:cs typeface="Times New Roman" panose="02020603050405020304" pitchFamily="18" charset="0"/>
              </a:rPr>
              <a:t>.  Here, it will suffer even stronger absorption.  </a:t>
            </a:r>
          </a:p>
          <a:p>
            <a:r>
              <a:rPr lang="en-US" sz="2100" dirty="0" smtClean="0">
                <a:cs typeface="Times New Roman" panose="02020603050405020304" pitchFamily="18" charset="0"/>
              </a:rPr>
              <a:t>If again it survives, it will pass through a transparent medium until it reaches </a:t>
            </a:r>
            <a:r>
              <a:rPr lang="ru-RU" sz="2100" dirty="0" smtClean="0">
                <a:latin typeface="Times New Roman" panose="02020603050405020304" pitchFamily="18" charset="0"/>
                <a:cs typeface="Times New Roman" panose="02020603050405020304" pitchFamily="18" charset="0"/>
              </a:rPr>
              <a:t>2036</a:t>
            </a:r>
            <a:r>
              <a:rPr lang="en-US" sz="2100" dirty="0" smtClean="0">
                <a:latin typeface="Times New Roman" panose="02020603050405020304" pitchFamily="18" charset="0"/>
                <a:cs typeface="Times New Roman" panose="02020603050405020304" pitchFamily="18" charset="0"/>
              </a:rPr>
              <a:t> </a:t>
            </a:r>
            <a:r>
              <a:rPr lang="en-US" sz="2100" dirty="0" smtClean="0">
                <a:latin typeface="Times New Roman" panose="02020603050405020304" pitchFamily="18" charset="0"/>
                <a:cs typeface="Times New Roman" panose="02020603050405020304" pitchFamily="18" charset="0"/>
              </a:rPr>
              <a:t>G</a:t>
            </a:r>
            <a:r>
              <a:rPr lang="en-US" sz="2100" dirty="0" smtClean="0">
                <a:cs typeface="Times New Roman" panose="02020603050405020304" pitchFamily="18" charset="0"/>
              </a:rPr>
              <a:t>, the </a:t>
            </a:r>
            <a:r>
              <a:rPr lang="en-US" sz="2100" i="1" dirty="0" smtClean="0">
                <a:latin typeface="Times New Roman" panose="02020603050405020304" pitchFamily="18" charset="0"/>
                <a:cs typeface="Times New Roman" panose="02020603050405020304" pitchFamily="18" charset="0"/>
              </a:rPr>
              <a:t>s </a:t>
            </a:r>
            <a:r>
              <a:rPr lang="en-US" sz="2100" dirty="0" smtClean="0">
                <a:latin typeface="Times New Roman" panose="02020603050405020304" pitchFamily="18" charset="0"/>
                <a:cs typeface="Times New Roman" panose="02020603050405020304" pitchFamily="18" charset="0"/>
              </a:rPr>
              <a:t>= 1</a:t>
            </a:r>
            <a:r>
              <a:rPr lang="en-US" sz="2100" dirty="0" smtClean="0">
                <a:cs typeface="Times New Roman" panose="02020603050405020304" pitchFamily="18" charset="0"/>
              </a:rPr>
              <a:t> </a:t>
            </a:r>
            <a:r>
              <a:rPr lang="en-US" sz="2100" dirty="0" smtClean="0">
                <a:cs typeface="Times New Roman" panose="02020603050405020304" pitchFamily="18" charset="0"/>
              </a:rPr>
              <a:t>layer</a:t>
            </a:r>
            <a:r>
              <a:rPr lang="en-US" sz="2100" dirty="0" smtClean="0">
                <a:cs typeface="Times New Roman" panose="02020603050405020304" pitchFamily="18" charset="0"/>
              </a:rPr>
              <a:t>, or strong free-free absorption layer</a:t>
            </a:r>
            <a:r>
              <a:rPr lang="en-US" sz="2100" dirty="0" smtClean="0">
                <a:cs typeface="Times New Roman" panose="02020603050405020304" pitchFamily="18" charset="0"/>
              </a:rPr>
              <a:t>.</a:t>
            </a:r>
            <a:endParaRPr lang="en-US" sz="2100" dirty="0"/>
          </a:p>
        </p:txBody>
      </p:sp>
    </p:spTree>
    <p:extLst>
      <p:ext uri="{BB962C8B-B14F-4D97-AF65-F5344CB8AC3E}">
        <p14:creationId xmlns:p14="http://schemas.microsoft.com/office/powerpoint/2010/main" val="28531939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a:t>
            </a:r>
            <a:r>
              <a:rPr lang="en-US" i="1" dirty="0" smtClean="0"/>
              <a:t>s</a:t>
            </a:r>
            <a:r>
              <a:rPr lang="en-US" dirty="0" smtClean="0"/>
              <a:t> = 3 layer vs. frequency</a:t>
            </a:r>
            <a:endParaRPr lang="en-US" dirty="0"/>
          </a:p>
        </p:txBody>
      </p:sp>
      <p:sp>
        <p:nvSpPr>
          <p:cNvPr id="4" name="Date Placeholder 3"/>
          <p:cNvSpPr>
            <a:spLocks noGrp="1"/>
          </p:cNvSpPr>
          <p:nvPr>
            <p:ph type="dt" sz="half" idx="10"/>
          </p:nvPr>
        </p:nvSpPr>
        <p:spPr>
          <a:xfrm>
            <a:off x="6629400" y="76200"/>
            <a:ext cx="2514600" cy="288925"/>
          </a:xfrm>
          <a:prstGeom prst="rect">
            <a:avLst/>
          </a:prstGeom>
        </p:spPr>
        <p:txBody>
          <a:bodyPr/>
          <a:lstStyle/>
          <a:p>
            <a:r>
              <a:rPr lang="en-US" smtClean="0"/>
              <a:t>2014 Aug 08</a:t>
            </a:r>
            <a:endParaRPr lang="en-US"/>
          </a:p>
        </p:txBody>
      </p:sp>
      <p:sp>
        <p:nvSpPr>
          <p:cNvPr id="5" name="Footer Placeholder 4"/>
          <p:cNvSpPr>
            <a:spLocks noGrp="1"/>
          </p:cNvSpPr>
          <p:nvPr>
            <p:ph type="ftr" sz="quarter" idx="11"/>
          </p:nvPr>
        </p:nvSpPr>
        <p:spPr>
          <a:xfrm>
            <a:off x="6248400" y="76200"/>
            <a:ext cx="2895600" cy="288925"/>
          </a:xfrm>
          <a:prstGeom prst="rect">
            <a:avLst/>
          </a:prstGeom>
        </p:spPr>
        <p:txBody>
          <a:bodyPr/>
          <a:lstStyle/>
          <a:p>
            <a:r>
              <a:rPr lang="en-US" smtClean="0"/>
              <a:t>COSPAR</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8</a:t>
            </a:fld>
            <a:endParaRPr lang="en-US" dirty="0"/>
          </a:p>
        </p:txBody>
      </p:sp>
      <p:sp>
        <p:nvSpPr>
          <p:cNvPr id="3" name="Content Placeholder 2"/>
          <p:cNvSpPr>
            <a:spLocks noGrp="1"/>
          </p:cNvSpPr>
          <p:nvPr>
            <p:ph sz="quarter" idx="1"/>
          </p:nvPr>
        </p:nvSpPr>
        <p:spPr>
          <a:xfrm>
            <a:off x="217712" y="1554162"/>
            <a:ext cx="4517571" cy="4856686"/>
          </a:xfrm>
        </p:spPr>
        <p:txBody>
          <a:bodyPr>
            <a:normAutofit/>
          </a:bodyPr>
          <a:lstStyle/>
          <a:p>
            <a:r>
              <a:rPr lang="en-US" sz="2200" dirty="0" smtClean="0"/>
              <a:t>In the case of thermal emission, the foregoing discussion about absorption also holds for emission.  These thin </a:t>
            </a:r>
            <a:r>
              <a:rPr lang="en-US" sz="2200" dirty="0" err="1" smtClean="0"/>
              <a:t>isogauss</a:t>
            </a:r>
            <a:r>
              <a:rPr lang="en-US" sz="2200" dirty="0" smtClean="0"/>
              <a:t> layers where the various harmonics strongly absorb are also the origin of thermal radio emission traveling outward from the hot corona.</a:t>
            </a:r>
          </a:p>
          <a:p>
            <a:r>
              <a:rPr lang="en-US" sz="2200" dirty="0" smtClean="0"/>
              <a:t>By virtue of the resonance condition, we can select different </a:t>
            </a:r>
            <a:r>
              <a:rPr lang="en-US" sz="2200" dirty="0" err="1" smtClean="0"/>
              <a:t>isogauss</a:t>
            </a:r>
            <a:r>
              <a:rPr lang="en-US" sz="2200" dirty="0" smtClean="0"/>
              <a:t> layers simply by changing our observing frequency.</a:t>
            </a:r>
            <a:endParaRPr lang="en-US" sz="2200" dirty="0"/>
          </a:p>
        </p:txBody>
      </p:sp>
      <p:pic>
        <p:nvPicPr>
          <p:cNvPr id="7" name="isolayer.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5959" b="15686"/>
          <a:stretch/>
        </p:blipFill>
        <p:spPr>
          <a:xfrm>
            <a:off x="4783608" y="1937743"/>
            <a:ext cx="4201086" cy="2871668"/>
          </a:xfrm>
          <a:prstGeom prst="rect">
            <a:avLst/>
          </a:prstGeom>
        </p:spPr>
      </p:pic>
    </p:spTree>
    <p:extLst>
      <p:ext uri="{BB962C8B-B14F-4D97-AF65-F5344CB8AC3E}">
        <p14:creationId xmlns:p14="http://schemas.microsoft.com/office/powerpoint/2010/main" val="8520266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repeatCount="indefinite" fill="hold" display="0">
                  <p:stCondLst>
                    <p:cond delay="indefinite"/>
                  </p:st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Brightness of the </a:t>
            </a:r>
            <a:r>
              <a:rPr lang="en-US" i="1" dirty="0" smtClean="0"/>
              <a:t>s</a:t>
            </a:r>
            <a:r>
              <a:rPr lang="en-US" dirty="0" smtClean="0"/>
              <a:t> = 3 layer</a:t>
            </a:r>
            <a:endParaRPr lang="en-US" dirty="0"/>
          </a:p>
        </p:txBody>
      </p:sp>
      <p:sp>
        <p:nvSpPr>
          <p:cNvPr id="4" name="Date Placeholder 3"/>
          <p:cNvSpPr>
            <a:spLocks noGrp="1"/>
          </p:cNvSpPr>
          <p:nvPr>
            <p:ph type="dt" sz="half" idx="10"/>
          </p:nvPr>
        </p:nvSpPr>
        <p:spPr>
          <a:xfrm>
            <a:off x="6629400" y="76200"/>
            <a:ext cx="2514600" cy="288925"/>
          </a:xfrm>
          <a:prstGeom prst="rect">
            <a:avLst/>
          </a:prstGeom>
        </p:spPr>
        <p:txBody>
          <a:bodyPr/>
          <a:lstStyle/>
          <a:p>
            <a:r>
              <a:rPr lang="en-US" dirty="0" smtClean="0"/>
              <a:t>2014 Aug 08</a:t>
            </a:r>
            <a:endParaRPr lang="en-US" dirty="0"/>
          </a:p>
        </p:txBody>
      </p:sp>
      <p:sp>
        <p:nvSpPr>
          <p:cNvPr id="5" name="Footer Placeholder 4"/>
          <p:cNvSpPr>
            <a:spLocks noGrp="1"/>
          </p:cNvSpPr>
          <p:nvPr>
            <p:ph type="ftr" sz="quarter" idx="11"/>
          </p:nvPr>
        </p:nvSpPr>
        <p:spPr>
          <a:xfrm>
            <a:off x="6248400" y="76200"/>
            <a:ext cx="2895600" cy="288925"/>
          </a:xfrm>
          <a:prstGeom prst="rect">
            <a:avLst/>
          </a:prstGeom>
        </p:spPr>
        <p:txBody>
          <a:bodyPr/>
          <a:lstStyle/>
          <a:p>
            <a:r>
              <a:rPr lang="en-US" dirty="0" smtClean="0"/>
              <a:t>COSPAR</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9</a:t>
            </a:fld>
            <a:endParaRPr lang="en-US" dirty="0"/>
          </a:p>
        </p:txBody>
      </p:sp>
      <p:sp>
        <p:nvSpPr>
          <p:cNvPr id="17" name="Content Placeholder 16"/>
          <p:cNvSpPr>
            <a:spLocks noGrp="1"/>
          </p:cNvSpPr>
          <p:nvPr>
            <p:ph sz="quarter" idx="1"/>
          </p:nvPr>
        </p:nvSpPr>
        <p:spPr>
          <a:xfrm>
            <a:off x="304800" y="1554162"/>
            <a:ext cx="4596492" cy="4525963"/>
          </a:xfrm>
        </p:spPr>
        <p:txBody>
          <a:bodyPr>
            <a:normAutofit fontScale="92500"/>
          </a:bodyPr>
          <a:lstStyle/>
          <a:p>
            <a:r>
              <a:rPr lang="en-US" sz="2200" dirty="0" smtClean="0"/>
              <a:t>The brightness of the surface where it is optically thick is just proportional to the electron temperature on the surface.</a:t>
            </a:r>
          </a:p>
          <a:p>
            <a:r>
              <a:rPr lang="en-US" sz="2200" dirty="0" smtClean="0"/>
              <a:t>This movie shows the temperature variation east-west across the model (</a:t>
            </a:r>
            <a:r>
              <a:rPr lang="en-US" sz="2200" i="1" dirty="0" smtClean="0">
                <a:latin typeface="Times New Roman" panose="02020603050405020304" pitchFamily="18" charset="0"/>
                <a:cs typeface="Times New Roman" panose="02020603050405020304" pitchFamily="18" charset="0"/>
              </a:rPr>
              <a:t>x</a:t>
            </a:r>
            <a:r>
              <a:rPr lang="en-US" sz="2200" dirty="0" smtClean="0"/>
              <a:t>) vs. height (</a:t>
            </a:r>
            <a:r>
              <a:rPr lang="en-US" sz="2200" i="1" dirty="0" smtClean="0">
                <a:latin typeface="Times New Roman" panose="02020603050405020304" pitchFamily="18" charset="0"/>
                <a:cs typeface="Times New Roman" panose="02020603050405020304" pitchFamily="18" charset="0"/>
              </a:rPr>
              <a:t>z</a:t>
            </a:r>
            <a:r>
              <a:rPr lang="en-US" sz="2200" dirty="0" smtClean="0"/>
              <a:t>), while scanning from south-to-north (</a:t>
            </a:r>
            <a:r>
              <a:rPr lang="en-US" sz="2200" i="1" dirty="0" smtClean="0">
                <a:latin typeface="Times New Roman" panose="02020603050405020304" pitchFamily="18" charset="0"/>
                <a:cs typeface="Times New Roman" panose="02020603050405020304" pitchFamily="18" charset="0"/>
              </a:rPr>
              <a:t>y</a:t>
            </a:r>
            <a:r>
              <a:rPr lang="en-US" sz="2200" dirty="0" smtClean="0"/>
              <a:t>).</a:t>
            </a:r>
          </a:p>
          <a:p>
            <a:r>
              <a:rPr lang="en-US" sz="2200" dirty="0" smtClean="0"/>
              <a:t>You can see that the temperature structure on these vertical surfaces is rather complex, but generally peaks in the loops spanning between the two sunspot regions.</a:t>
            </a:r>
            <a:endParaRPr lang="en-US" sz="2200" dirty="0"/>
          </a:p>
        </p:txBody>
      </p:sp>
      <p:pic>
        <p:nvPicPr>
          <p:cNvPr id="3" name="te_movi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05610" y="1738114"/>
            <a:ext cx="4026793" cy="4026793"/>
          </a:xfrm>
          <a:prstGeom prst="rect">
            <a:avLst/>
          </a:prstGeom>
        </p:spPr>
      </p:pic>
    </p:spTree>
    <p:extLst>
      <p:ext uri="{BB962C8B-B14F-4D97-AF65-F5344CB8AC3E}">
        <p14:creationId xmlns:p14="http://schemas.microsoft.com/office/powerpoint/2010/main" val="13428997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8871</TotalTime>
  <Words>1689</Words>
  <Application>Microsoft Office PowerPoint</Application>
  <PresentationFormat>On-screen Show (4:3)</PresentationFormat>
  <Paragraphs>154</Paragraphs>
  <Slides>19</Slides>
  <Notes>2</Notes>
  <HiddenSlides>0</HiddenSlides>
  <MMClips>9</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Civic</vt:lpstr>
      <vt:lpstr>Диагностика магнитного поля в основании короны с использованием гирорезонансного излучения: практические аспекты. Обсуждение: как включить эти данные в схему бессиловой экстраполяции магнитного поля? </vt:lpstr>
      <vt:lpstr>Misleading impressions</vt:lpstr>
      <vt:lpstr>Misleading impressions</vt:lpstr>
      <vt:lpstr>Misleading impressions</vt:lpstr>
      <vt:lpstr>Smoothness of Magnetic extrapolations</vt:lpstr>
      <vt:lpstr>Isogauss surfaces</vt:lpstr>
      <vt:lpstr>Optical depth and isogauss layers</vt:lpstr>
      <vt:lpstr>The s = 3 layer vs. frequency</vt:lpstr>
      <vt:lpstr>Brightness of the s = 3 layer</vt:lpstr>
      <vt:lpstr>Brightness of the s = 3 layer</vt:lpstr>
      <vt:lpstr>OPACITY and harmonic layers</vt:lpstr>
      <vt:lpstr>Polarization and magnetoionic mode</vt:lpstr>
      <vt:lpstr>Spectra from a given pixel</vt:lpstr>
      <vt:lpstr>Putting it all together</vt:lpstr>
      <vt:lpstr>Measuring coronal magnetic fields</vt:lpstr>
      <vt:lpstr>Model and simulated eovsa images</vt:lpstr>
      <vt:lpstr>Coronal magnetogram ‘level-0’ method </vt:lpstr>
      <vt:lpstr>Coronal magnetogram: 3D</vt:lpstr>
      <vt:lpstr>Conclusions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Dale</dc:creator>
  <cp:lastModifiedBy>Gregory Fleishman</cp:lastModifiedBy>
  <cp:revision>294</cp:revision>
  <dcterms:created xsi:type="dcterms:W3CDTF">2006-08-16T00:00:00Z</dcterms:created>
  <dcterms:modified xsi:type="dcterms:W3CDTF">2015-04-08T01:46:35Z</dcterms:modified>
</cp:coreProperties>
</file>