
<file path=[Content_Types].xml><?xml version="1.0" encoding="utf-8"?>
<Types xmlns="http://schemas.openxmlformats.org/package/2006/content-types">
  <Default Extension="PNG" ContentType="image/png"/>
  <Default Extension="mpg" ContentType="video/mpeg"/>
  <Default Extension="jpeg" ContentType="image/jpeg"/>
  <Default Extension="rels" ContentType="application/vnd.openxmlformats-package.relationships+xml"/>
  <Default Extension="xml" ContentType="application/xml"/>
  <Default Extension="avi" ContentType="video/avi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0"/>
  </p:notesMasterIdLst>
  <p:sldIdLst>
    <p:sldId id="256" r:id="rId2"/>
    <p:sldId id="278" r:id="rId3"/>
    <p:sldId id="281" r:id="rId4"/>
    <p:sldId id="280" r:id="rId5"/>
    <p:sldId id="260" r:id="rId6"/>
    <p:sldId id="257" r:id="rId7"/>
    <p:sldId id="258" r:id="rId8"/>
    <p:sldId id="259" r:id="rId9"/>
    <p:sldId id="261" r:id="rId10"/>
    <p:sldId id="272" r:id="rId11"/>
    <p:sldId id="273" r:id="rId12"/>
    <p:sldId id="274" r:id="rId13"/>
    <p:sldId id="275" r:id="rId14"/>
    <p:sldId id="270" r:id="rId15"/>
    <p:sldId id="284" r:id="rId16"/>
    <p:sldId id="283" r:id="rId17"/>
    <p:sldId id="276" r:id="rId18"/>
    <p:sldId id="277" r:id="rId1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80" d="100"/>
          <a:sy n="80" d="100"/>
        </p:scale>
        <p:origin x="-1512" y="-15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6DAE34-2700-4986-BD3F-04DA27AFD6C2}" type="datetimeFigureOut">
              <a:rPr lang="en-US" smtClean="0"/>
              <a:t>6/18/2015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C031B0-AB33-48F9-AAEA-AC23B4B0C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04277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031B0-AB33-48F9-AAEA-AC23B4B0CFF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329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A6E0B-5F9F-4F7A-8EDD-A8F5AA1E120E}" type="datetimeFigureOut">
              <a:rPr lang="en-US" smtClean="0"/>
              <a:t>6/18/2015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4FBFF-0CED-48B4-A990-FA66B7534F79}" type="slidenum">
              <a:rPr lang="en-US" smtClean="0"/>
              <a:t>‹#›</a:t>
            </a:fld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A6E0B-5F9F-4F7A-8EDD-A8F5AA1E120E}" type="datetimeFigureOut">
              <a:rPr lang="en-US" smtClean="0"/>
              <a:t>6/18/2015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4FBFF-0CED-48B4-A990-FA66B7534F7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A6E0B-5F9F-4F7A-8EDD-A8F5AA1E120E}" type="datetimeFigureOut">
              <a:rPr lang="en-US" smtClean="0"/>
              <a:t>6/18/2015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4FBFF-0CED-48B4-A990-FA66B7534F7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A6E0B-5F9F-4F7A-8EDD-A8F5AA1E120E}" type="datetimeFigureOut">
              <a:rPr lang="en-US" smtClean="0"/>
              <a:t>6/18/2015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4FBFF-0CED-48B4-A990-FA66B7534F7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A6E0B-5F9F-4F7A-8EDD-A8F5AA1E120E}" type="datetimeFigureOut">
              <a:rPr lang="en-US" smtClean="0"/>
              <a:t>6/18/2015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4894FBFF-0CED-48B4-A990-FA66B7534F79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A6E0B-5F9F-4F7A-8EDD-A8F5AA1E120E}" type="datetimeFigureOut">
              <a:rPr lang="en-US" smtClean="0"/>
              <a:t>6/18/2015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4FBFF-0CED-48B4-A990-FA66B7534F7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A6E0B-5F9F-4F7A-8EDD-A8F5AA1E120E}" type="datetimeFigureOut">
              <a:rPr lang="en-US" smtClean="0"/>
              <a:t>6/18/2015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4FBFF-0CED-48B4-A990-FA66B7534F7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A6E0B-5F9F-4F7A-8EDD-A8F5AA1E120E}" type="datetimeFigureOut">
              <a:rPr lang="en-US" smtClean="0"/>
              <a:t>6/18/2015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4FBFF-0CED-48B4-A990-FA66B7534F7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A6E0B-5F9F-4F7A-8EDD-A8F5AA1E120E}" type="datetimeFigureOut">
              <a:rPr lang="en-US" smtClean="0"/>
              <a:t>6/18/2015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4FBFF-0CED-48B4-A990-FA66B7534F7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A6E0B-5F9F-4F7A-8EDD-A8F5AA1E120E}" type="datetimeFigureOut">
              <a:rPr lang="en-US" smtClean="0"/>
              <a:t>6/18/2015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4FBFF-0CED-48B4-A990-FA66B7534F7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en-US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A6E0B-5F9F-4F7A-8EDD-A8F5AA1E120E}" type="datetimeFigureOut">
              <a:rPr lang="en-US" smtClean="0"/>
              <a:t>6/18/2015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4FBFF-0CED-48B4-A990-FA66B7534F7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260A6E0B-5F9F-4F7A-8EDD-A8F5AA1E120E}" type="datetimeFigureOut">
              <a:rPr lang="en-US" smtClean="0"/>
              <a:t>6/18/2015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4894FBFF-0CED-48B4-A990-FA66B7534F79}" type="slidenum">
              <a:rPr lang="en-US" smtClean="0"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media" Target="../media/media4.avi"/><Relationship Id="rId7" Type="http://schemas.openxmlformats.org/officeDocument/2006/relationships/image" Target="../media/image30.png"/><Relationship Id="rId2" Type="http://schemas.openxmlformats.org/officeDocument/2006/relationships/video" Target="../media/media3.avi"/><Relationship Id="rId1" Type="http://schemas.microsoft.com/office/2007/relationships/media" Target="../media/media3.avi"/><Relationship Id="rId6" Type="http://schemas.openxmlformats.org/officeDocument/2006/relationships/image" Target="../media/image29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4.avi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media" Target="../media/media5.avi"/><Relationship Id="rId7" Type="http://schemas.openxmlformats.org/officeDocument/2006/relationships/image" Target="../media/image34.png"/><Relationship Id="rId2" Type="http://schemas.openxmlformats.org/officeDocument/2006/relationships/video" Target="../media/media3.avi"/><Relationship Id="rId1" Type="http://schemas.microsoft.com/office/2007/relationships/media" Target="../media/media3.avi"/><Relationship Id="rId6" Type="http://schemas.openxmlformats.org/officeDocument/2006/relationships/image" Target="../media/image29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5.avi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media" Target="../media/media7.mpg"/><Relationship Id="rId7" Type="http://schemas.openxmlformats.org/officeDocument/2006/relationships/image" Target="../media/image36.png"/><Relationship Id="rId2" Type="http://schemas.openxmlformats.org/officeDocument/2006/relationships/video" Target="../media/media6.mpg"/><Relationship Id="rId1" Type="http://schemas.microsoft.com/office/2007/relationships/media" Target="../media/media6.mpg"/><Relationship Id="rId6" Type="http://schemas.openxmlformats.org/officeDocument/2006/relationships/image" Target="../media/image35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7.m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media" Target="../media/media2.avi"/><Relationship Id="rId7" Type="http://schemas.openxmlformats.org/officeDocument/2006/relationships/image" Target="../media/image8.png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6" Type="http://schemas.openxmlformats.org/officeDocument/2006/relationships/image" Target="../media/image7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2.avi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sz="2400" dirty="0">
                <a:effectLst/>
              </a:rPr>
              <a:t>New enhancements of the </a:t>
            </a:r>
            <a:r>
              <a:rPr lang="en-US" sz="2400" dirty="0" smtClean="0">
                <a:effectLst/>
              </a:rPr>
              <a:t>GX Simulator</a:t>
            </a:r>
            <a:r>
              <a:rPr lang="en-US" sz="2400" dirty="0">
                <a:effectLst/>
              </a:rPr>
              <a:t>: </a:t>
            </a:r>
            <a:r>
              <a:rPr lang="en-US" sz="2400" dirty="0" smtClean="0">
                <a:effectLst/>
              </a:rPr>
              <a:t/>
            </a:r>
            <a:br>
              <a:rPr lang="en-US" sz="2400" dirty="0" smtClean="0">
                <a:effectLst/>
              </a:rPr>
            </a:br>
            <a:r>
              <a:rPr lang="en-US" sz="2400" dirty="0" smtClean="0">
                <a:effectLst/>
              </a:rPr>
              <a:t>3D </a:t>
            </a:r>
            <a:r>
              <a:rPr lang="en-US" sz="2400" dirty="0">
                <a:effectLst/>
              </a:rPr>
              <a:t>data-driven modeling of active regions and simulation of associated microwave and EUV emission maps</a:t>
            </a:r>
            <a:endParaRPr lang="en-US" sz="2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95400" y="3733800"/>
            <a:ext cx="6400800" cy="1752600"/>
          </a:xfrm>
        </p:spPr>
        <p:txBody>
          <a:bodyPr>
            <a:normAutofit fontScale="47500" lnSpcReduction="20000"/>
          </a:bodyPr>
          <a:lstStyle/>
          <a:p>
            <a:r>
              <a:rPr lang="en-US" sz="5100" b="1" dirty="0"/>
              <a:t>Gelu M </a:t>
            </a:r>
            <a:r>
              <a:rPr lang="en-US" sz="5100" b="1" dirty="0" smtClean="0"/>
              <a:t>Nita</a:t>
            </a:r>
            <a:r>
              <a:rPr lang="en-US" sz="5100" b="1" baseline="30000" dirty="0" smtClean="0"/>
              <a:t>1</a:t>
            </a:r>
            <a:endParaRPr lang="en-US" sz="5100" dirty="0"/>
          </a:p>
          <a:p>
            <a:r>
              <a:rPr lang="en-US" sz="3300" dirty="0" smtClean="0"/>
              <a:t>Gregory Fleishman</a:t>
            </a:r>
            <a:r>
              <a:rPr lang="en-US" sz="3300" b="1" baseline="30000" dirty="0"/>
              <a:t>1</a:t>
            </a:r>
            <a:r>
              <a:rPr lang="en-US" sz="3300" dirty="0" smtClean="0"/>
              <a:t>, </a:t>
            </a:r>
            <a:r>
              <a:rPr lang="en-US" sz="3300" dirty="0"/>
              <a:t>Alexey A </a:t>
            </a:r>
            <a:r>
              <a:rPr lang="en-US" sz="3300" dirty="0" smtClean="0"/>
              <a:t>Kuznetsov</a:t>
            </a:r>
            <a:r>
              <a:rPr lang="en-US" sz="3300" b="1" baseline="30000" dirty="0"/>
              <a:t>2</a:t>
            </a:r>
            <a:r>
              <a:rPr lang="en-US" sz="3300" dirty="0" smtClean="0"/>
              <a:t>, </a:t>
            </a:r>
            <a:r>
              <a:rPr lang="en-US" sz="3300" dirty="0"/>
              <a:t>Maria A </a:t>
            </a:r>
            <a:r>
              <a:rPr lang="en-US" sz="3300" dirty="0" smtClean="0"/>
              <a:t>Loukitcheva</a:t>
            </a:r>
            <a:r>
              <a:rPr lang="en-US" sz="3300" b="1" baseline="30000" dirty="0"/>
              <a:t>4</a:t>
            </a:r>
            <a:r>
              <a:rPr lang="en-US" sz="3300" dirty="0" smtClean="0"/>
              <a:t>, </a:t>
            </a:r>
            <a:r>
              <a:rPr lang="en-US" sz="3300" dirty="0"/>
              <a:t>Nicholeen M. </a:t>
            </a:r>
            <a:r>
              <a:rPr lang="en-US" sz="3300" dirty="0" smtClean="0"/>
              <a:t>Viall</a:t>
            </a:r>
            <a:r>
              <a:rPr lang="en-US" sz="3300" b="1" baseline="30000" dirty="0"/>
              <a:t>5</a:t>
            </a:r>
            <a:r>
              <a:rPr lang="en-US" sz="3300" dirty="0" smtClean="0"/>
              <a:t>, </a:t>
            </a:r>
            <a:r>
              <a:rPr lang="en-US" sz="3300" dirty="0"/>
              <a:t>James A </a:t>
            </a:r>
            <a:r>
              <a:rPr lang="en-US" sz="3300" dirty="0" smtClean="0"/>
              <a:t>Klimchuk</a:t>
            </a:r>
            <a:r>
              <a:rPr lang="en-US" sz="3300" b="1" baseline="30000" dirty="0" smtClean="0"/>
              <a:t>4</a:t>
            </a:r>
            <a:r>
              <a:rPr lang="en-US" sz="3300" dirty="0" smtClean="0"/>
              <a:t>, </a:t>
            </a:r>
            <a:r>
              <a:rPr lang="en-US" sz="3400" dirty="0"/>
              <a:t>E. </a:t>
            </a:r>
            <a:r>
              <a:rPr lang="en-US" sz="3400" dirty="0" smtClean="0"/>
              <a:t>Kontar</a:t>
            </a:r>
            <a:r>
              <a:rPr lang="en-US" sz="3400" b="1" baseline="30000" dirty="0"/>
              <a:t>3</a:t>
            </a:r>
            <a:r>
              <a:rPr lang="en-US" sz="1800" dirty="0" smtClean="0"/>
              <a:t>, </a:t>
            </a:r>
            <a:r>
              <a:rPr lang="en-US" sz="3300" dirty="0" smtClean="0"/>
              <a:t>Dale </a:t>
            </a:r>
            <a:r>
              <a:rPr lang="en-US" sz="3300" dirty="0"/>
              <a:t>E. </a:t>
            </a:r>
            <a:r>
              <a:rPr lang="en-US" sz="3300" dirty="0" smtClean="0"/>
              <a:t>Gary</a:t>
            </a:r>
            <a:r>
              <a:rPr lang="en-US" sz="3300" b="1" baseline="30000" dirty="0" smtClean="0"/>
              <a:t>1</a:t>
            </a:r>
            <a:r>
              <a:rPr lang="en-US" sz="3300" dirty="0" smtClean="0"/>
              <a:t> </a:t>
            </a:r>
          </a:p>
          <a:p>
            <a:endParaRPr lang="en-US" dirty="0"/>
          </a:p>
          <a:p>
            <a:r>
              <a:rPr lang="en-US" sz="3400" b="1" baseline="30000" dirty="0"/>
              <a:t>1</a:t>
            </a:r>
            <a:r>
              <a:rPr lang="en-US" i="1" dirty="0" smtClean="0"/>
              <a:t>New </a:t>
            </a:r>
            <a:r>
              <a:rPr lang="en-US" i="1" dirty="0"/>
              <a:t>Jersey Institute of </a:t>
            </a:r>
            <a:r>
              <a:rPr lang="en-US" i="1" dirty="0" smtClean="0"/>
              <a:t>Technology, </a:t>
            </a:r>
            <a:r>
              <a:rPr lang="en-US" sz="3400" b="1" baseline="30000" dirty="0" smtClean="0"/>
              <a:t>2 </a:t>
            </a:r>
            <a:r>
              <a:rPr lang="en-US" i="1" dirty="0"/>
              <a:t>Institute of Solar-Terrestrial Physics, </a:t>
            </a:r>
            <a:r>
              <a:rPr lang="en-US" sz="3600" b="1" baseline="30000" dirty="0"/>
              <a:t>3</a:t>
            </a:r>
            <a:r>
              <a:rPr lang="en-US" i="1" dirty="0"/>
              <a:t>University of </a:t>
            </a:r>
            <a:r>
              <a:rPr lang="en-US" i="1" dirty="0" smtClean="0"/>
              <a:t>Glasgow, </a:t>
            </a:r>
            <a:r>
              <a:rPr lang="en-US" sz="3400" b="1" baseline="30000" dirty="0" smtClean="0"/>
              <a:t>4</a:t>
            </a:r>
            <a:r>
              <a:rPr lang="en-US" i="1" dirty="0" smtClean="0"/>
              <a:t>Saint-Petersburg </a:t>
            </a:r>
            <a:r>
              <a:rPr lang="en-US" i="1" dirty="0"/>
              <a:t>State </a:t>
            </a:r>
            <a:r>
              <a:rPr lang="en-US" i="1" dirty="0" smtClean="0"/>
              <a:t>University, </a:t>
            </a:r>
            <a:r>
              <a:rPr lang="en-US" sz="3400" b="1" baseline="30000" dirty="0"/>
              <a:t>5</a:t>
            </a:r>
            <a:r>
              <a:rPr lang="en-US" i="1" dirty="0" smtClean="0"/>
              <a:t>NASA </a:t>
            </a:r>
            <a:r>
              <a:rPr lang="en-US" i="1" dirty="0"/>
              <a:t>Goddard Space Flight </a:t>
            </a:r>
            <a:r>
              <a:rPr lang="en-US" i="1" dirty="0" smtClean="0"/>
              <a:t>Center</a:t>
            </a:r>
          </a:p>
          <a:p>
            <a:r>
              <a:rPr lang="en-US" i="1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0055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GX Simulator Coronal Model Project Page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53062"/>
            <a:ext cx="8229599" cy="4602801"/>
          </a:xfrm>
        </p:spPr>
      </p:pic>
      <p:sp>
        <p:nvSpPr>
          <p:cNvPr id="5" name="TextBox 4"/>
          <p:cNvSpPr txBox="1"/>
          <p:nvPr/>
        </p:nvSpPr>
        <p:spPr>
          <a:xfrm>
            <a:off x="4267200" y="5632634"/>
            <a:ext cx="457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Q(</a:t>
            </a:r>
            <a:r>
              <a:rPr lang="en-US" dirty="0" err="1" smtClean="0">
                <a:solidFill>
                  <a:srgbClr val="FF0000"/>
                </a:solidFill>
              </a:rPr>
              <a:t>x,y,z</a:t>
            </a:r>
            <a:r>
              <a:rPr lang="en-US" dirty="0" smtClean="0">
                <a:solidFill>
                  <a:srgbClr val="FF0000"/>
                </a:solidFill>
              </a:rPr>
              <a:t>)=Q(</a:t>
            </a:r>
            <a:r>
              <a:rPr lang="en-US" dirty="0" err="1" smtClean="0">
                <a:solidFill>
                  <a:srgbClr val="FF0000"/>
                </a:solidFill>
              </a:rPr>
              <a:t>Bmed</a:t>
            </a:r>
            <a:r>
              <a:rPr lang="en-US" dirty="0" smtClean="0">
                <a:solidFill>
                  <a:srgbClr val="FF0000"/>
                </a:solidFill>
              </a:rPr>
              <a:t>, L, alpha)</a:t>
            </a:r>
            <a:r>
              <a:rPr lang="en-US" dirty="0" smtClean="0">
                <a:solidFill>
                  <a:srgbClr val="FF0000"/>
                </a:solidFill>
                <a:sym typeface="Wingdings" panose="05000000000000000000" pitchFamily="2" charset="2"/>
              </a:rPr>
              <a:t></a:t>
            </a:r>
            <a:r>
              <a:rPr lang="en-US" dirty="0" smtClean="0">
                <a:solidFill>
                  <a:srgbClr val="FF0000"/>
                </a:solidFill>
              </a:rPr>
              <a:t>DEM(</a:t>
            </a:r>
            <a:r>
              <a:rPr lang="en-US" dirty="0" err="1" smtClean="0">
                <a:solidFill>
                  <a:srgbClr val="FF0000"/>
                </a:solidFill>
              </a:rPr>
              <a:t>x,y,z</a:t>
            </a:r>
            <a:r>
              <a:rPr lang="en-US" dirty="0" smtClean="0">
                <a:solidFill>
                  <a:srgbClr val="FF0000"/>
                </a:solidFill>
              </a:rPr>
              <a:t>)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2529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Interactively Defined Heating Rate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815083"/>
            <a:ext cx="4297680" cy="429768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1" y="1812246"/>
            <a:ext cx="4297680" cy="430335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7200" y="6324600"/>
            <a:ext cx="38100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Closed Magnetic </a:t>
            </a:r>
            <a:r>
              <a:rPr lang="en-US" dirty="0"/>
              <a:t>F</a:t>
            </a:r>
            <a:r>
              <a:rPr lang="en-US" dirty="0" smtClean="0"/>
              <a:t>ield Lines alpha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572000" y="6324600"/>
            <a:ext cx="38100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Closed Loop Heating Rate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4375654" y="2045110"/>
                <a:ext cx="4567341" cy="154119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𝑄</m:t>
                      </m:r>
                      <m:d>
                        <m:dPr>
                          <m:ctrlP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𝑥</m:t>
                          </m:r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,</m:t>
                          </m:r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𝑦</m:t>
                          </m:r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,</m:t>
                          </m:r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𝑧</m:t>
                          </m:r>
                        </m:e>
                      </m:d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𝑄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0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𝛼</m:t>
                          </m:r>
                        </m:e>
                      </m:d>
                      <m:sSup>
                        <m:sSupPr>
                          <m:ctrlP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𝐵</m:t>
                          </m:r>
                        </m:e>
                        <m:sup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𝐿</m:t>
                          </m:r>
                        </m:e>
                        <m:sup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−1</m:t>
                          </m:r>
                        </m:sup>
                      </m:sSup>
                    </m:oMath>
                  </m:oMathPara>
                </a14:m>
                <a:endParaRPr lang="en-US" dirty="0" smtClean="0">
                  <a:solidFill>
                    <a:srgbClr val="FF0000"/>
                  </a:solidFill>
                </a:endParaRPr>
              </a:p>
              <a:p>
                <a:endParaRPr lang="en-US" dirty="0" smtClean="0">
                  <a:solidFill>
                    <a:srgbClr val="FF0000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𝑄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0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𝛼</m:t>
                          </m:r>
                        </m:e>
                      </m:d>
                      <m:r>
                        <a:rPr lang="en-US" i="1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=</m:t>
                      </m:r>
                      <m:sSub>
                        <m:sSubPr>
                          <m:ctrlPr>
                            <a:rPr lang="en-US" i="1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𝑞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0</m:t>
                          </m:r>
                        </m:sub>
                      </m:sSub>
                      <m:r>
                        <a:rPr lang="en-US" i="1" smtClean="0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 </m:t>
                      </m:r>
                      <m:d>
                        <m:dPr>
                          <m:begChr m:val="{"/>
                          <m:endChr m:val="}"/>
                          <m:ctrlPr>
                            <a:rPr lang="en-US" i="1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/>
                                  <a:ea typeface="Cambria Math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/>
                                  <a:ea typeface="Cambria Math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/>
                                  <a:ea typeface="Cambria Math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/>
                                  <a:ea typeface="Cambria Math"/>
                                </a:rPr>
                                <m:t>4</m:t>
                              </m:r>
                            </m:sub>
                          </m:sSub>
                          <m:d>
                            <m:dPr>
                              <m:begChr m:val="["/>
                              <m:endChr m:val="]"/>
                              <m:ctrlP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dPr>
                            <m:e>
                              <m:eqArr>
                                <m:eqArrPr>
                                  <m:ctrlPr>
                                    <a:rPr lang="en-US" i="1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</m:ctrlPr>
                                </m:eqArrPr>
                                <m:e>
                                  <m:r>
                                    <a:rPr lang="en-US" b="0" i="1" smtClean="0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+</m:t>
                                  </m:r>
                                  <m:r>
                                    <a:rPr lang="en-US" i="1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𝑡𝑎𝑛h</m:t>
                                  </m:r>
                                  <m:d>
                                    <m:dPr>
                                      <m:ctrlPr>
                                        <a:rPr lang="en-US" i="1">
                                          <a:solidFill>
                                            <a:srgbClr val="FF0000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</m:ctrlPr>
                                    </m:dPr>
                                    <m:e>
                                      <m:d>
                                        <m:dPr>
                                          <m:begChr m:val="|"/>
                                          <m:endChr m:val="|"/>
                                          <m:ctrlPr>
                                            <a:rPr lang="en-US" i="1">
                                              <a:solidFill>
                                                <a:srgbClr val="FF0000"/>
                                              </a:solidFill>
                                              <a:latin typeface="Cambria Math"/>
                                              <a:ea typeface="Cambria Math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i="1">
                                              <a:solidFill>
                                                <a:srgbClr val="FF0000"/>
                                              </a:solidFill>
                                              <a:latin typeface="Cambria Math"/>
                                              <a:ea typeface="Cambria Math"/>
                                            </a:rPr>
                                            <m:t>𝛼</m:t>
                                          </m:r>
                                        </m:e>
                                      </m:d>
                                      <m:r>
                                        <a:rPr lang="en-US" i="1">
                                          <a:solidFill>
                                            <a:srgbClr val="FF0000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  <m:t>−</m:t>
                                      </m:r>
                                      <m:sSub>
                                        <m:sSubPr>
                                          <m:ctrlPr>
                                            <a:rPr lang="en-US" i="1">
                                              <a:solidFill>
                                                <a:srgbClr val="FF0000"/>
                                              </a:solidFill>
                                              <a:latin typeface="Cambria Math"/>
                                              <a:ea typeface="Cambria Math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i="1">
                                              <a:solidFill>
                                                <a:srgbClr val="FF0000"/>
                                              </a:solidFill>
                                              <a:latin typeface="Cambria Math"/>
                                              <a:ea typeface="Cambria Math"/>
                                            </a:rPr>
                                            <m:t>𝑞</m:t>
                                          </m:r>
                                        </m:e>
                                        <m:sub>
                                          <m:r>
                                            <a:rPr lang="en-US" i="1">
                                              <a:solidFill>
                                                <a:srgbClr val="FF0000"/>
                                              </a:solidFill>
                                              <a:latin typeface="Cambria Math"/>
                                              <a:ea typeface="Cambria Math"/>
                                            </a:rPr>
                                            <m:t>2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  <m:e>
                                  <m:r>
                                    <a:rPr lang="en-US" i="1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−</m:t>
                                  </m:r>
                                  <m:r>
                                    <a:rPr lang="en-US" i="1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𝑡𝑎𝑛h</m:t>
                                  </m:r>
                                  <m:d>
                                    <m:dPr>
                                      <m:ctrlPr>
                                        <a:rPr lang="en-US" i="1">
                                          <a:solidFill>
                                            <a:srgbClr val="FF0000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</m:ctrlPr>
                                    </m:dPr>
                                    <m:e>
                                      <m:d>
                                        <m:dPr>
                                          <m:begChr m:val="|"/>
                                          <m:endChr m:val="|"/>
                                          <m:ctrlPr>
                                            <a:rPr lang="en-US" i="1">
                                              <a:solidFill>
                                                <a:srgbClr val="FF0000"/>
                                              </a:solidFill>
                                              <a:latin typeface="Cambria Math"/>
                                              <a:ea typeface="Cambria Math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i="1">
                                              <a:solidFill>
                                                <a:srgbClr val="FF0000"/>
                                              </a:solidFill>
                                              <a:latin typeface="Cambria Math"/>
                                              <a:ea typeface="Cambria Math"/>
                                            </a:rPr>
                                            <m:t>𝛼</m:t>
                                          </m:r>
                                        </m:e>
                                      </m:d>
                                      <m:r>
                                        <a:rPr lang="en-US" i="1">
                                          <a:solidFill>
                                            <a:srgbClr val="FF0000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  <m:t>−</m:t>
                                      </m:r>
                                      <m:sSub>
                                        <m:sSubPr>
                                          <m:ctrlPr>
                                            <a:rPr lang="en-US" i="1">
                                              <a:solidFill>
                                                <a:srgbClr val="FF0000"/>
                                              </a:solidFill>
                                              <a:latin typeface="Cambria Math"/>
                                              <a:ea typeface="Cambria Math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i="1">
                                              <a:solidFill>
                                                <a:srgbClr val="FF0000"/>
                                              </a:solidFill>
                                              <a:latin typeface="Cambria Math"/>
                                              <a:ea typeface="Cambria Math"/>
                                            </a:rPr>
                                            <m:t>𝑞</m:t>
                                          </m:r>
                                        </m:e>
                                        <m:sub>
                                          <m:r>
                                            <a:rPr lang="en-US" i="1">
                                              <a:solidFill>
                                                <a:srgbClr val="FF0000"/>
                                              </a:solidFill>
                                              <a:latin typeface="Cambria Math"/>
                                              <a:ea typeface="Cambria Math"/>
                                            </a:rPr>
                                            <m:t>3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</m:eqArr>
                            </m:e>
                          </m:d>
                        </m:e>
                      </m:d>
                    </m:oMath>
                  </m:oMathPara>
                </a14:m>
                <a:endParaRPr lang="en-US" dirty="0" smtClean="0">
                  <a:solidFill>
                    <a:srgbClr val="FF0000"/>
                  </a:solidFill>
                  <a:ea typeface="Cambria Math"/>
                </a:endParaRPr>
              </a:p>
              <a:p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75654" y="2045110"/>
                <a:ext cx="4567341" cy="1541191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42784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DEM Interpolation</a:t>
            </a:r>
            <a:br>
              <a:rPr lang="en-US" dirty="0" smtClean="0"/>
            </a:br>
            <a:r>
              <a:rPr lang="en-US" sz="2000" dirty="0" smtClean="0"/>
              <a:t>(EBTEL runs- </a:t>
            </a:r>
            <a:r>
              <a:rPr lang="en-US" sz="2000" dirty="0" err="1" smtClean="0"/>
              <a:t>Klimchuk</a:t>
            </a:r>
            <a:r>
              <a:rPr lang="en-US" sz="2000" dirty="0" smtClean="0"/>
              <a:t> et al. 2008)</a:t>
            </a:r>
            <a:endParaRPr lang="en-US" sz="20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524000"/>
            <a:ext cx="7453006" cy="4455519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524000"/>
            <a:ext cx="7453006" cy="4458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1853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Density and Temperature Derived from DEM </a:t>
            </a:r>
            <a:r>
              <a:rPr lang="en-US" dirty="0"/>
              <a:t>M</a:t>
            </a:r>
            <a:r>
              <a:rPr lang="en-US" dirty="0" smtClean="0"/>
              <a:t>oments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611291"/>
            <a:ext cx="3584772" cy="4686342"/>
          </a:xfrm>
        </p:spPr>
      </p:pic>
      <p:pic>
        <p:nvPicPr>
          <p:cNvPr id="5" name="Content Placeholder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600200"/>
            <a:ext cx="3584772" cy="468146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676400" y="6400800"/>
            <a:ext cx="2362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Density Slice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840386" y="6400800"/>
            <a:ext cx="304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Temperature Slice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9744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Synthetic EUV/AIA Maps</a:t>
            </a:r>
            <a:endParaRPr lang="en-US" dirty="0"/>
          </a:p>
        </p:txBody>
      </p:sp>
      <p:pic>
        <p:nvPicPr>
          <p:cNvPr id="7" name="aia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648169" y="1447800"/>
            <a:ext cx="4267231" cy="4693954"/>
          </a:xfrm>
          <a:prstGeom prst="rect">
            <a:avLst/>
          </a:prstGeom>
        </p:spPr>
      </p:pic>
      <p:pic>
        <p:nvPicPr>
          <p:cNvPr id="8" name="EUV1.avi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04800" y="1447800"/>
            <a:ext cx="4267231" cy="4693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8398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60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5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Alternative Heating Function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815083"/>
            <a:ext cx="4297680" cy="429768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1" y="1815084"/>
            <a:ext cx="4297680" cy="429768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7200" y="6324600"/>
            <a:ext cx="38100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Closed Magnetic </a:t>
            </a:r>
            <a:r>
              <a:rPr lang="en-US" dirty="0"/>
              <a:t>F</a:t>
            </a:r>
            <a:r>
              <a:rPr lang="en-US" dirty="0" smtClean="0"/>
              <a:t>ield Lines alpha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572000" y="6324600"/>
            <a:ext cx="38100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Closed Loop Heating Rate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4724400" y="1981200"/>
                <a:ext cx="4152868" cy="133786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𝑄</m:t>
                      </m:r>
                      <m:d>
                        <m:dPr>
                          <m:ctrlP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𝑥</m:t>
                          </m:r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,</m:t>
                          </m:r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𝑦</m:t>
                          </m:r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,</m:t>
                          </m:r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𝑧</m:t>
                          </m:r>
                        </m:e>
                      </m:d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𝑄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0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𝛼</m:t>
                          </m:r>
                        </m:e>
                      </m:d>
                      <m:sSup>
                        <m:sSupPr>
                          <m:ctrlP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𝐵</m:t>
                          </m:r>
                        </m:e>
                        <m:sup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dirty="0" smtClean="0">
                  <a:solidFill>
                    <a:srgbClr val="FF0000"/>
                  </a:solidFill>
                  <a:ea typeface="Cambria Math"/>
                </a:endParaRPr>
              </a:p>
              <a:p>
                <a:endParaRPr lang="en-US" dirty="0" smtClean="0">
                  <a:solidFill>
                    <a:srgbClr val="FF0000"/>
                  </a:solidFill>
                  <a:ea typeface="Cambria Math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𝑄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0</m:t>
                          </m:r>
                        </m:sub>
                      </m:sSub>
                      <m:d>
                        <m:dPr>
                          <m:ctrlPr>
                            <a:rPr lang="en-US" i="1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𝛼</m:t>
                          </m:r>
                        </m:e>
                      </m:d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𝑞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0</m:t>
                          </m:r>
                        </m:sub>
                      </m:sSub>
                      <m:r>
                        <a:rPr lang="en-US" i="1" smtClean="0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 </m:t>
                      </m:r>
                      <m:d>
                        <m:dPr>
                          <m:ctrlPr>
                            <a:rPr lang="en-US" i="1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/>
                                  <a:ea typeface="Cambria Math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/>
                                  <a:ea typeface="Cambria Math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/>
                                  <a:ea typeface="Cambria Math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/>
                                  <a:ea typeface="Cambria Math"/>
                                </a:rPr>
                                <m:t>4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/>
                                  <a:ea typeface="Cambria Math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/>
                                  <a:ea typeface="Cambria Math"/>
                                </a:rPr>
                                <m:t>−</m:t>
                              </m:r>
                              <m:sSup>
                                <m:sSupPr>
                                  <m:ctrlPr>
                                    <a:rPr lang="en-US" i="1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</m:ctrlPr>
                                </m:sSupPr>
                                <m:e>
                                  <m:sSub>
                                    <m:sSubPr>
                                      <m:ctrlPr>
                                        <a:rPr lang="en-US" i="1">
                                          <a:solidFill>
                                            <a:srgbClr val="FF0000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solidFill>
                                            <a:srgbClr val="FF0000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  <m:t>𝑞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  <m:t>2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en-US" i="1">
                                          <a:solidFill>
                                            <a:srgbClr val="FF0000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i="1">
                                          <a:solidFill>
                                            <a:srgbClr val="FF0000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  <m:t>𝐿𝑜𝑔</m:t>
                                      </m:r>
                                      <m:d>
                                        <m:dPr>
                                          <m:ctrlPr>
                                            <a:rPr lang="en-US" i="1">
                                              <a:solidFill>
                                                <a:srgbClr val="FF0000"/>
                                              </a:solidFill>
                                              <a:latin typeface="Cambria Math"/>
                                              <a:ea typeface="Cambria Math"/>
                                            </a:rPr>
                                          </m:ctrlPr>
                                        </m:dPr>
                                        <m:e>
                                          <m:d>
                                            <m:dPr>
                                              <m:begChr m:val="|"/>
                                              <m:endChr m:val="|"/>
                                              <m:ctrlPr>
                                                <a:rPr lang="en-US" i="1">
                                                  <a:solidFill>
                                                    <a:srgbClr val="FF0000"/>
                                                  </a:solidFill>
                                                  <a:latin typeface="Cambria Math"/>
                                                  <a:ea typeface="Cambria Math"/>
                                                </a:rPr>
                                              </m:ctrlPr>
                                            </m:dPr>
                                            <m:e>
                                              <m:r>
                                                <a:rPr lang="en-US" i="1">
                                                  <a:solidFill>
                                                    <a:srgbClr val="FF0000"/>
                                                  </a:solidFill>
                                                  <a:latin typeface="Cambria Math"/>
                                                  <a:ea typeface="Cambria Math"/>
                                                </a:rPr>
                                                <m:t>𝛼</m:t>
                                              </m:r>
                                            </m:e>
                                          </m:d>
                                        </m:e>
                                      </m:d>
                                      <m:r>
                                        <a:rPr lang="en-US" i="1">
                                          <a:solidFill>
                                            <a:srgbClr val="FF0000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  <m:t>+</m:t>
                                      </m:r>
                                      <m:sSub>
                                        <m:sSubPr>
                                          <m:ctrlPr>
                                            <a:rPr lang="en-US" i="1">
                                              <a:solidFill>
                                                <a:srgbClr val="FF0000"/>
                                              </a:solidFill>
                                              <a:latin typeface="Cambria Math"/>
                                              <a:ea typeface="Cambria Math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i="1">
                                              <a:solidFill>
                                                <a:srgbClr val="FF0000"/>
                                              </a:solidFill>
                                              <a:latin typeface="Cambria Math"/>
                                              <a:ea typeface="Cambria Math"/>
                                            </a:rPr>
                                            <m:t>𝑞</m:t>
                                          </m:r>
                                        </m:e>
                                        <m:sub>
                                          <m:r>
                                            <a:rPr lang="en-US" i="1">
                                              <a:solidFill>
                                                <a:srgbClr val="FF0000"/>
                                              </a:solidFill>
                                              <a:latin typeface="Cambria Math"/>
                                              <a:ea typeface="Cambria Math"/>
                                            </a:rPr>
                                            <m:t>3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  <m:sup>
                                  <m:r>
                                    <a:rPr lang="en-US" i="1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2</m:t>
                                  </m:r>
                                </m:sup>
                              </m:sSup>
                            </m:sup>
                          </m:sSup>
                        </m:e>
                      </m:d>
                    </m:oMath>
                  </m:oMathPara>
                </a14:m>
                <a:endParaRPr lang="en-US" dirty="0">
                  <a:solidFill>
                    <a:srgbClr val="FF0000"/>
                  </a:solidFill>
                  <a:ea typeface="Cambria Math"/>
                </a:endParaRPr>
              </a:p>
              <a:p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24400" y="1981200"/>
                <a:ext cx="4152868" cy="1337867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95012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Synthetic EUV/AIA Maps</a:t>
            </a:r>
            <a:br>
              <a:rPr lang="en-US" dirty="0" smtClean="0"/>
            </a:br>
            <a:r>
              <a:rPr lang="en-US" sz="2000" dirty="0" smtClean="0"/>
              <a:t>(Alternative Heating Function)</a:t>
            </a:r>
            <a:endParaRPr lang="en-US" sz="2000" dirty="0"/>
          </a:p>
        </p:txBody>
      </p:sp>
      <p:pic>
        <p:nvPicPr>
          <p:cNvPr id="7" name="aia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648169" y="1447800"/>
            <a:ext cx="4267231" cy="4693954"/>
          </a:xfrm>
          <a:prstGeom prst="rect">
            <a:avLst/>
          </a:prstGeom>
        </p:spPr>
      </p:pic>
      <p:pic>
        <p:nvPicPr>
          <p:cNvPr id="3" name="euv_cut.avi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04800" y="1447800"/>
            <a:ext cx="4267231" cy="4693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555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60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video>
              <p:cMediaNode vol="80000">
                <p:cTn id="10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User Defined Density and Temperature Models</a:t>
            </a:r>
            <a:endParaRPr lang="en-US" dirty="0"/>
          </a:p>
        </p:txBody>
      </p:sp>
      <p:pic>
        <p:nvPicPr>
          <p:cNvPr id="4" name="Bifrost_I.mpg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6200" y="1457289"/>
            <a:ext cx="4400581" cy="4714910"/>
          </a:xfrm>
        </p:spPr>
      </p:pic>
      <p:pic>
        <p:nvPicPr>
          <p:cNvPr id="5" name="Bifrost_P.mpg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549616" y="1457290"/>
            <a:ext cx="4400581" cy="471491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657600" y="6324600"/>
            <a:ext cx="3581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BIFROST MODEL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1741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533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5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124200"/>
            <a:ext cx="8229600" cy="1143000"/>
          </a:xfrm>
        </p:spPr>
        <p:txBody>
          <a:bodyPr/>
          <a:lstStyle/>
          <a:p>
            <a:r>
              <a:rPr lang="en-US" dirty="0" smtClean="0"/>
              <a:t>Thank you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1123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95400"/>
            <a:ext cx="9144000" cy="511422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>
            <a:noAutofit/>
          </a:bodyPr>
          <a:lstStyle/>
          <a:p>
            <a:r>
              <a:rPr lang="en-US" sz="2800" dirty="0" smtClean="0"/>
              <a:t>GX Simulator</a:t>
            </a:r>
            <a:br>
              <a:rPr lang="en-US" sz="2800" dirty="0" smtClean="0"/>
            </a:br>
            <a:r>
              <a:rPr lang="en-US" sz="2800" dirty="0" smtClean="0"/>
              <a:t>3D Modeling SSW Package</a:t>
            </a:r>
            <a:br>
              <a:rPr lang="en-US" sz="2800" dirty="0" smtClean="0"/>
            </a:br>
            <a:r>
              <a:rPr lang="en-US" sz="1800" dirty="0"/>
              <a:t>(Nita et </a:t>
            </a:r>
            <a:r>
              <a:rPr lang="en-US" sz="1800" dirty="0" smtClean="0"/>
              <a:t>al. </a:t>
            </a:r>
            <a:r>
              <a:rPr lang="en-US" sz="1800" dirty="0"/>
              <a:t>2015, </a:t>
            </a:r>
            <a:r>
              <a:rPr lang="fr-FR" sz="1800" dirty="0" err="1"/>
              <a:t>ApJ</a:t>
            </a:r>
            <a:r>
              <a:rPr lang="fr-FR" sz="1800" dirty="0"/>
              <a:t> </a:t>
            </a:r>
            <a:r>
              <a:rPr lang="fr-FR" sz="1800" dirty="0" smtClean="0"/>
              <a:t>799</a:t>
            </a:r>
            <a:r>
              <a:rPr lang="en-US" sz="1800" dirty="0" smtClean="0"/>
              <a:t>)</a:t>
            </a:r>
            <a:endParaRPr lang="en-US" sz="1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normAutofit fontScale="62500" lnSpcReduction="20000"/>
          </a:bodyPr>
          <a:lstStyle/>
          <a:p>
            <a:pPr marL="137160" indent="0">
              <a:buNone/>
            </a:pPr>
            <a:r>
              <a:rPr lang="en-US" dirty="0" smtClean="0"/>
              <a:t>What’s new?</a:t>
            </a:r>
          </a:p>
          <a:p>
            <a:r>
              <a:rPr lang="en-US" dirty="0" smtClean="0"/>
              <a:t>Integrated tools for generating data-driven </a:t>
            </a:r>
            <a:r>
              <a:rPr lang="en-US" dirty="0" err="1" smtClean="0"/>
              <a:t>chromospheric</a:t>
            </a:r>
            <a:r>
              <a:rPr lang="en-US" dirty="0" smtClean="0"/>
              <a:t> models</a:t>
            </a:r>
          </a:p>
          <a:p>
            <a:pPr lvl="1"/>
            <a:r>
              <a:rPr lang="en-US" dirty="0" smtClean="0"/>
              <a:t>Assignment to each </a:t>
            </a:r>
            <a:r>
              <a:rPr lang="en-US" dirty="0" err="1" smtClean="0"/>
              <a:t>photospheric</a:t>
            </a:r>
            <a:r>
              <a:rPr lang="en-US" dirty="0" smtClean="0"/>
              <a:t> pixel of vertical 1D adaptive height step </a:t>
            </a:r>
            <a:r>
              <a:rPr lang="en-US" dirty="0" err="1" smtClean="0"/>
              <a:t>chromospheric</a:t>
            </a:r>
            <a:r>
              <a:rPr lang="en-US" dirty="0" smtClean="0"/>
              <a:t> </a:t>
            </a:r>
            <a:r>
              <a:rPr lang="en-US" dirty="0"/>
              <a:t>models (</a:t>
            </a:r>
            <a:r>
              <a:rPr lang="en-US" dirty="0" err="1"/>
              <a:t>Fontenla</a:t>
            </a:r>
            <a:r>
              <a:rPr lang="en-US" dirty="0"/>
              <a:t> et al. </a:t>
            </a:r>
            <a:r>
              <a:rPr lang="en-US" dirty="0" smtClean="0"/>
              <a:t>2009</a:t>
            </a:r>
            <a:r>
              <a:rPr lang="en-US" dirty="0"/>
              <a:t>) </a:t>
            </a:r>
            <a:endParaRPr lang="en-US" dirty="0" smtClean="0"/>
          </a:p>
          <a:p>
            <a:pPr lvl="1"/>
            <a:endParaRPr lang="en-US" dirty="0" smtClean="0"/>
          </a:p>
          <a:p>
            <a:r>
              <a:rPr lang="en-US" dirty="0" smtClean="0"/>
              <a:t>Integrated tools for generating coronal models</a:t>
            </a:r>
          </a:p>
          <a:p>
            <a:pPr lvl="1"/>
            <a:r>
              <a:rPr lang="en-US" dirty="0" smtClean="0"/>
              <a:t>User defined closed loops heating functions</a:t>
            </a:r>
          </a:p>
          <a:p>
            <a:pPr lvl="1"/>
            <a:r>
              <a:rPr lang="en-US" dirty="0" smtClean="0"/>
              <a:t>Assignment of voxel-dependent DEM distributions to compute EUV emission from TR and </a:t>
            </a:r>
            <a:r>
              <a:rPr lang="en-US" dirty="0"/>
              <a:t>chromosphere (</a:t>
            </a:r>
            <a:r>
              <a:rPr lang="en-US" dirty="0" smtClean="0"/>
              <a:t>EBTEL- </a:t>
            </a:r>
            <a:r>
              <a:rPr lang="en-US" dirty="0" err="1"/>
              <a:t>Klimchuk</a:t>
            </a:r>
            <a:r>
              <a:rPr lang="en-US" dirty="0"/>
              <a:t> et al. 2008)</a:t>
            </a:r>
            <a:endParaRPr lang="en-US" dirty="0" smtClean="0"/>
          </a:p>
          <a:p>
            <a:pPr lvl="1"/>
            <a:r>
              <a:rPr lang="en-US" dirty="0" smtClean="0"/>
              <a:t>Assignment of densities and temperatures derived from the moments of the DEM distributions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Generation of Microwave, EUV, and soft X-ray maps based on the combined </a:t>
            </a:r>
            <a:r>
              <a:rPr lang="en-US" dirty="0" err="1" smtClean="0"/>
              <a:t>chromospheric</a:t>
            </a:r>
            <a:r>
              <a:rPr lang="en-US" dirty="0" smtClean="0"/>
              <a:t> and coronal models</a:t>
            </a:r>
          </a:p>
          <a:p>
            <a:endParaRPr lang="en-US" dirty="0" smtClean="0"/>
          </a:p>
          <a:p>
            <a:r>
              <a:rPr lang="en-US" dirty="0" smtClean="0"/>
              <a:t>Ability to import numerically defined chromo and coronal models and compute MW, EUV, and X-ray synthetic emission maps</a:t>
            </a:r>
          </a:p>
          <a:p>
            <a:endParaRPr lang="en-US" dirty="0" smtClean="0"/>
          </a:p>
          <a:p>
            <a:r>
              <a:rPr lang="en-US" dirty="0" smtClean="0"/>
              <a:t>Upgrade of the SSW </a:t>
            </a:r>
            <a:r>
              <a:rPr lang="en-US" dirty="0" err="1" smtClean="0"/>
              <a:t>GX_Simulator</a:t>
            </a:r>
            <a:r>
              <a:rPr lang="en-US" dirty="0" smtClean="0"/>
              <a:t> package coming this summer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5174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 err="1" smtClean="0"/>
              <a:t>Chromospheric</a:t>
            </a:r>
            <a:r>
              <a:rPr lang="en-US" sz="3600" dirty="0" smtClean="0"/>
              <a:t> and Coronal</a:t>
            </a:r>
            <a:br>
              <a:rPr lang="en-US" sz="3600" dirty="0" smtClean="0"/>
            </a:br>
            <a:r>
              <a:rPr lang="en-US" sz="3600" dirty="0" smtClean="0"/>
              <a:t>Temperature and Density Models </a:t>
            </a:r>
            <a:endParaRPr lang="en-US" sz="36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837" y="1524001"/>
            <a:ext cx="3749040" cy="4200445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5715000"/>
            <a:ext cx="3749040" cy="994643"/>
          </a:xfrm>
          <a:prstGeom prst="rect">
            <a:avLst/>
          </a:prstGeom>
        </p:spPr>
      </p:pic>
      <p:pic>
        <p:nvPicPr>
          <p:cNvPr id="8" name="Content Placeholder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2960" y="1527222"/>
            <a:ext cx="3749040" cy="419400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2960" y="5714999"/>
            <a:ext cx="3749040" cy="994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449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Synthetic Microwave Maps</a:t>
            </a:r>
            <a:br>
              <a:rPr lang="en-US" dirty="0" smtClean="0"/>
            </a:br>
            <a:r>
              <a:rPr lang="en-US" sz="1800" dirty="0">
                <a:effectLst/>
              </a:rPr>
              <a:t>Fast </a:t>
            </a:r>
            <a:r>
              <a:rPr lang="en-US" sz="1800" dirty="0" err="1" smtClean="0">
                <a:effectLst/>
              </a:rPr>
              <a:t>Gyrosynchrotron</a:t>
            </a:r>
            <a:r>
              <a:rPr lang="en-US" sz="1800" dirty="0" smtClean="0">
                <a:effectLst/>
              </a:rPr>
              <a:t>/</a:t>
            </a:r>
            <a:r>
              <a:rPr lang="en-US" sz="1800" dirty="0" err="1" smtClean="0">
                <a:effectLst/>
              </a:rPr>
              <a:t>Gyroresonance</a:t>
            </a:r>
            <a:r>
              <a:rPr lang="en-US" sz="1800" dirty="0" smtClean="0">
                <a:effectLst/>
              </a:rPr>
              <a:t> </a:t>
            </a:r>
            <a:r>
              <a:rPr lang="en-US" sz="1800" dirty="0">
                <a:effectLst/>
              </a:rPr>
              <a:t>Codes </a:t>
            </a:r>
            <a:r>
              <a:rPr lang="en-US" sz="1800" dirty="0" smtClean="0">
                <a:effectLst/>
              </a:rPr>
              <a:t/>
            </a:r>
            <a:br>
              <a:rPr lang="en-US" sz="1800" dirty="0" smtClean="0">
                <a:effectLst/>
              </a:rPr>
            </a:br>
            <a:r>
              <a:rPr lang="en-US" sz="1800" dirty="0" smtClean="0">
                <a:effectLst/>
              </a:rPr>
              <a:t>(Fleishman &amp; </a:t>
            </a:r>
            <a:r>
              <a:rPr lang="en-US" sz="1800" dirty="0" err="1" smtClean="0">
                <a:effectLst/>
              </a:rPr>
              <a:t>Kuznetsov</a:t>
            </a:r>
            <a:r>
              <a:rPr lang="en-US" sz="1800" dirty="0" smtClean="0">
                <a:effectLst/>
              </a:rPr>
              <a:t> 2010, </a:t>
            </a:r>
            <a:r>
              <a:rPr lang="en-US" sz="1800" dirty="0" err="1" smtClean="0">
                <a:effectLst/>
              </a:rPr>
              <a:t>ApJ</a:t>
            </a:r>
            <a:r>
              <a:rPr lang="en-US" sz="1800" i="1" dirty="0" smtClean="0">
                <a:effectLst/>
              </a:rPr>
              <a:t>,</a:t>
            </a:r>
            <a:r>
              <a:rPr lang="en-US" sz="1800" dirty="0" smtClean="0">
                <a:effectLst/>
              </a:rPr>
              <a:t> 721)</a:t>
            </a:r>
            <a:endParaRPr lang="en-US" sz="4000" dirty="0"/>
          </a:p>
        </p:txBody>
      </p:sp>
      <p:pic>
        <p:nvPicPr>
          <p:cNvPr id="4" name="MW_I.av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28600" y="1600200"/>
            <a:ext cx="4263854" cy="4690872"/>
          </a:xfrm>
        </p:spPr>
      </p:pic>
      <p:pic>
        <p:nvPicPr>
          <p:cNvPr id="5" name="MW_Pol.avi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571999" y="1600200"/>
            <a:ext cx="4267231" cy="4693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9907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0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5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GX Simulator </a:t>
            </a:r>
            <a:r>
              <a:rPr lang="en-US" dirty="0" err="1" smtClean="0"/>
              <a:t>Chromospheric</a:t>
            </a:r>
            <a:r>
              <a:rPr lang="en-US" dirty="0" smtClean="0"/>
              <a:t> Model Project Page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61109"/>
            <a:ext cx="8229600" cy="4586707"/>
          </a:xfrm>
        </p:spPr>
      </p:pic>
      <p:sp>
        <p:nvSpPr>
          <p:cNvPr id="5" name="TextBox 4"/>
          <p:cNvSpPr txBox="1"/>
          <p:nvPr/>
        </p:nvSpPr>
        <p:spPr>
          <a:xfrm>
            <a:off x="914400" y="5029200"/>
            <a:ext cx="1143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White Light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590800" y="5029200"/>
            <a:ext cx="17091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Magnetic Field</a:t>
            </a:r>
          </a:p>
          <a:p>
            <a:pPr algn="ctr"/>
            <a:r>
              <a:rPr lang="en-US" dirty="0" err="1" smtClean="0"/>
              <a:t>Bz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08638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Photospheric</a:t>
            </a:r>
            <a:r>
              <a:rPr lang="en-US" dirty="0" smtClean="0"/>
              <a:t> Input to </a:t>
            </a:r>
            <a:r>
              <a:rPr lang="en-US" dirty="0" err="1" smtClean="0"/>
              <a:t>Chromospheric</a:t>
            </a:r>
            <a:r>
              <a:rPr lang="en-US" dirty="0" smtClean="0"/>
              <a:t> Model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2057400"/>
            <a:ext cx="3941064" cy="3941064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2057400"/>
            <a:ext cx="3941064" cy="3941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999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Chromospheric</a:t>
            </a:r>
            <a:r>
              <a:rPr lang="en-US" dirty="0" smtClean="0"/>
              <a:t> Model </a:t>
            </a:r>
            <a:r>
              <a:rPr lang="en-US" dirty="0"/>
              <a:t>Mask</a:t>
            </a:r>
            <a:br>
              <a:rPr lang="en-US" dirty="0"/>
            </a:br>
            <a:r>
              <a:rPr lang="en-US" sz="2400" dirty="0" smtClean="0"/>
              <a:t>(</a:t>
            </a:r>
            <a:r>
              <a:rPr lang="en-US" sz="2400" dirty="0" err="1" smtClean="0"/>
              <a:t>Fontenla</a:t>
            </a:r>
            <a:r>
              <a:rPr lang="en-US" sz="2400" dirty="0" smtClean="0"/>
              <a:t> </a:t>
            </a:r>
            <a:r>
              <a:rPr lang="en-US" sz="2400" dirty="0"/>
              <a:t>et al. </a:t>
            </a:r>
            <a:r>
              <a:rPr lang="en-US" sz="2400" dirty="0" smtClean="0"/>
              <a:t>2009</a:t>
            </a:r>
            <a:r>
              <a:rPr lang="en-US" sz="2400" dirty="0"/>
              <a:t>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1600200"/>
            <a:ext cx="3886200" cy="4709160"/>
          </a:xfrm>
        </p:spPr>
        <p:txBody>
          <a:bodyPr/>
          <a:lstStyle/>
          <a:p>
            <a:pPr marL="137160" indent="0">
              <a:buNone/>
            </a:pPr>
            <a:r>
              <a:rPr lang="en-US" dirty="0" err="1" smtClean="0"/>
              <a:t>Photospheric</a:t>
            </a:r>
            <a:r>
              <a:rPr lang="en-US" dirty="0" smtClean="0"/>
              <a:t> Decomposition</a:t>
            </a:r>
          </a:p>
          <a:p>
            <a:pPr marL="651510" indent="-514350">
              <a:buFont typeface="+mj-lt"/>
              <a:buAutoNum type="arabicPeriod"/>
            </a:pPr>
            <a:r>
              <a:rPr lang="en-US" dirty="0" smtClean="0"/>
              <a:t>IN (Inter Network)</a:t>
            </a:r>
          </a:p>
          <a:p>
            <a:pPr marL="651510" indent="-514350">
              <a:buFont typeface="+mj-lt"/>
              <a:buAutoNum type="arabicPeriod"/>
            </a:pPr>
            <a:r>
              <a:rPr lang="en-US" dirty="0" smtClean="0"/>
              <a:t>NW (Network)</a:t>
            </a:r>
          </a:p>
          <a:p>
            <a:pPr marL="651510" indent="-514350">
              <a:buFont typeface="+mj-lt"/>
              <a:buAutoNum type="arabicPeriod"/>
            </a:pPr>
            <a:r>
              <a:rPr lang="en-US" dirty="0" smtClean="0"/>
              <a:t>Enhanced NW</a:t>
            </a:r>
          </a:p>
          <a:p>
            <a:pPr marL="651510" indent="-514350">
              <a:buFont typeface="+mj-lt"/>
              <a:buAutoNum type="arabicPeriod"/>
            </a:pPr>
            <a:r>
              <a:rPr lang="en-US" dirty="0" smtClean="0"/>
              <a:t>Sunspot Penumbra</a:t>
            </a:r>
          </a:p>
          <a:p>
            <a:pPr marL="651510" indent="-514350">
              <a:buFont typeface="+mj-lt"/>
              <a:buAutoNum type="arabicPeriod"/>
            </a:pPr>
            <a:r>
              <a:rPr lang="en-US" dirty="0" smtClean="0"/>
              <a:t>Sunspot Umbra</a:t>
            </a:r>
          </a:p>
          <a:p>
            <a:pPr marL="651510" indent="-514350">
              <a:buFont typeface="+mj-lt"/>
              <a:buAutoNum type="arabicPeriod"/>
            </a:pPr>
            <a:r>
              <a:rPr lang="en-US" dirty="0" smtClean="0"/>
              <a:t>Facula</a:t>
            </a:r>
          </a:p>
          <a:p>
            <a:pPr marL="651510" indent="-514350">
              <a:buFont typeface="+mj-lt"/>
              <a:buAutoNum type="arabicPeriod"/>
            </a:pPr>
            <a:r>
              <a:rPr lang="en-US" dirty="0" err="1" smtClean="0"/>
              <a:t>Plage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981200"/>
            <a:ext cx="3988572" cy="3942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957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Fontenla</a:t>
            </a:r>
            <a:r>
              <a:rPr lang="en-US" dirty="0" smtClean="0"/>
              <a:t> et al. (2009) Models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524000"/>
            <a:ext cx="4355264" cy="4065696"/>
          </a:xfrm>
        </p:spPr>
      </p:pic>
      <p:sp>
        <p:nvSpPr>
          <p:cNvPr id="5" name="Rectangle 4"/>
          <p:cNvSpPr/>
          <p:nvPr/>
        </p:nvSpPr>
        <p:spPr>
          <a:xfrm>
            <a:off x="152400" y="5715000"/>
            <a:ext cx="43434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Temperature as a function of height for a number of components from 1D static solar atmospheres</a:t>
            </a:r>
          </a:p>
        </p:txBody>
      </p:sp>
      <p:sp>
        <p:nvSpPr>
          <p:cNvPr id="6" name="Rectangle 5"/>
          <p:cNvSpPr/>
          <p:nvPr/>
        </p:nvSpPr>
        <p:spPr>
          <a:xfrm>
            <a:off x="4724400" y="5715000"/>
            <a:ext cx="4267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Brightness temperature spectra computed from the 1D models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0639" y="1524000"/>
            <a:ext cx="4248561" cy="4062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9230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Chromo Model Vertical Slices</a:t>
            </a:r>
            <a:endParaRPr lang="en-US" dirty="0"/>
          </a:p>
        </p:txBody>
      </p:sp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0939" y="1312138"/>
            <a:ext cx="2743200" cy="2103120"/>
          </a:xfrm>
        </p:spPr>
      </p:pic>
      <p:grpSp>
        <p:nvGrpSpPr>
          <p:cNvPr id="17" name="Group 16"/>
          <p:cNvGrpSpPr/>
          <p:nvPr/>
        </p:nvGrpSpPr>
        <p:grpSpPr>
          <a:xfrm>
            <a:off x="6095999" y="1312138"/>
            <a:ext cx="2983693" cy="2579132"/>
            <a:chOff x="3112307" y="1295400"/>
            <a:chExt cx="2983693" cy="2579132"/>
          </a:xfrm>
        </p:grpSpPr>
        <p:pic>
          <p:nvPicPr>
            <p:cNvPr id="5" name="Picture 4"/>
            <p:cNvPicPr>
              <a:picLocks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24199" y="1295400"/>
              <a:ext cx="2743200" cy="2103120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3112307" y="3505200"/>
              <a:ext cx="298369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Neutral  Hydrogen Density</a:t>
              </a:r>
              <a:endParaRPr lang="en-US" dirty="0"/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307164" y="3962400"/>
            <a:ext cx="2740836" cy="2579132"/>
            <a:chOff x="307164" y="3962400"/>
            <a:chExt cx="2740836" cy="2579132"/>
          </a:xfrm>
        </p:grpSpPr>
        <p:sp>
          <p:nvSpPr>
            <p:cNvPr id="6" name="TextBox 5"/>
            <p:cNvSpPr txBox="1"/>
            <p:nvPr/>
          </p:nvSpPr>
          <p:spPr>
            <a:xfrm>
              <a:off x="685800" y="6172200"/>
              <a:ext cx="17283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Proton Density</a:t>
              </a:r>
              <a:endParaRPr lang="en-US" dirty="0"/>
            </a:p>
          </p:txBody>
        </p:sp>
        <p:pic>
          <p:nvPicPr>
            <p:cNvPr id="8" name="Picture 7"/>
            <p:cNvPicPr preferRelativeResize="0">
              <a:picLocks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7164" y="3962400"/>
              <a:ext cx="2740836" cy="2103120"/>
            </a:xfrm>
            <a:prstGeom prst="rect">
              <a:avLst/>
            </a:prstGeom>
          </p:spPr>
        </p:pic>
      </p:grpSp>
      <p:sp>
        <p:nvSpPr>
          <p:cNvPr id="10" name="TextBox 9"/>
          <p:cNvSpPr txBox="1"/>
          <p:nvPr/>
        </p:nvSpPr>
        <p:spPr>
          <a:xfrm>
            <a:off x="3163303" y="3521939"/>
            <a:ext cx="27408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Total Hydrogen Density</a:t>
            </a:r>
            <a:endParaRPr lang="en-US" dirty="0"/>
          </a:p>
        </p:txBody>
      </p:sp>
      <p:grpSp>
        <p:nvGrpSpPr>
          <p:cNvPr id="15" name="Group 14"/>
          <p:cNvGrpSpPr/>
          <p:nvPr/>
        </p:nvGrpSpPr>
        <p:grpSpPr>
          <a:xfrm>
            <a:off x="3160939" y="3962401"/>
            <a:ext cx="2743200" cy="2551822"/>
            <a:chOff x="3160939" y="3962401"/>
            <a:chExt cx="2743200" cy="2551822"/>
          </a:xfrm>
        </p:grpSpPr>
        <p:pic>
          <p:nvPicPr>
            <p:cNvPr id="9" name="Picture 8"/>
            <p:cNvPicPr preferRelativeResize="0">
              <a:picLocks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0939" y="3962401"/>
              <a:ext cx="2743200" cy="2103120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3276600" y="6144891"/>
              <a:ext cx="151355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Temperature</a:t>
              </a:r>
              <a:endParaRPr lang="en-US" dirty="0"/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6096000" y="3935091"/>
            <a:ext cx="2983693" cy="2579132"/>
            <a:chOff x="6096000" y="1295400"/>
            <a:chExt cx="2983693" cy="2579132"/>
          </a:xfrm>
        </p:grpSpPr>
        <p:pic>
          <p:nvPicPr>
            <p:cNvPr id="12" name="Picture 11"/>
            <p:cNvPicPr>
              <a:picLocks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6000" y="1295400"/>
              <a:ext cx="2729520" cy="2103120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6096000" y="3505200"/>
              <a:ext cx="298369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Magnetic Field</a:t>
              </a:r>
              <a:endParaRPr lang="en-US" dirty="0"/>
            </a:p>
          </p:txBody>
        </p:sp>
      </p:grpSp>
      <p:pic>
        <p:nvPicPr>
          <p:cNvPr id="18" name="Content Placeholder 3"/>
          <p:cNvPicPr>
            <a:picLocks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467" y="1325880"/>
            <a:ext cx="2743200" cy="210312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307164" y="3502887"/>
            <a:ext cx="27408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Voxel Height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9761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pex">
  <a:themeElements>
    <a:clrScheme name="Apex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Apex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2038</TotalTime>
  <Words>476</Words>
  <Application>Microsoft Office PowerPoint</Application>
  <PresentationFormat>On-screen Show (4:3)</PresentationFormat>
  <Paragraphs>71</Paragraphs>
  <Slides>18</Slides>
  <Notes>1</Notes>
  <HiddenSlides>0</HiddenSlides>
  <MMClips>8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Apex</vt:lpstr>
      <vt:lpstr>New enhancements of the GX Simulator:  3D data-driven modeling of active regions and simulation of associated microwave and EUV emission maps</vt:lpstr>
      <vt:lpstr>GX Simulator 3D Modeling SSW Package (Nita et al. 2015, ApJ 799)</vt:lpstr>
      <vt:lpstr>Chromospheric and Coronal Temperature and Density Models </vt:lpstr>
      <vt:lpstr>Synthetic Microwave Maps Fast Gyrosynchrotron/Gyroresonance Codes  (Fleishman &amp; Kuznetsov 2010, ApJ, 721)</vt:lpstr>
      <vt:lpstr>GX Simulator Chromospheric Model Project Page</vt:lpstr>
      <vt:lpstr>Photospheric Input to Chromospheric Model</vt:lpstr>
      <vt:lpstr>Chromospheric Model Mask (Fontenla et al. 2009)</vt:lpstr>
      <vt:lpstr>Fontenla et al. (2009) Models</vt:lpstr>
      <vt:lpstr>Chromo Model Vertical Slices</vt:lpstr>
      <vt:lpstr>GX Simulator Coronal Model Project Page</vt:lpstr>
      <vt:lpstr>Interactively Defined Heating Rate</vt:lpstr>
      <vt:lpstr>DEM Interpolation (EBTEL runs- Klimchuk et al. 2008)</vt:lpstr>
      <vt:lpstr>Density and Temperature Derived from DEM Moments</vt:lpstr>
      <vt:lpstr>Synthetic EUV/AIA Maps</vt:lpstr>
      <vt:lpstr>Alternative Heating Function</vt:lpstr>
      <vt:lpstr>Synthetic EUV/AIA Maps (Alternative Heating Function)</vt:lpstr>
      <vt:lpstr>User Defined Density and Temperature Models</vt:lpstr>
      <vt:lpstr>Thank you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Gelu</dc:creator>
  <cp:lastModifiedBy>Gregory Fleishman</cp:lastModifiedBy>
  <cp:revision>54</cp:revision>
  <dcterms:created xsi:type="dcterms:W3CDTF">2015-04-24T22:46:09Z</dcterms:created>
  <dcterms:modified xsi:type="dcterms:W3CDTF">2015-06-18T07:38:36Z</dcterms:modified>
</cp:coreProperties>
</file>