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4" r:id="rId4"/>
    <p:sldId id="265" r:id="rId5"/>
    <p:sldId id="263" r:id="rId6"/>
    <p:sldId id="258" r:id="rId7"/>
    <p:sldId id="260" r:id="rId8"/>
    <p:sldId id="261" r:id="rId9"/>
    <p:sldId id="262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35" autoAdjust="0"/>
  </p:normalViewPr>
  <p:slideViewPr>
    <p:cSldViewPr>
      <p:cViewPr varScale="1">
        <p:scale>
          <a:sx n="72" d="100"/>
          <a:sy n="72" d="100"/>
        </p:scale>
        <p:origin x="-114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4CEA4-DB82-478C-9A34-4C293E79A750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D9486-1C5A-49B8-81C3-04FBEF2BC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vertical dashed lines in panel (c) demarcate the time range selected for the RHESSI spectral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9486-1C5A-49B8-81C3-04FBEF2BC2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9486-1C5A-49B8-81C3-04FBEF2BC2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7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of the \mw\ spectra obtained by  OVSA at the rise phase at 17:41:46~UT  and the image-integrated synthetic spectra computed from the adopted 3D model loop with $a\</a:t>
            </a:r>
            <a:r>
              <a:rPr lang="en-US" dirty="0" err="1" smtClean="0"/>
              <a:t>approx</a:t>
            </a:r>
            <a:r>
              <a:rPr lang="en-US" dirty="0" smtClean="0"/>
              <a:t> 1.82\cdot10^8$~cm, \</a:t>
            </a:r>
            <a:r>
              <a:rPr lang="en-US" dirty="0" err="1" smtClean="0"/>
              <a:t>sout</a:t>
            </a:r>
            <a:r>
              <a:rPr lang="en-US" dirty="0" smtClean="0"/>
              <a:t>{thick} {\</a:t>
            </a:r>
            <a:r>
              <a:rPr lang="en-US" dirty="0" err="1" smtClean="0"/>
              <a:t>gff</a:t>
            </a:r>
            <a:r>
              <a:rPr lang="en-US" dirty="0" smtClean="0"/>
              <a:t> black} solid line{\</a:t>
            </a:r>
            <a:r>
              <a:rPr lang="en-US" dirty="0" err="1" smtClean="0"/>
              <a:t>gff</a:t>
            </a:r>
            <a:r>
              <a:rPr lang="en-US" dirty="0" smtClean="0"/>
              <a:t>, and from the same 3D model but assuming a smaller values of the high-energy cut-off in the electron spectrum, $E_{\max} = 1$~MeV, red solid line}, and two models with thicker loops: $a\</a:t>
            </a:r>
            <a:r>
              <a:rPr lang="en-US" dirty="0" err="1" smtClean="0"/>
              <a:t>approx</a:t>
            </a:r>
            <a:r>
              <a:rPr lang="en-US" dirty="0" smtClean="0"/>
              <a:t> 2.55\cdot10^8$~cm (dashed line) and $a\</a:t>
            </a:r>
            <a:r>
              <a:rPr lang="en-US" dirty="0" err="1" smtClean="0"/>
              <a:t>approx</a:t>
            </a:r>
            <a:r>
              <a:rPr lang="en-US" dirty="0" smtClean="0"/>
              <a:t> 3.64\cdot10^8$~cm (dotted line). The remarkable model-to-data agreement is apparent in case of the adopted model loop with $a\</a:t>
            </a:r>
            <a:r>
              <a:rPr lang="en-US" dirty="0" err="1" smtClean="0"/>
              <a:t>approx</a:t>
            </a:r>
            <a:r>
              <a:rPr lang="en-US" dirty="0" smtClean="0"/>
              <a:t> 1.82\cdot10^8$~cm. Thicker loops (with the same total number of the fast electrons and the same $EM$) produce excessive low-frequency emission.  %Some excess of the data at the very low frequencies is due to a secondary source as often seen in the microwave spectra \</a:t>
            </a:r>
            <a:r>
              <a:rPr lang="en-US" dirty="0" err="1" smtClean="0"/>
              <a:t>citep</a:t>
            </a:r>
            <a:r>
              <a:rPr lang="en-US" dirty="0" smtClean="0"/>
              <a:t>{Nita_etal_2004}.{\</a:t>
            </a:r>
            <a:r>
              <a:rPr lang="en-US" dirty="0" err="1" smtClean="0"/>
              <a:t>gff</a:t>
            </a:r>
            <a:r>
              <a:rPr lang="en-US" dirty="0" smtClean="0"/>
              <a:t> Right: a similar model-to-data comparison but for the peak phase of the event. The red solid curve is produced for the adopted model (Table~\ref{table:2}); other curves give some idea about uncertainties of the model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9486-1C5A-49B8-81C3-04FBEF2BC2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4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9486-1C5A-49B8-81C3-04FBEF2BC2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3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E21E4D-21F9-4AC5-86B9-A22DDD31D2F7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B1D302-BF43-4142-B2CE-A95C4DE365A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effectLst/>
              </a:rPr>
              <a:t>New enhancements of the </a:t>
            </a:r>
            <a:r>
              <a:rPr lang="en-US" sz="2400" dirty="0" smtClean="0">
                <a:effectLst/>
              </a:rPr>
              <a:t>GX Simulator</a:t>
            </a:r>
            <a:r>
              <a:rPr lang="en-US" sz="2400" dirty="0">
                <a:effectLst/>
              </a:rPr>
              <a:t>: 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3D </a:t>
            </a:r>
            <a:r>
              <a:rPr lang="en-US" sz="2400" dirty="0">
                <a:effectLst/>
              </a:rPr>
              <a:t>data-driven modeling of flaring loops and simulation of associated microwave and X-ray emission maps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G. </a:t>
            </a:r>
            <a:r>
              <a:rPr lang="en-US" sz="4400" dirty="0" smtClean="0"/>
              <a:t>Nita</a:t>
            </a:r>
            <a:r>
              <a:rPr lang="en-US" sz="4400" baseline="30000" dirty="0" smtClean="0"/>
              <a:t>1</a:t>
            </a:r>
          </a:p>
          <a:p>
            <a:r>
              <a:rPr lang="en-US" sz="4400" dirty="0" smtClean="0"/>
              <a:t>G</a:t>
            </a:r>
            <a:r>
              <a:rPr lang="en-US" sz="4400" dirty="0"/>
              <a:t>. Fleishman</a:t>
            </a:r>
            <a:r>
              <a:rPr lang="en-US" sz="4400" baseline="30000" dirty="0"/>
              <a:t>1</a:t>
            </a:r>
            <a:r>
              <a:rPr lang="en-US" sz="4400" dirty="0"/>
              <a:t>, A. </a:t>
            </a:r>
            <a:r>
              <a:rPr lang="en-US" sz="4400" dirty="0" smtClean="0"/>
              <a:t>Kuznetsov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, E</a:t>
            </a:r>
            <a:r>
              <a:rPr lang="en-US" sz="4400" dirty="0"/>
              <a:t>. </a:t>
            </a:r>
            <a:r>
              <a:rPr lang="en-US" sz="4400" dirty="0" smtClean="0"/>
              <a:t>Kontar</a:t>
            </a:r>
            <a:r>
              <a:rPr lang="en-US" sz="4400" baseline="30000" dirty="0" smtClean="0"/>
              <a:t>3</a:t>
            </a:r>
            <a:r>
              <a:rPr lang="en-US" sz="4400" dirty="0" smtClean="0"/>
              <a:t>, </a:t>
            </a:r>
            <a:r>
              <a:rPr lang="en-US" sz="4400" dirty="0"/>
              <a:t>D. </a:t>
            </a:r>
            <a:r>
              <a:rPr lang="en-US" sz="4400" dirty="0" smtClean="0"/>
              <a:t>Gary</a:t>
            </a:r>
            <a:r>
              <a:rPr lang="en-US" sz="4400" baseline="30000" dirty="0" smtClean="0"/>
              <a:t>1</a:t>
            </a:r>
            <a:endParaRPr lang="en-US" sz="4400" dirty="0"/>
          </a:p>
          <a:p>
            <a:endParaRPr lang="en-US" dirty="0"/>
          </a:p>
          <a:p>
            <a:r>
              <a:rPr lang="en-US" sz="3400" baseline="30000" dirty="0"/>
              <a:t>1</a:t>
            </a:r>
            <a:r>
              <a:rPr lang="en-US" sz="3400" dirty="0"/>
              <a:t>New Jersey Institute of Technology, Physics, Newark- NJ, USA.</a:t>
            </a:r>
          </a:p>
          <a:p>
            <a:r>
              <a:rPr lang="en-US" sz="3400" baseline="30000" dirty="0"/>
              <a:t>2</a:t>
            </a:r>
            <a:r>
              <a:rPr lang="en-US" sz="3400" dirty="0"/>
              <a:t>Institute of Solar-Terrestrial </a:t>
            </a:r>
            <a:r>
              <a:rPr lang="en-US" sz="3400" dirty="0" smtClean="0"/>
              <a:t>Physics, </a:t>
            </a:r>
            <a:r>
              <a:rPr lang="en-US" sz="3400" dirty="0"/>
              <a:t>Irkutsk, Russia.</a:t>
            </a:r>
          </a:p>
          <a:p>
            <a:r>
              <a:rPr lang="en-US" sz="3400" baseline="30000" dirty="0"/>
              <a:t>3</a:t>
            </a:r>
            <a:r>
              <a:rPr lang="en-US" sz="3400" dirty="0"/>
              <a:t>University of Glasgow, Astronomy, Glasgow, United Kingdom.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to Observed Spectrum Comparison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254360" cy="3406775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857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66" y="3505200"/>
            <a:ext cx="3231833" cy="32661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" y="3505200"/>
            <a:ext cx="3231833" cy="32661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67" y="86677"/>
            <a:ext cx="3231833" cy="32661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" y="76200"/>
            <a:ext cx="3231833" cy="32661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1447800" y="304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15keV model on </a:t>
            </a:r>
          </a:p>
          <a:p>
            <a:r>
              <a:rPr lang="en-US" dirty="0" smtClean="0"/>
              <a:t>RHESSI 12-25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OVSA image at 5.6 GHz on microwave 5.6 GHz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3671423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15keV model on </a:t>
            </a:r>
          </a:p>
          <a:p>
            <a:r>
              <a:rPr lang="en-US" dirty="0"/>
              <a:t>microwave </a:t>
            </a:r>
            <a:r>
              <a:rPr lang="en-US" dirty="0" smtClean="0"/>
              <a:t>5.6GHz model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3733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RHESSI 12-25keV on  OVSA 5.6 GHz</a:t>
            </a:r>
          </a:p>
        </p:txBody>
      </p:sp>
    </p:spTree>
    <p:extLst>
      <p:ext uri="{BB962C8B-B14F-4D97-AF65-F5344CB8AC3E}">
        <p14:creationId xmlns:p14="http://schemas.microsoft.com/office/powerpoint/2010/main" val="15197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3D </a:t>
            </a:r>
            <a:r>
              <a:rPr lang="en-US" dirty="0" smtClean="0"/>
              <a:t>modeling along with additional MW imaging and spectral data help to much better constrain the source model.</a:t>
            </a:r>
          </a:p>
          <a:p>
            <a:r>
              <a:rPr lang="en-US" dirty="0" smtClean="0"/>
              <a:t>3D modeling confirms that the relatively displaced HXR and MW emissions are produced by co-spatial electron distributions.</a:t>
            </a:r>
          </a:p>
          <a:p>
            <a:r>
              <a:rPr lang="en-US" dirty="0" smtClean="0"/>
              <a:t>MW-producing electron energy distribution is substantially harder than the HXR-producing ones.</a:t>
            </a:r>
          </a:p>
          <a:p>
            <a:r>
              <a:rPr lang="en-US" dirty="0" smtClean="0"/>
              <a:t>In addition, by comparing rise and peak time models (</a:t>
            </a:r>
            <a:r>
              <a:rPr lang="en-US" smtClean="0"/>
              <a:t>not detailed here), </a:t>
            </a:r>
            <a:r>
              <a:rPr lang="en-US" dirty="0" smtClean="0"/>
              <a:t>we </a:t>
            </a:r>
            <a:r>
              <a:rPr lang="en-US" dirty="0"/>
              <a:t>found that the fast electron spatial distribution width increases with time as the flare progresses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1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GX Simulator</a:t>
            </a:r>
            <a:br>
              <a:rPr lang="en-US" sz="2800" dirty="0" smtClean="0"/>
            </a:br>
            <a:r>
              <a:rPr lang="en-US" sz="2800" dirty="0" smtClean="0"/>
              <a:t>3D Modeling SSW Package</a:t>
            </a:r>
            <a:br>
              <a:rPr lang="en-US" sz="2800" dirty="0" smtClean="0"/>
            </a:br>
            <a:r>
              <a:rPr lang="en-US" sz="1800" dirty="0"/>
              <a:t>(Nita et </a:t>
            </a:r>
            <a:r>
              <a:rPr lang="en-US" sz="1800" dirty="0" smtClean="0"/>
              <a:t>al. </a:t>
            </a:r>
            <a:r>
              <a:rPr lang="en-US" sz="1800" dirty="0"/>
              <a:t>2015, </a:t>
            </a:r>
            <a:r>
              <a:rPr lang="fr-FR" sz="1800" dirty="0" err="1"/>
              <a:t>ApJ</a:t>
            </a:r>
            <a:r>
              <a:rPr lang="fr-FR" sz="1800" dirty="0"/>
              <a:t> </a:t>
            </a:r>
            <a:r>
              <a:rPr lang="fr-FR" sz="1800" dirty="0" smtClean="0"/>
              <a:t>799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000" dirty="0" smtClean="0"/>
              <a:t>What’s new?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Version running on Windows, Unix and Mac platforms already available on </a:t>
            </a:r>
            <a:r>
              <a:rPr lang="en-US" sz="2000" dirty="0" smtClean="0"/>
              <a:t>SSW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Ability to import numerically defined </a:t>
            </a:r>
            <a:r>
              <a:rPr lang="en-US" sz="2000" dirty="0" err="1" smtClean="0"/>
              <a:t>chromospheric</a:t>
            </a:r>
            <a:r>
              <a:rPr lang="en-US" sz="2000" dirty="0" smtClean="0"/>
              <a:t> </a:t>
            </a:r>
            <a:r>
              <a:rPr lang="en-US" sz="2000" dirty="0"/>
              <a:t>and coronal </a:t>
            </a:r>
            <a:r>
              <a:rPr lang="en-US" sz="2000" dirty="0" smtClean="0"/>
              <a:t>models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Integrated tools for generating </a:t>
            </a:r>
            <a:r>
              <a:rPr lang="en-US" sz="2000" dirty="0" smtClean="0"/>
              <a:t>data-driven </a:t>
            </a:r>
            <a:r>
              <a:rPr lang="en-US" sz="2000" dirty="0" err="1"/>
              <a:t>chromospheric</a:t>
            </a:r>
            <a:r>
              <a:rPr lang="en-US" sz="2000" dirty="0"/>
              <a:t> and coronal models (See my IUGG 4123 </a:t>
            </a:r>
            <a:r>
              <a:rPr lang="en-US" sz="2000" dirty="0" smtClean="0"/>
              <a:t>presentation </a:t>
            </a:r>
            <a:r>
              <a:rPr lang="en-US" sz="2000" dirty="0"/>
              <a:t>on Friday for more details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Generation of Microwave, EUV, and soft X-ray maps based on </a:t>
            </a:r>
            <a:r>
              <a:rPr lang="en-US" sz="2000" dirty="0" smtClean="0"/>
              <a:t>3D models that may embed (still) analytical flaring loops models into numerical or analytical </a:t>
            </a:r>
            <a:r>
              <a:rPr lang="en-US" sz="2000" dirty="0" err="1" smtClean="0"/>
              <a:t>chromospheric</a:t>
            </a:r>
            <a:r>
              <a:rPr lang="en-US" sz="2000" dirty="0" smtClean="0"/>
              <a:t> </a:t>
            </a:r>
            <a:r>
              <a:rPr lang="en-US" sz="2000" dirty="0"/>
              <a:t>and coronal </a:t>
            </a:r>
            <a:r>
              <a:rPr lang="en-US" sz="2000" dirty="0" smtClean="0"/>
              <a:t>models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new upgrade of the SSW </a:t>
            </a:r>
            <a:r>
              <a:rPr lang="en-US" sz="2000" dirty="0" err="1" smtClean="0"/>
              <a:t>GX_Simulator</a:t>
            </a:r>
            <a:r>
              <a:rPr lang="en-US" sz="2000" dirty="0" smtClean="0"/>
              <a:t> package will be released on SSW before my GX Simulator lecture at the CESRA Summer School in Glasgow, August 24-28,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29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Overview of Temporal and Spectral Observational Data</a:t>
            </a:r>
            <a:br>
              <a:rPr lang="en-US" sz="2200" dirty="0" smtClean="0"/>
            </a:br>
            <a:r>
              <a:rPr lang="en-US" sz="2200" dirty="0" smtClean="0"/>
              <a:t>April 12 2002 17:41 UT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03" y="1295400"/>
            <a:ext cx="2883297" cy="5486400"/>
          </a:xfrm>
          <a:solidFill>
            <a:schemeClr val="tx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24" y="1295400"/>
            <a:ext cx="3997976" cy="54863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03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imaging Data</a:t>
            </a:r>
            <a:br>
              <a:rPr lang="en-US" dirty="0" smtClean="0"/>
            </a:br>
            <a:r>
              <a:rPr lang="en-US" sz="2700" dirty="0" smtClean="0"/>
              <a:t>RHESSI 12-26 </a:t>
            </a:r>
            <a:r>
              <a:rPr lang="en-US" sz="2700" dirty="0" err="1" smtClean="0"/>
              <a:t>keV</a:t>
            </a:r>
            <a:r>
              <a:rPr lang="en-US" sz="2700" dirty="0"/>
              <a:t> </a:t>
            </a:r>
            <a:r>
              <a:rPr lang="en-US" sz="2700" dirty="0" smtClean="0"/>
              <a:t>OVSA 2.8-5.6 GHz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447117" cy="4708525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569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GX Magnetic Field PFE/LFFF Extrapolation Engine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062"/>
            <a:ext cx="8229599" cy="46028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72200" y="3810000"/>
                <a:ext cx="19198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LFFF</a:t>
                </a:r>
              </a:p>
              <a:p>
                <a:r>
                  <a:rPr lang="en-US" dirty="0">
                    <a:sym typeface="Mathematica1"/>
                  </a:rPr>
                  <a:t></a:t>
                </a:r>
                <a:r>
                  <a:rPr lang="en-US" dirty="0" smtClean="0">
                    <a:sym typeface="Mathematica1"/>
                  </a:rPr>
                  <a:t>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</a:rPr>
                      <m:t>.6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810000"/>
                <a:ext cx="19198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866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Field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062"/>
            <a:ext cx="8229600" cy="46028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667000" y="2482334"/>
            <a:ext cx="1412566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SOHO-MDI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2362200"/>
                <a:ext cx="2286000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L=4.77</a:t>
                </a:r>
                <a:r>
                  <a:rPr lang="en-US" dirty="0" smtClean="0">
                    <a:solidFill>
                      <a:schemeClr val="bg1"/>
                    </a:solidFill>
                    <a:sym typeface="Mathematica1"/>
                  </a:rPr>
                  <a:t>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R=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4.07</a:t>
                </a:r>
                <a:r>
                  <a:rPr lang="en-US" dirty="0" smtClean="0">
                    <a:solidFill>
                      <a:schemeClr val="bg1"/>
                    </a:solidFill>
                    <a:sym typeface="Mathematica1"/>
                  </a:rPr>
                  <a:t>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=140G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2286000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062"/>
            <a:ext cx="8229599" cy="4602801"/>
          </a:xfrm>
        </p:spPr>
      </p:pic>
      <p:sp>
        <p:nvSpPr>
          <p:cNvPr id="5" name="TextBox 4"/>
          <p:cNvSpPr txBox="1"/>
          <p:nvPr/>
        </p:nvSpPr>
        <p:spPr>
          <a:xfrm>
            <a:off x="2514600" y="2483215"/>
            <a:ext cx="1664238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OVSA 2.8GHz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2209800"/>
                <a:ext cx="2180661" cy="948658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𝑐h𝑟𝑜𝑚𝑜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=3500</m:t>
                      </m:r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𝑐𝑜𝑟𝑜𝑛𝑎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𝑙𝑜𝑜𝑝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𝑀𝐾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209800"/>
                <a:ext cx="2180661" cy="9486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1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Thermal </a:t>
            </a:r>
            <a:r>
              <a:rPr lang="en-US" dirty="0"/>
              <a:t>E</a:t>
            </a:r>
            <a:r>
              <a:rPr lang="en-US" dirty="0" smtClean="0"/>
              <a:t>lectron Density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062"/>
            <a:ext cx="8229599" cy="4602801"/>
          </a:xfrm>
        </p:spPr>
      </p:pic>
      <p:sp>
        <p:nvSpPr>
          <p:cNvPr id="5" name="TextBox 4"/>
          <p:cNvSpPr txBox="1"/>
          <p:nvPr/>
        </p:nvSpPr>
        <p:spPr>
          <a:xfrm>
            <a:off x="2514600" y="2483215"/>
            <a:ext cx="1664238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OVSA 8.6GHz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2362200"/>
                <a:ext cx="2286000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=1.6</a:t>
                </a:r>
                <a:r>
                  <a:rPr lang="en-US" dirty="0" smtClean="0">
                    <a:solidFill>
                      <a:schemeClr val="bg1"/>
                    </a:solidFill>
                    <a:sym typeface="Mathematica1"/>
                  </a:rPr>
                  <a:t>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2286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14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Nonthermal</a:t>
            </a:r>
            <a:r>
              <a:rPr lang="en-US" dirty="0" smtClean="0"/>
              <a:t> Electron Density and Energy Distributions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3062"/>
            <a:ext cx="8229599" cy="4602801"/>
          </a:xfrm>
        </p:spPr>
      </p:pic>
      <p:sp>
        <p:nvSpPr>
          <p:cNvPr id="5" name="TextBox 4"/>
          <p:cNvSpPr txBox="1"/>
          <p:nvPr/>
        </p:nvSpPr>
        <p:spPr>
          <a:xfrm>
            <a:off x="2133600" y="2297668"/>
            <a:ext cx="2143536" cy="36933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RHESSI 12-25 MeV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0600" y="1676400"/>
                <a:ext cx="2286000" cy="175740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=2.2</a:t>
                </a:r>
                <a:r>
                  <a:rPr lang="en-US" dirty="0" smtClean="0">
                    <a:solidFill>
                      <a:schemeClr val="bg1"/>
                    </a:solidFill>
                    <a:sym typeface="Mathematica1"/>
                  </a:rPr>
                  <a:t>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=1.33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bg1"/>
                          </a:solidFill>
                          <a:sym typeface="Mathematica1"/>
                        </a:rPr>
                        <m:t>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35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=18keV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𝑏𝑟𝑒𝑎𝑘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=40keV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=5</a:t>
                </a: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chemeClr val="bg1"/>
                            </a:solidFill>
                            <a:sym typeface="Mathematica1"/>
                          </a:rPr>
                          <m:t>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=6.3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rgbClr val="FF0000"/>
                            </a:solidFill>
                            <a:sym typeface="Mathematica1"/>
                          </a:rPr>
                          <m:t>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sym typeface="Mathematica1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=3.7</m:t>
                    </m:r>
                  </m:oMath>
                </a14:m>
                <a:endParaRPr lang="en-US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76400"/>
                <a:ext cx="2286000" cy="1757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140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509</TotalTime>
  <Words>711</Words>
  <Application>Microsoft Office PowerPoint</Application>
  <PresentationFormat>On-screen Show (4:3)</PresentationFormat>
  <Paragraphs>57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New enhancements of the GX Simulator:   3D data-driven modeling of flaring loops and simulation of associated microwave and X-ray emission maps </vt:lpstr>
      <vt:lpstr>GX Simulator 3D Modeling SSW Package (Nita et al. 2015, ApJ 799)</vt:lpstr>
      <vt:lpstr>Overview of Temporal and Spectral Observational Data April 12 2002 17:41 UT </vt:lpstr>
      <vt:lpstr>Overview of imaging Data RHESSI 12-26 keV OVSA 2.8-5.6 GHz</vt:lpstr>
      <vt:lpstr>GX Magnetic Field PFE/LFFF Extrapolation Engine</vt:lpstr>
      <vt:lpstr>Magnetic Field Structure</vt:lpstr>
      <vt:lpstr>Temperature</vt:lpstr>
      <vt:lpstr>Thermal Electron Density</vt:lpstr>
      <vt:lpstr>Nonthermal Electron Density and Energy Distributions </vt:lpstr>
      <vt:lpstr>Models to Observed Spectrum Comparison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enhancements of the GX Simulator:   3D data-driven modeling of flaring loops and simulation of associated microwave and X-ray emission maps</dc:title>
  <dc:creator>Gelu</dc:creator>
  <cp:lastModifiedBy>Gregory Fleishman</cp:lastModifiedBy>
  <cp:revision>30</cp:revision>
  <dcterms:created xsi:type="dcterms:W3CDTF">2015-06-17T12:39:09Z</dcterms:created>
  <dcterms:modified xsi:type="dcterms:W3CDTF">2015-06-19T11:33:39Z</dcterms:modified>
</cp:coreProperties>
</file>