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m4v"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852" r:id="rId2"/>
  </p:sldMasterIdLst>
  <p:notesMasterIdLst>
    <p:notesMasterId r:id="rId39"/>
  </p:notesMasterIdLst>
  <p:sldIdLst>
    <p:sldId id="378" r:id="rId3"/>
    <p:sldId id="487" r:id="rId4"/>
    <p:sldId id="534" r:id="rId5"/>
    <p:sldId id="535" r:id="rId6"/>
    <p:sldId id="536" r:id="rId7"/>
    <p:sldId id="477" r:id="rId8"/>
    <p:sldId id="496" r:id="rId9"/>
    <p:sldId id="537" r:id="rId10"/>
    <p:sldId id="538" r:id="rId11"/>
    <p:sldId id="551" r:id="rId12"/>
    <p:sldId id="506" r:id="rId13"/>
    <p:sldId id="507" r:id="rId14"/>
    <p:sldId id="508" r:id="rId15"/>
    <p:sldId id="509" r:id="rId16"/>
    <p:sldId id="539" r:id="rId17"/>
    <p:sldId id="510" r:id="rId18"/>
    <p:sldId id="521" r:id="rId19"/>
    <p:sldId id="545" r:id="rId20"/>
    <p:sldId id="491" r:id="rId21"/>
    <p:sldId id="515" r:id="rId22"/>
    <p:sldId id="514" r:id="rId23"/>
    <p:sldId id="513" r:id="rId24"/>
    <p:sldId id="546" r:id="rId25"/>
    <p:sldId id="547" r:id="rId26"/>
    <p:sldId id="548" r:id="rId27"/>
    <p:sldId id="549" r:id="rId28"/>
    <p:sldId id="550" r:id="rId29"/>
    <p:sldId id="486" r:id="rId30"/>
    <p:sldId id="533" r:id="rId31"/>
    <p:sldId id="532" r:id="rId32"/>
    <p:sldId id="540" r:id="rId33"/>
    <p:sldId id="553" r:id="rId34"/>
    <p:sldId id="541" r:id="rId35"/>
    <p:sldId id="542" r:id="rId36"/>
    <p:sldId id="543" r:id="rId37"/>
    <p:sldId id="544" r:id="rId38"/>
  </p:sldIdLst>
  <p:sldSz cx="12192000" cy="6858000"/>
  <p:notesSz cx="6858000" cy="9144000"/>
  <p:defaultTextStyle>
    <a:defPPr>
      <a:defRPr lang="en-US"/>
    </a:defPPr>
    <a:lvl1pPr marL="0" algn="l" defTabSz="1024128" rtl="0" eaLnBrk="1" latinLnBrk="0" hangingPunct="1">
      <a:defRPr sz="2000" kern="1200">
        <a:solidFill>
          <a:schemeClr val="tx1"/>
        </a:solidFill>
        <a:latin typeface="+mn-lt"/>
        <a:ea typeface="+mn-ea"/>
        <a:cs typeface="+mn-cs"/>
      </a:defRPr>
    </a:lvl1pPr>
    <a:lvl2pPr marL="512064" algn="l" defTabSz="1024128" rtl="0" eaLnBrk="1" latinLnBrk="0" hangingPunct="1">
      <a:defRPr sz="2000" kern="1200">
        <a:solidFill>
          <a:schemeClr val="tx1"/>
        </a:solidFill>
        <a:latin typeface="+mn-lt"/>
        <a:ea typeface="+mn-ea"/>
        <a:cs typeface="+mn-cs"/>
      </a:defRPr>
    </a:lvl2pPr>
    <a:lvl3pPr marL="1024128" algn="l" defTabSz="1024128" rtl="0" eaLnBrk="1" latinLnBrk="0" hangingPunct="1">
      <a:defRPr sz="2000" kern="1200">
        <a:solidFill>
          <a:schemeClr val="tx1"/>
        </a:solidFill>
        <a:latin typeface="+mn-lt"/>
        <a:ea typeface="+mn-ea"/>
        <a:cs typeface="+mn-cs"/>
      </a:defRPr>
    </a:lvl3pPr>
    <a:lvl4pPr marL="1536192" algn="l" defTabSz="1024128" rtl="0" eaLnBrk="1" latinLnBrk="0" hangingPunct="1">
      <a:defRPr sz="2000" kern="1200">
        <a:solidFill>
          <a:schemeClr val="tx1"/>
        </a:solidFill>
        <a:latin typeface="+mn-lt"/>
        <a:ea typeface="+mn-ea"/>
        <a:cs typeface="+mn-cs"/>
      </a:defRPr>
    </a:lvl4pPr>
    <a:lvl5pPr marL="2048256" algn="l" defTabSz="1024128" rtl="0" eaLnBrk="1" latinLnBrk="0" hangingPunct="1">
      <a:defRPr sz="2000" kern="1200">
        <a:solidFill>
          <a:schemeClr val="tx1"/>
        </a:solidFill>
        <a:latin typeface="+mn-lt"/>
        <a:ea typeface="+mn-ea"/>
        <a:cs typeface="+mn-cs"/>
      </a:defRPr>
    </a:lvl5pPr>
    <a:lvl6pPr marL="2560320" algn="l" defTabSz="1024128" rtl="0" eaLnBrk="1" latinLnBrk="0" hangingPunct="1">
      <a:defRPr sz="2000" kern="1200">
        <a:solidFill>
          <a:schemeClr val="tx1"/>
        </a:solidFill>
        <a:latin typeface="+mn-lt"/>
        <a:ea typeface="+mn-ea"/>
        <a:cs typeface="+mn-cs"/>
      </a:defRPr>
    </a:lvl6pPr>
    <a:lvl7pPr marL="3072384" algn="l" defTabSz="1024128" rtl="0" eaLnBrk="1" latinLnBrk="0" hangingPunct="1">
      <a:defRPr sz="2000" kern="1200">
        <a:solidFill>
          <a:schemeClr val="tx1"/>
        </a:solidFill>
        <a:latin typeface="+mn-lt"/>
        <a:ea typeface="+mn-ea"/>
        <a:cs typeface="+mn-cs"/>
      </a:defRPr>
    </a:lvl7pPr>
    <a:lvl8pPr marL="3584448" algn="l" defTabSz="1024128" rtl="0" eaLnBrk="1" latinLnBrk="0" hangingPunct="1">
      <a:defRPr sz="2000" kern="1200">
        <a:solidFill>
          <a:schemeClr val="tx1"/>
        </a:solidFill>
        <a:latin typeface="+mn-lt"/>
        <a:ea typeface="+mn-ea"/>
        <a:cs typeface="+mn-cs"/>
      </a:defRPr>
    </a:lvl8pPr>
    <a:lvl9pPr marL="4096512" algn="l" defTabSz="102412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34817"/>
    <a:srgbClr val="FF3300"/>
    <a:srgbClr val="000000"/>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23AEAB-12C3-467D-BA7A-DC3C10D45418}" type="datetimeFigureOut">
              <a:rPr lang="en-US" smtClean="0"/>
              <a:pPr/>
              <a:t>10/17/2018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B87591-5545-492E-8E5C-E2EA5C44B993}" type="slidenum">
              <a:rPr lang="en-US" smtClean="0"/>
              <a:pPr/>
              <a:t>‹#›</a:t>
            </a:fld>
            <a:endParaRPr lang="en-US"/>
          </a:p>
        </p:txBody>
      </p:sp>
    </p:spTree>
    <p:extLst>
      <p:ext uri="{BB962C8B-B14F-4D97-AF65-F5344CB8AC3E}">
        <p14:creationId xmlns:p14="http://schemas.microsoft.com/office/powerpoint/2010/main" val="347991725"/>
      </p:ext>
    </p:extLst>
  </p:cSld>
  <p:clrMap bg1="lt1" tx1="dk1" bg2="lt2" tx2="dk2" accent1="accent1" accent2="accent2" accent3="accent3" accent4="accent4" accent5="accent5" accent6="accent6" hlink="hlink" folHlink="folHlink"/>
  <p:notesStyle>
    <a:lvl1pPr marL="0" algn="l" defTabSz="1024128" rtl="0" eaLnBrk="1" latinLnBrk="0" hangingPunct="1">
      <a:defRPr sz="1300" kern="1200">
        <a:solidFill>
          <a:schemeClr val="tx1"/>
        </a:solidFill>
        <a:latin typeface="+mn-lt"/>
        <a:ea typeface="+mn-ea"/>
        <a:cs typeface="+mn-cs"/>
      </a:defRPr>
    </a:lvl1pPr>
    <a:lvl2pPr marL="512064" algn="l" defTabSz="1024128" rtl="0" eaLnBrk="1" latinLnBrk="0" hangingPunct="1">
      <a:defRPr sz="1300" kern="1200">
        <a:solidFill>
          <a:schemeClr val="tx1"/>
        </a:solidFill>
        <a:latin typeface="+mn-lt"/>
        <a:ea typeface="+mn-ea"/>
        <a:cs typeface="+mn-cs"/>
      </a:defRPr>
    </a:lvl2pPr>
    <a:lvl3pPr marL="1024128" algn="l" defTabSz="1024128" rtl="0" eaLnBrk="1" latinLnBrk="0" hangingPunct="1">
      <a:defRPr sz="1300" kern="1200">
        <a:solidFill>
          <a:schemeClr val="tx1"/>
        </a:solidFill>
        <a:latin typeface="+mn-lt"/>
        <a:ea typeface="+mn-ea"/>
        <a:cs typeface="+mn-cs"/>
      </a:defRPr>
    </a:lvl3pPr>
    <a:lvl4pPr marL="1536192" algn="l" defTabSz="1024128" rtl="0" eaLnBrk="1" latinLnBrk="0" hangingPunct="1">
      <a:defRPr sz="1300" kern="1200">
        <a:solidFill>
          <a:schemeClr val="tx1"/>
        </a:solidFill>
        <a:latin typeface="+mn-lt"/>
        <a:ea typeface="+mn-ea"/>
        <a:cs typeface="+mn-cs"/>
      </a:defRPr>
    </a:lvl4pPr>
    <a:lvl5pPr marL="2048256" algn="l" defTabSz="1024128" rtl="0" eaLnBrk="1" latinLnBrk="0" hangingPunct="1">
      <a:defRPr sz="1300" kern="1200">
        <a:solidFill>
          <a:schemeClr val="tx1"/>
        </a:solidFill>
        <a:latin typeface="+mn-lt"/>
        <a:ea typeface="+mn-ea"/>
        <a:cs typeface="+mn-cs"/>
      </a:defRPr>
    </a:lvl5pPr>
    <a:lvl6pPr marL="2560320" algn="l" defTabSz="1024128" rtl="0" eaLnBrk="1" latinLnBrk="0" hangingPunct="1">
      <a:defRPr sz="1300" kern="1200">
        <a:solidFill>
          <a:schemeClr val="tx1"/>
        </a:solidFill>
        <a:latin typeface="+mn-lt"/>
        <a:ea typeface="+mn-ea"/>
        <a:cs typeface="+mn-cs"/>
      </a:defRPr>
    </a:lvl6pPr>
    <a:lvl7pPr marL="3072384" algn="l" defTabSz="1024128" rtl="0" eaLnBrk="1" latinLnBrk="0" hangingPunct="1">
      <a:defRPr sz="1300" kern="1200">
        <a:solidFill>
          <a:schemeClr val="tx1"/>
        </a:solidFill>
        <a:latin typeface="+mn-lt"/>
        <a:ea typeface="+mn-ea"/>
        <a:cs typeface="+mn-cs"/>
      </a:defRPr>
    </a:lvl7pPr>
    <a:lvl8pPr marL="3584448" algn="l" defTabSz="1024128" rtl="0" eaLnBrk="1" latinLnBrk="0" hangingPunct="1">
      <a:defRPr sz="1300" kern="1200">
        <a:solidFill>
          <a:schemeClr val="tx1"/>
        </a:solidFill>
        <a:latin typeface="+mn-lt"/>
        <a:ea typeface="+mn-ea"/>
        <a:cs typeface="+mn-cs"/>
      </a:defRPr>
    </a:lvl8pPr>
    <a:lvl9pPr marL="4096512" algn="l" defTabSz="102412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B87591-5545-492E-8E5C-E2EA5C44B993}" type="slidenum">
              <a:rPr lang="en-US" smtClean="0"/>
              <a:pPr/>
              <a:t>1</a:t>
            </a:fld>
            <a:endParaRPr lang="en-US"/>
          </a:p>
        </p:txBody>
      </p:sp>
    </p:spTree>
    <p:extLst>
      <p:ext uri="{BB962C8B-B14F-4D97-AF65-F5344CB8AC3E}">
        <p14:creationId xmlns:p14="http://schemas.microsoft.com/office/powerpoint/2010/main" val="337906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B87591-5545-492E-8E5C-E2EA5C44B993}" type="slidenum">
              <a:rPr lang="en-US" smtClean="0"/>
              <a:pPr/>
              <a:t>16</a:t>
            </a:fld>
            <a:endParaRPr lang="en-US"/>
          </a:p>
        </p:txBody>
      </p:sp>
    </p:spTree>
    <p:extLst>
      <p:ext uri="{BB962C8B-B14F-4D97-AF65-F5344CB8AC3E}">
        <p14:creationId xmlns:p14="http://schemas.microsoft.com/office/powerpoint/2010/main" val="1966782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472DAF-8D03-494F-8C74-6D9068D625B4}" type="slidenum">
              <a:rPr lang="en-US" altLang="en-US"/>
              <a:pPr/>
              <a:t>29</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5702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000"/>
          </a:p>
        </p:txBody>
      </p:sp>
      <p:sp useBgFill="1">
        <p:nvSpPr>
          <p:cNvPr id="13" name="Rounded Rectangle 12"/>
          <p:cNvSpPr/>
          <p:nvPr/>
        </p:nvSpPr>
        <p:spPr>
          <a:xfrm>
            <a:off x="87084" y="69758"/>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000"/>
          </a:p>
        </p:txBody>
      </p:sp>
      <p:sp>
        <p:nvSpPr>
          <p:cNvPr id="28" name="Date Placeholder 27"/>
          <p:cNvSpPr>
            <a:spLocks noGrp="1"/>
          </p:cNvSpPr>
          <p:nvPr>
            <p:ph type="dt" sz="half" idx="10"/>
          </p:nvPr>
        </p:nvSpPr>
        <p:spPr/>
        <p:txBody>
          <a:bodyPr/>
          <a:lstStyle/>
          <a:p>
            <a:r>
              <a:rPr lang="en-US" smtClean="0"/>
              <a:t>10/17/2018</a:t>
            </a:r>
            <a:endParaRPr lang="en-US" dirty="0"/>
          </a:p>
        </p:txBody>
      </p:sp>
      <p:sp>
        <p:nvSpPr>
          <p:cNvPr id="17" name="Footer Placeholder 16"/>
          <p:cNvSpPr>
            <a:spLocks noGrp="1"/>
          </p:cNvSpPr>
          <p:nvPr>
            <p:ph type="ftr" sz="quarter" idx="11"/>
          </p:nvPr>
        </p:nvSpPr>
        <p:spPr/>
        <p:txBody>
          <a:bodyPr/>
          <a:lstStyle/>
          <a:p>
            <a:r>
              <a:rPr lang="en-US" smtClean="0"/>
              <a:t>Webinar of Global Reach</a:t>
            </a:r>
            <a:endParaRPr lang="en-US" dirty="0"/>
          </a:p>
        </p:txBody>
      </p:sp>
      <p:sp>
        <p:nvSpPr>
          <p:cNvPr id="7" name="Rectangle 6"/>
          <p:cNvSpPr/>
          <p:nvPr/>
        </p:nvSpPr>
        <p:spPr>
          <a:xfrm>
            <a:off x="83910" y="1449306"/>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10" name="Rectangle 9"/>
          <p:cNvSpPr/>
          <p:nvPr/>
        </p:nvSpPr>
        <p:spPr>
          <a:xfrm>
            <a:off x="83910"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11" name="Rectangle 10"/>
          <p:cNvSpPr/>
          <p:nvPr/>
        </p:nvSpPr>
        <p:spPr>
          <a:xfrm>
            <a:off x="83910"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8" name="Title 7"/>
          <p:cNvSpPr>
            <a:spLocks noGrp="1"/>
          </p:cNvSpPr>
          <p:nvPr>
            <p:ph type="ctrTitle"/>
          </p:nvPr>
        </p:nvSpPr>
        <p:spPr>
          <a:xfrm>
            <a:off x="609600" y="1505933"/>
            <a:ext cx="109728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l="1" t="423" r="1" b="696"/>
          <a:stretch/>
        </p:blipFill>
        <p:spPr>
          <a:xfrm>
            <a:off x="2935666" y="3215599"/>
            <a:ext cx="6320664" cy="1569802"/>
          </a:xfrm>
          <a:prstGeom prst="round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765" y="79830"/>
            <a:ext cx="1950696" cy="785553"/>
          </a:xfrm>
          <a:prstGeom prst="round2SameRect">
            <a:avLst>
              <a:gd name="adj1" fmla="val 50000"/>
              <a:gd name="adj2" fmla="val 12945"/>
            </a:avLst>
          </a:prstGeom>
          <a:effectLst/>
        </p:spPr>
      </p:pic>
      <p:pic>
        <p:nvPicPr>
          <p:cNvPr id="19" name="Picture 2"/>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02323" y="78100"/>
            <a:ext cx="2098649" cy="785591"/>
          </a:xfrm>
          <a:prstGeom prst="round1Rect">
            <a:avLst>
              <a:gd name="adj" fmla="val 425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36174"/>
            <a:ext cx="2682240" cy="5189995"/>
          </a:xfr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609600" y="943429"/>
            <a:ext cx="8026400" cy="5182736"/>
          </a:xfrm>
        </p:spPr>
        <p:txBody>
          <a:bodyPr vert="eaVer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a:p>
        </p:txBody>
      </p:sp>
      <p:sp>
        <p:nvSpPr>
          <p:cNvPr id="6" name="Slide Number Placeholder 5"/>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3335667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a:p>
        </p:txBody>
      </p:sp>
      <p:sp>
        <p:nvSpPr>
          <p:cNvPr id="6" name="Slide Number Placeholder 5"/>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966817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a:p>
        </p:txBody>
      </p:sp>
      <p:sp>
        <p:nvSpPr>
          <p:cNvPr id="6" name="Slide Number Placeholder 5"/>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203013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t>10/17/2018</a:t>
            </a:r>
            <a:endParaRPr lang="en-US"/>
          </a:p>
        </p:txBody>
      </p:sp>
      <p:sp>
        <p:nvSpPr>
          <p:cNvPr id="6" name="Footer Placeholder 5"/>
          <p:cNvSpPr>
            <a:spLocks noGrp="1"/>
          </p:cNvSpPr>
          <p:nvPr>
            <p:ph type="ftr" sz="quarter" idx="11"/>
          </p:nvPr>
        </p:nvSpPr>
        <p:spPr/>
        <p:txBody>
          <a:bodyPr/>
          <a:lstStyle/>
          <a:p>
            <a:r>
              <a:rPr lang="en-US" smtClean="0"/>
              <a:t>Webinar of Global Reach</a:t>
            </a:r>
            <a:endParaRPr lang="en-US"/>
          </a:p>
        </p:txBody>
      </p:sp>
      <p:sp>
        <p:nvSpPr>
          <p:cNvPr id="7" name="Slide Number Placeholder 6"/>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1599359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t>10/17/2018</a:t>
            </a:r>
            <a:endParaRPr lang="en-US"/>
          </a:p>
        </p:txBody>
      </p:sp>
      <p:sp>
        <p:nvSpPr>
          <p:cNvPr id="8" name="Footer Placeholder 7"/>
          <p:cNvSpPr>
            <a:spLocks noGrp="1"/>
          </p:cNvSpPr>
          <p:nvPr>
            <p:ph type="ftr" sz="quarter" idx="11"/>
          </p:nvPr>
        </p:nvSpPr>
        <p:spPr/>
        <p:txBody>
          <a:bodyPr/>
          <a:lstStyle/>
          <a:p>
            <a:r>
              <a:rPr lang="en-US" smtClean="0"/>
              <a:t>Webinar of Global Reach</a:t>
            </a:r>
            <a:endParaRPr lang="en-US"/>
          </a:p>
        </p:txBody>
      </p:sp>
      <p:sp>
        <p:nvSpPr>
          <p:cNvPr id="9" name="Slide Number Placeholder 8"/>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3328163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10/17/2018</a:t>
            </a:r>
            <a:endParaRPr lang="en-US"/>
          </a:p>
        </p:txBody>
      </p:sp>
      <p:sp>
        <p:nvSpPr>
          <p:cNvPr id="4" name="Footer Placeholder 3"/>
          <p:cNvSpPr>
            <a:spLocks noGrp="1"/>
          </p:cNvSpPr>
          <p:nvPr>
            <p:ph type="ftr" sz="quarter" idx="11"/>
          </p:nvPr>
        </p:nvSpPr>
        <p:spPr/>
        <p:txBody>
          <a:bodyPr/>
          <a:lstStyle/>
          <a:p>
            <a:r>
              <a:rPr lang="en-US" smtClean="0"/>
              <a:t>Webinar of Global Reach</a:t>
            </a:r>
            <a:endParaRPr lang="en-US"/>
          </a:p>
        </p:txBody>
      </p:sp>
      <p:sp>
        <p:nvSpPr>
          <p:cNvPr id="5" name="Slide Number Placeholder 4"/>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3500416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10/17/2018</a:t>
            </a:r>
            <a:endParaRPr lang="en-US"/>
          </a:p>
        </p:txBody>
      </p:sp>
      <p:sp>
        <p:nvSpPr>
          <p:cNvPr id="3" name="Footer Placeholder 2"/>
          <p:cNvSpPr>
            <a:spLocks noGrp="1"/>
          </p:cNvSpPr>
          <p:nvPr>
            <p:ph type="ftr" sz="quarter" idx="11"/>
          </p:nvPr>
        </p:nvSpPr>
        <p:spPr/>
        <p:txBody>
          <a:bodyPr/>
          <a:lstStyle/>
          <a:p>
            <a:r>
              <a:rPr lang="en-US" smtClean="0"/>
              <a:t>Webinar of Global Reach</a:t>
            </a:r>
            <a:endParaRPr lang="en-US"/>
          </a:p>
        </p:txBody>
      </p:sp>
      <p:sp>
        <p:nvSpPr>
          <p:cNvPr id="4" name="Slide Number Placeholder 3"/>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65705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10/17/2018</a:t>
            </a:r>
            <a:endParaRPr lang="en-US"/>
          </a:p>
        </p:txBody>
      </p:sp>
      <p:sp>
        <p:nvSpPr>
          <p:cNvPr id="6" name="Footer Placeholder 5"/>
          <p:cNvSpPr>
            <a:spLocks noGrp="1"/>
          </p:cNvSpPr>
          <p:nvPr>
            <p:ph type="ftr" sz="quarter" idx="11"/>
          </p:nvPr>
        </p:nvSpPr>
        <p:spPr/>
        <p:txBody>
          <a:bodyPr/>
          <a:lstStyle/>
          <a:p>
            <a:r>
              <a:rPr lang="en-US" smtClean="0"/>
              <a:t>Webinar of Global Reach</a:t>
            </a:r>
            <a:endParaRPr lang="en-US"/>
          </a:p>
        </p:txBody>
      </p:sp>
      <p:sp>
        <p:nvSpPr>
          <p:cNvPr id="7" name="Slide Number Placeholder 6"/>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7655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7629" y="892629"/>
            <a:ext cx="10975097" cy="626609"/>
          </a:xfrm>
        </p:spPr>
        <p:txBody>
          <a:body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r>
              <a:rPr lang="en-US" smtClean="0"/>
              <a:t>10/17/2018</a:t>
            </a:r>
            <a:endParaRPr lang="en-US" dirty="0"/>
          </a:p>
        </p:txBody>
      </p:sp>
      <p:sp>
        <p:nvSpPr>
          <p:cNvPr id="5" name="Footer Placeholder 4"/>
          <p:cNvSpPr>
            <a:spLocks noGrp="1"/>
          </p:cNvSpPr>
          <p:nvPr>
            <p:ph type="ftr" sz="quarter" idx="11"/>
          </p:nvPr>
        </p:nvSpPr>
        <p:spPr/>
        <p:txBody>
          <a:bodyPr/>
          <a:lstStyle/>
          <a:p>
            <a:r>
              <a:rPr lang="en-US" smtClean="0"/>
              <a:t>Webinar of Global Reach</a:t>
            </a:r>
            <a:endParaRPr lang="en-US" dirty="0"/>
          </a:p>
        </p:txBody>
      </p:sp>
      <p:sp>
        <p:nvSpPr>
          <p:cNvPr id="8" name="Content Placeholder 7"/>
          <p:cNvSpPr>
            <a:spLocks noGrp="1"/>
          </p:cNvSpPr>
          <p:nvPr>
            <p:ph sz="quarter" idx="1"/>
          </p:nvPr>
        </p:nvSpPr>
        <p:spPr>
          <a:xfrm>
            <a:off x="599926" y="1534884"/>
            <a:ext cx="10963124"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10/17/2018</a:t>
            </a:r>
            <a:endParaRPr lang="en-US"/>
          </a:p>
        </p:txBody>
      </p:sp>
      <p:sp>
        <p:nvSpPr>
          <p:cNvPr id="6" name="Footer Placeholder 5"/>
          <p:cNvSpPr>
            <a:spLocks noGrp="1"/>
          </p:cNvSpPr>
          <p:nvPr>
            <p:ph type="ftr" sz="quarter" idx="11"/>
          </p:nvPr>
        </p:nvSpPr>
        <p:spPr/>
        <p:txBody>
          <a:bodyPr/>
          <a:lstStyle/>
          <a:p>
            <a:r>
              <a:rPr lang="en-US" smtClean="0"/>
              <a:t>Webinar of Global Reach</a:t>
            </a:r>
            <a:endParaRPr lang="en-US"/>
          </a:p>
        </p:txBody>
      </p:sp>
      <p:sp>
        <p:nvSpPr>
          <p:cNvPr id="7" name="Slide Number Placeholder 6"/>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2628618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a:p>
        </p:txBody>
      </p:sp>
      <p:sp>
        <p:nvSpPr>
          <p:cNvPr id="6" name="Slide Number Placeholder 5"/>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3755692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a:p>
        </p:txBody>
      </p:sp>
      <p:sp>
        <p:nvSpPr>
          <p:cNvPr id="6" name="Slide Number Placeholder 5"/>
          <p:cNvSpPr>
            <a:spLocks noGrp="1"/>
          </p:cNvSpPr>
          <p:nvPr>
            <p:ph type="sldNum" sz="quarter" idx="12"/>
          </p:nvPr>
        </p:nvSpPr>
        <p:spPr/>
        <p:txBody>
          <a:bodyPr/>
          <a:lstStyle/>
          <a:p>
            <a:fld id="{DE4FDC8D-37BA-BF49-BA92-3CB751FEF41D}" type="slidenum">
              <a:rPr lang="en-US" smtClean="0"/>
              <a:t>‹#›</a:t>
            </a:fld>
            <a:endParaRPr lang="en-US"/>
          </a:p>
        </p:txBody>
      </p:sp>
    </p:spTree>
    <p:extLst>
      <p:ext uri="{BB962C8B-B14F-4D97-AF65-F5344CB8AC3E}">
        <p14:creationId xmlns:p14="http://schemas.microsoft.com/office/powerpoint/2010/main" val="321894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000"/>
          </a:p>
        </p:txBody>
      </p:sp>
      <p:sp useBgFill="1">
        <p:nvSpPr>
          <p:cNvPr id="10" name="Rounded Rectangle 9"/>
          <p:cNvSpPr/>
          <p:nvPr/>
        </p:nvSpPr>
        <p:spPr>
          <a:xfrm>
            <a:off x="87084" y="69758"/>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2000"/>
          </a:p>
        </p:txBody>
      </p:sp>
      <p:sp>
        <p:nvSpPr>
          <p:cNvPr id="2" name="Title 1"/>
          <p:cNvSpPr>
            <a:spLocks noGrp="1"/>
          </p:cNvSpPr>
          <p:nvPr>
            <p:ph type="title"/>
          </p:nvPr>
        </p:nvSpPr>
        <p:spPr>
          <a:xfrm>
            <a:off x="963084" y="952503"/>
            <a:ext cx="103632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a:xfrm>
            <a:off x="1066800" y="6172200"/>
            <a:ext cx="5334000" cy="457200"/>
          </a:xfrm>
        </p:spPr>
        <p:txBody>
          <a:bodyPr/>
          <a:lstStyle/>
          <a:p>
            <a:r>
              <a:rPr lang="en-US" smtClean="0"/>
              <a:t>Webinar of Global Reach</a:t>
            </a:r>
            <a:endParaRPr lang="en-US"/>
          </a:p>
        </p:txBody>
      </p:sp>
      <p:sp>
        <p:nvSpPr>
          <p:cNvPr id="7" name="Rectangle 6"/>
          <p:cNvSpPr/>
          <p:nvPr/>
        </p:nvSpPr>
        <p:spPr>
          <a:xfrm flipV="1">
            <a:off x="92551"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8" name="Rectangle 7"/>
          <p:cNvSpPr/>
          <p:nvPr/>
        </p:nvSpPr>
        <p:spPr>
          <a:xfrm>
            <a:off x="92197" y="2341478"/>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9" name="Rectangle 8"/>
          <p:cNvSpPr/>
          <p:nvPr/>
        </p:nvSpPr>
        <p:spPr>
          <a:xfrm>
            <a:off x="91077"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10/17/2018</a:t>
            </a:r>
            <a:endParaRPr lang="en-US"/>
          </a:p>
        </p:txBody>
      </p:sp>
      <p:sp>
        <p:nvSpPr>
          <p:cNvPr id="6" name="Footer Placeholder 5"/>
          <p:cNvSpPr>
            <a:spLocks noGrp="1"/>
          </p:cNvSpPr>
          <p:nvPr>
            <p:ph type="ftr" sz="quarter" idx="11"/>
          </p:nvPr>
        </p:nvSpPr>
        <p:spPr/>
        <p:txBody>
          <a:bodyPr/>
          <a:lstStyle/>
          <a:p>
            <a:r>
              <a:rPr lang="en-US" smtClean="0"/>
              <a:t>Webinar of Global Reach</a:t>
            </a:r>
            <a:endParaRPr lang="en-US"/>
          </a:p>
        </p:txBody>
      </p:sp>
      <p:sp>
        <p:nvSpPr>
          <p:cNvPr id="9" name="Content Placeholder 8"/>
          <p:cNvSpPr>
            <a:spLocks noGrp="1"/>
          </p:cNvSpPr>
          <p:nvPr>
            <p:ph sz="quarter" idx="1"/>
          </p:nvPr>
        </p:nvSpPr>
        <p:spPr>
          <a:xfrm>
            <a:off x="619278" y="1542141"/>
            <a:ext cx="5327716"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307671" y="1542141"/>
            <a:ext cx="5284404"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9925" y="870859"/>
            <a:ext cx="10953448" cy="617763"/>
          </a:xfrm>
        </p:spPr>
        <p:txBody>
          <a:bodyPr anchor="b" anchorCtr="0"/>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619289" y="1527627"/>
            <a:ext cx="5292867" cy="762000"/>
          </a:xfrm>
          <a:noFill/>
          <a:ln w="12700" cap="sq" cmpd="sng" algn="ctr">
            <a:noFill/>
            <a:prstDash val="solid"/>
          </a:ln>
        </p:spPr>
        <p:txBody>
          <a:bodyPr lIns="91440" anchor="b" anchorCtr="0">
            <a:noAutofit/>
          </a:bodyPr>
          <a:lstStyle>
            <a:lvl1pPr marL="0" indent="0">
              <a:buNone/>
              <a:defRPr sz="2400" b="1">
                <a:solidFill>
                  <a:schemeClr val="accent1"/>
                </a:solidFill>
                <a:latin typeface="Tempus Sans ITC" panose="04020404030D07020202" pitchFamily="82" charset="0"/>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6299203" y="1534884"/>
            <a:ext cx="5244495" cy="762000"/>
          </a:xfrm>
          <a:noFill/>
          <a:ln w="12700" cap="sq" cmpd="sng" algn="ctr">
            <a:noFill/>
            <a:prstDash val="solid"/>
          </a:ln>
        </p:spPr>
        <p:txBody>
          <a:bodyPr lIns="91440" anchor="b" anchorCtr="0">
            <a:noAutofit/>
          </a:bodyPr>
          <a:lstStyle>
            <a:lvl1pPr marL="0" indent="0">
              <a:buNone/>
              <a:defRPr sz="2400" b="1">
                <a:solidFill>
                  <a:schemeClr val="accent1"/>
                </a:solidFill>
                <a:latin typeface="Tempus Sans ITC" panose="04020404030D07020202" pitchFamily="82" charset="0"/>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Date Placeholder 6"/>
          <p:cNvSpPr>
            <a:spLocks noGrp="1"/>
          </p:cNvSpPr>
          <p:nvPr>
            <p:ph type="dt" sz="half" idx="10"/>
          </p:nvPr>
        </p:nvSpPr>
        <p:spPr/>
        <p:txBody>
          <a:bodyPr/>
          <a:lstStyle/>
          <a:p>
            <a:r>
              <a:rPr lang="en-US" smtClean="0"/>
              <a:t>10/17/2018</a:t>
            </a:r>
            <a:endParaRPr lang="en-US"/>
          </a:p>
        </p:txBody>
      </p:sp>
      <p:sp>
        <p:nvSpPr>
          <p:cNvPr id="8" name="Footer Placeholder 7"/>
          <p:cNvSpPr>
            <a:spLocks noGrp="1"/>
          </p:cNvSpPr>
          <p:nvPr>
            <p:ph type="ftr" sz="quarter" idx="11"/>
          </p:nvPr>
        </p:nvSpPr>
        <p:spPr/>
        <p:txBody>
          <a:bodyPr/>
          <a:lstStyle/>
          <a:p>
            <a:r>
              <a:rPr lang="en-US" smtClean="0"/>
              <a:t>Webinar of Global Reach</a:t>
            </a:r>
            <a:endParaRPr lang="en-US"/>
          </a:p>
        </p:txBody>
      </p:sp>
      <p:sp>
        <p:nvSpPr>
          <p:cNvPr id="11" name="Content Placeholder 10"/>
          <p:cNvSpPr>
            <a:spLocks noGrp="1"/>
          </p:cNvSpPr>
          <p:nvPr>
            <p:ph sz="half" idx="2"/>
          </p:nvPr>
        </p:nvSpPr>
        <p:spPr>
          <a:xfrm>
            <a:off x="619289" y="2322286"/>
            <a:ext cx="5292867" cy="3811814"/>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half" idx="4"/>
          </p:nvPr>
        </p:nvSpPr>
        <p:spPr>
          <a:xfrm>
            <a:off x="6308877" y="2336800"/>
            <a:ext cx="5234819" cy="37973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10/17/2018</a:t>
            </a:r>
            <a:endParaRPr lang="en-US"/>
          </a:p>
        </p:txBody>
      </p:sp>
      <p:sp>
        <p:nvSpPr>
          <p:cNvPr id="4" name="Footer Placeholder 3"/>
          <p:cNvSpPr>
            <a:spLocks noGrp="1"/>
          </p:cNvSpPr>
          <p:nvPr>
            <p:ph type="ftr" sz="quarter" idx="11"/>
          </p:nvPr>
        </p:nvSpPr>
        <p:spPr/>
        <p:txBody>
          <a:bodyPr/>
          <a:lstStyle/>
          <a:p>
            <a:r>
              <a:rPr lang="en-US" smtClean="0"/>
              <a:t>Webinar of Global Reach</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10/17/2018</a:t>
            </a:r>
            <a:endParaRPr lang="en-US"/>
          </a:p>
        </p:txBody>
      </p:sp>
      <p:sp>
        <p:nvSpPr>
          <p:cNvPr id="3" name="Footer Placeholder 2"/>
          <p:cNvSpPr>
            <a:spLocks noGrp="1"/>
          </p:cNvSpPr>
          <p:nvPr>
            <p:ph type="ftr" sz="quarter" idx="11"/>
          </p:nvPr>
        </p:nvSpPr>
        <p:spPr/>
        <p:txBody>
          <a:bodyPr/>
          <a:lstStyle/>
          <a:p>
            <a:r>
              <a:rPr lang="en-US" smtClean="0"/>
              <a:t>Webinar of Global Reach</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000"/>
          </a:p>
        </p:txBody>
      </p:sp>
      <p:sp>
        <p:nvSpPr>
          <p:cNvPr id="2" name="Title 1"/>
          <p:cNvSpPr>
            <a:spLocks noGrp="1"/>
          </p:cNvSpPr>
          <p:nvPr>
            <p:ph type="title"/>
          </p:nvPr>
        </p:nvSpPr>
        <p:spPr>
          <a:xfrm>
            <a:off x="605562" y="878114"/>
            <a:ext cx="10986516" cy="632279"/>
          </a:xfrm>
        </p:spPr>
        <p:txBody>
          <a:bodyPr anchor="b" anchorCtr="0"/>
          <a:lstStyle>
            <a:lvl1pPr algn="l">
              <a:buNone/>
              <a:defRPr sz="4000" b="1"/>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864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10/17/2018</a:t>
            </a:r>
            <a:endParaRPr lang="en-US"/>
          </a:p>
        </p:txBody>
      </p:sp>
      <p:sp>
        <p:nvSpPr>
          <p:cNvPr id="6" name="Footer Placeholder 5"/>
          <p:cNvSpPr>
            <a:spLocks noGrp="1"/>
          </p:cNvSpPr>
          <p:nvPr>
            <p:ph type="ftr" sz="quarter" idx="11"/>
          </p:nvPr>
        </p:nvSpPr>
        <p:spPr/>
        <p:txBody>
          <a:bodyPr/>
          <a:lstStyle/>
          <a:p>
            <a:r>
              <a:rPr lang="en-US" smtClean="0"/>
              <a:t>Webinar of Global Reach</a:t>
            </a:r>
            <a:endParaRPr lang="en-US"/>
          </a:p>
        </p:txBody>
      </p:sp>
      <p:sp>
        <p:nvSpPr>
          <p:cNvPr id="11" name="Content Placeholder 10"/>
          <p:cNvSpPr>
            <a:spLocks noGrp="1"/>
          </p:cNvSpPr>
          <p:nvPr>
            <p:ph sz="quarter" idx="1"/>
          </p:nvPr>
        </p:nvSpPr>
        <p:spPr>
          <a:xfrm>
            <a:off x="3289907" y="1600200"/>
            <a:ext cx="8292495"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9" descr="PaiuteSun_new.gif"/>
          <p:cNvPicPr>
            <a:picLocks noChangeAspect="1"/>
          </p:cNvPicPr>
          <p:nvPr userDrawn="1"/>
        </p:nvPicPr>
        <p:blipFill>
          <a:blip r:embed="rId2" cstate="print"/>
          <a:stretch>
            <a:fillRect/>
          </a:stretch>
        </p:blipFill>
        <p:spPr>
          <a:xfrm>
            <a:off x="85344" y="6062420"/>
            <a:ext cx="1021080" cy="795580"/>
          </a:xfrm>
          <a:prstGeom prst="rect">
            <a:avLst/>
          </a:prstGeom>
        </p:spPr>
      </p:pic>
      <p:sp>
        <p:nvSpPr>
          <p:cNvPr id="12" name="Rectangle 11"/>
          <p:cNvSpPr/>
          <p:nvPr userDrawn="1"/>
        </p:nvSpPr>
        <p:spPr>
          <a:xfrm>
            <a:off x="258983" y="6252898"/>
            <a:ext cx="490840" cy="400110"/>
          </a:xfrm>
          <a:prstGeom prst="rect">
            <a:avLst/>
          </a:prstGeom>
        </p:spPr>
        <p:txBody>
          <a:bodyPr wrap="none">
            <a:spAutoFit/>
          </a:bodyPr>
          <a:lstStyle/>
          <a:p>
            <a:fld id="{B6F15528-21DE-4FAA-801E-634DDDAF4B2B}" type="slidenum">
              <a:rPr lang="en-US" sz="2000" smtClean="0"/>
              <a:pPr/>
              <a:t>‹#›</a:t>
            </a:fld>
            <a:endParaRPr lang="en-US" sz="2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10/17/2018</a:t>
            </a:r>
            <a:endParaRPr lang="en-US"/>
          </a:p>
        </p:txBody>
      </p:sp>
      <p:sp>
        <p:nvSpPr>
          <p:cNvPr id="6" name="Footer Placeholder 5"/>
          <p:cNvSpPr>
            <a:spLocks noGrp="1"/>
          </p:cNvSpPr>
          <p:nvPr>
            <p:ph type="ftr" sz="quarter" idx="11"/>
          </p:nvPr>
        </p:nvSpPr>
        <p:spPr>
          <a:xfrm>
            <a:off x="1219200" y="6172200"/>
            <a:ext cx="5181600" cy="457200"/>
          </a:xfrm>
        </p:spPr>
        <p:txBody>
          <a:bodyPr/>
          <a:lstStyle/>
          <a:p>
            <a:r>
              <a:rPr lang="en-US" smtClean="0"/>
              <a:t>Webinar of Global Reach</a:t>
            </a:r>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12" name="Rectangle 11"/>
          <p:cNvSpPr/>
          <p:nvPr/>
        </p:nvSpPr>
        <p:spPr>
          <a:xfrm>
            <a:off x="91346" y="4650477"/>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13" name="Rectangle 12"/>
          <p:cNvSpPr/>
          <p:nvPr/>
        </p:nvSpPr>
        <p:spPr>
          <a:xfrm>
            <a:off x="91349" y="4773227"/>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3" name="Picture Placeholder 2"/>
          <p:cNvSpPr>
            <a:spLocks noGrp="1"/>
          </p:cNvSpPr>
          <p:nvPr>
            <p:ph type="pic" idx="1"/>
          </p:nvPr>
        </p:nvSpPr>
        <p:spPr>
          <a:xfrm>
            <a:off x="91080" y="66678"/>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00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000"/>
          </a:p>
        </p:txBody>
      </p:sp>
      <p:sp>
        <p:nvSpPr>
          <p:cNvPr id="22" name="Title Placeholder 21"/>
          <p:cNvSpPr>
            <a:spLocks noGrp="1"/>
          </p:cNvSpPr>
          <p:nvPr>
            <p:ph type="title"/>
          </p:nvPr>
        </p:nvSpPr>
        <p:spPr>
          <a:xfrm>
            <a:off x="607305" y="892629"/>
            <a:ext cx="10975097" cy="626609"/>
          </a:xfrm>
          <a:prstGeom prst="rect">
            <a:avLst/>
          </a:prstGeom>
        </p:spPr>
        <p:txBody>
          <a:bodyPr tIns="0" bIns="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7305" y="1534885"/>
            <a:ext cx="10979935"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r>
              <a:rPr lang="en-US" smtClean="0"/>
              <a:t>10/17/2018</a:t>
            </a:r>
            <a:endParaRPr lang="en-US" dirty="0"/>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r>
              <a:rPr lang="en-US" smtClean="0"/>
              <a:t>Webinar of Global Reach</a:t>
            </a:r>
            <a:endParaRPr lang="en-US" dirty="0"/>
          </a:p>
        </p:txBody>
      </p:sp>
      <p:pic>
        <p:nvPicPr>
          <p:cNvPr id="12" name="Picture 11"/>
          <p:cNvPicPr>
            <a:picLocks/>
          </p:cNvPicPr>
          <p:nvPr userDrawn="1"/>
        </p:nvPicPr>
        <p:blipFill rotWithShape="1">
          <a:blip r:embed="rId13">
            <a:extLst>
              <a:ext uri="{28A0092B-C50C-407E-A947-70E740481C1C}">
                <a14:useLocalDpi xmlns:a14="http://schemas.microsoft.com/office/drawing/2010/main" val="0"/>
              </a:ext>
            </a:extLst>
          </a:blip>
          <a:srcRect l="1" t="29057" r="1" b="27760"/>
          <a:stretch/>
        </p:blipFill>
        <p:spPr>
          <a:xfrm>
            <a:off x="2038817" y="79512"/>
            <a:ext cx="7920834" cy="795131"/>
          </a:xfrm>
          <a:prstGeom prst="roundRect">
            <a:avLst/>
          </a:prstGeom>
        </p:spPr>
      </p:pic>
      <p:pic>
        <p:nvPicPr>
          <p:cNvPr id="16" name="Picture 15" descr="PaiuteSun_new.gif"/>
          <p:cNvPicPr>
            <a:picLocks noChangeAspect="1"/>
          </p:cNvPicPr>
          <p:nvPr userDrawn="1"/>
        </p:nvPicPr>
        <p:blipFill>
          <a:blip r:embed="rId14" cstate="print"/>
          <a:stretch>
            <a:fillRect/>
          </a:stretch>
        </p:blipFill>
        <p:spPr>
          <a:xfrm>
            <a:off x="85344" y="6062420"/>
            <a:ext cx="1021080" cy="795580"/>
          </a:xfrm>
          <a:prstGeom prst="rect">
            <a:avLst/>
          </a:prstGeom>
        </p:spPr>
      </p:pic>
      <p:sp>
        <p:nvSpPr>
          <p:cNvPr id="2" name="Rectangle 1"/>
          <p:cNvSpPr/>
          <p:nvPr userDrawn="1"/>
        </p:nvSpPr>
        <p:spPr>
          <a:xfrm>
            <a:off x="340790" y="6252898"/>
            <a:ext cx="490839" cy="400110"/>
          </a:xfrm>
          <a:prstGeom prst="rect">
            <a:avLst/>
          </a:prstGeom>
        </p:spPr>
        <p:txBody>
          <a:bodyPr wrap="none" anchor="ctr" anchorCtr="0">
            <a:spAutoFit/>
          </a:bodyPr>
          <a:lstStyle/>
          <a:p>
            <a:pPr algn="ctr"/>
            <a:fld id="{B6F15528-21DE-4FAA-801E-634DDDAF4B2B}" type="slidenum">
              <a:rPr lang="en-US" sz="2000" smtClean="0"/>
              <a:pPr algn="ctr"/>
              <a:t>‹#›</a:t>
            </a:fld>
            <a:endParaRPr lang="en-US" sz="2000" dirty="0"/>
          </a:p>
        </p:txBody>
      </p:sp>
      <p:pic>
        <p:nvPicPr>
          <p:cNvPr id="15" name="Picture 1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6765" y="79830"/>
            <a:ext cx="1950696" cy="785553"/>
          </a:xfrm>
          <a:prstGeom prst="round2SameRect">
            <a:avLst>
              <a:gd name="adj1" fmla="val 50000"/>
              <a:gd name="adj2" fmla="val 12945"/>
            </a:avLst>
          </a:prstGeom>
          <a:effectLst/>
        </p:spPr>
      </p:pic>
      <p:pic>
        <p:nvPicPr>
          <p:cNvPr id="17" name="Picture 2"/>
          <p:cNvPicPr>
            <a:picLocks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002323" y="78100"/>
            <a:ext cx="2098649" cy="785591"/>
          </a:xfrm>
          <a:prstGeom prst="round1Rect">
            <a:avLst>
              <a:gd name="adj" fmla="val 425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p:txStyles>
    <p:titleStyle>
      <a:lvl1pPr algn="l" rtl="0" eaLnBrk="1" latinLnBrk="0" hangingPunct="1">
        <a:spcBef>
          <a:spcPct val="0"/>
        </a:spcBef>
        <a:buNone/>
        <a:defRPr kumimoji="0" sz="4000" b="1" kern="1200" baseline="0">
          <a:solidFill>
            <a:schemeClr val="tx2"/>
          </a:solidFill>
          <a:latin typeface="Tempus Sans ITC" panose="04020404030D07020202" pitchFamily="82" charset="0"/>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10/17/2018</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Webinar of Global Reach</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FDC8D-37BA-BF49-BA92-3CB751FEF41D}" type="slidenum">
              <a:rPr lang="en-US" smtClean="0"/>
              <a:t>‹#›</a:t>
            </a:fld>
            <a:endParaRPr lang="en-US"/>
          </a:p>
        </p:txBody>
      </p:sp>
    </p:spTree>
    <p:extLst>
      <p:ext uri="{BB962C8B-B14F-4D97-AF65-F5344CB8AC3E}">
        <p14:creationId xmlns:p14="http://schemas.microsoft.com/office/powerpoint/2010/main" val="271556194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5" Type="http://schemas.openxmlformats.org/officeDocument/2006/relationships/image" Target="../media/image31.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3.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0.wmf"/></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60.png"/><Relationship Id="rId2" Type="http://schemas.openxmlformats.org/officeDocument/2006/relationships/video" Target="../media/media5.m4v"/><Relationship Id="rId1" Type="http://schemas.microsoft.com/office/2007/relationships/media" Target="../media/media5.m4v"/><Relationship Id="rId6" Type="http://schemas.openxmlformats.org/officeDocument/2006/relationships/image" Target="../media/image59.png"/><Relationship Id="rId5" Type="http://schemas.openxmlformats.org/officeDocument/2006/relationships/slideLayout" Target="../slideLayouts/slideLayout2.xml"/><Relationship Id="rId4" Type="http://schemas.openxmlformats.org/officeDocument/2006/relationships/video" Target="../media/media6.mp4"/></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Title 4"/>
          <p:cNvSpPr>
            <a:spLocks noGrp="1"/>
          </p:cNvSpPr>
          <p:nvPr>
            <p:ph type="ctrTitle"/>
          </p:nvPr>
        </p:nvSpPr>
        <p:spPr/>
        <p:txBody>
          <a:bodyPr>
            <a:normAutofit fontScale="90000"/>
          </a:bodyPr>
          <a:lstStyle/>
          <a:p>
            <a:r>
              <a:rPr lang="en-US" b="0" dirty="0" smtClean="0"/>
              <a:t>Microwave Imaging Spectroscopy: </a:t>
            </a:r>
            <a:br>
              <a:rPr lang="en-US" b="0" dirty="0" smtClean="0"/>
            </a:br>
            <a:r>
              <a:rPr lang="en-US" b="0" dirty="0" smtClean="0"/>
              <a:t>Dynamic </a:t>
            </a:r>
            <a:r>
              <a:rPr lang="en-US" b="0" dirty="0"/>
              <a:t>Measurement of Electron Acceleration and Coronal Magnetic Fields in Solar Flares</a:t>
            </a:r>
            <a:endParaRPr lang="en-US" dirty="0"/>
          </a:p>
        </p:txBody>
      </p:sp>
      <p:sp>
        <p:nvSpPr>
          <p:cNvPr id="6" name="Subtitle 5"/>
          <p:cNvSpPr>
            <a:spLocks noGrp="1"/>
          </p:cNvSpPr>
          <p:nvPr>
            <p:ph type="subTitle" idx="1"/>
          </p:nvPr>
        </p:nvSpPr>
        <p:spPr>
          <a:xfrm>
            <a:off x="1589518" y="4776288"/>
            <a:ext cx="9049996" cy="1600200"/>
          </a:xfrm>
        </p:spPr>
        <p:txBody>
          <a:bodyPr>
            <a:normAutofit fontScale="92500"/>
          </a:bodyPr>
          <a:lstStyle/>
          <a:p>
            <a:r>
              <a:rPr lang="en-US" dirty="0" smtClean="0">
                <a:solidFill>
                  <a:schemeClr val="tx1"/>
                </a:solidFill>
              </a:rPr>
              <a:t>Dale E. Gary, Gregory D. Fleishman, </a:t>
            </a:r>
            <a:r>
              <a:rPr lang="en-US" dirty="0" err="1" smtClean="0">
                <a:solidFill>
                  <a:schemeClr val="tx1"/>
                </a:solidFill>
              </a:rPr>
              <a:t>Gelu</a:t>
            </a:r>
            <a:r>
              <a:rPr lang="en-US" dirty="0" smtClean="0">
                <a:solidFill>
                  <a:schemeClr val="tx1"/>
                </a:solidFill>
              </a:rPr>
              <a:t> M. Nita, Bin Chen, </a:t>
            </a:r>
            <a:r>
              <a:rPr lang="en-US" dirty="0" err="1" smtClean="0">
                <a:solidFill>
                  <a:schemeClr val="tx1"/>
                </a:solidFill>
              </a:rPr>
              <a:t>Natsuha</a:t>
            </a:r>
            <a:r>
              <a:rPr lang="en-US" dirty="0" smtClean="0">
                <a:solidFill>
                  <a:schemeClr val="tx1"/>
                </a:solidFill>
              </a:rPr>
              <a:t> Kuroda</a:t>
            </a:r>
          </a:p>
          <a:p>
            <a:r>
              <a:rPr lang="en-US" dirty="0" smtClean="0">
                <a:solidFill>
                  <a:schemeClr val="tx1"/>
                </a:solidFill>
              </a:rPr>
              <a:t>Center for Solar-Terrestrial Research</a:t>
            </a:r>
          </a:p>
          <a:p>
            <a:r>
              <a:rPr lang="en-US" dirty="0" smtClean="0">
                <a:solidFill>
                  <a:schemeClr val="tx1"/>
                </a:solidFill>
              </a:rPr>
              <a:t>New Jersey Institute of Technology</a:t>
            </a:r>
            <a:endParaRPr lang="en-US" dirty="0">
              <a:solidFill>
                <a:schemeClr val="tx1"/>
              </a:solidFill>
            </a:endParaRPr>
          </a:p>
        </p:txBody>
      </p:sp>
    </p:spTree>
    <p:extLst>
      <p:ext uri="{BB962C8B-B14F-4D97-AF65-F5344CB8AC3E}">
        <p14:creationId xmlns:p14="http://schemas.microsoft.com/office/powerpoint/2010/main" val="3647977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Effect of Inhomogeneity</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a:xfrm>
            <a:off x="599926" y="1690527"/>
            <a:ext cx="6968193" cy="4437899"/>
          </a:xfrm>
        </p:spPr>
        <p:txBody>
          <a:bodyPr>
            <a:normAutofit fontScale="92500" lnSpcReduction="10000"/>
          </a:bodyPr>
          <a:lstStyle/>
          <a:p>
            <a:r>
              <a:rPr lang="en-US" dirty="0" smtClean="0"/>
              <a:t>When spatial resolution is not available, the microwave spectrum is some unknown admixture of spectra from different parts of a potentially complex source.</a:t>
            </a:r>
          </a:p>
          <a:p>
            <a:r>
              <a:rPr lang="en-US" dirty="0" smtClean="0"/>
              <a:t>This is particularly true of the 2017 Sep 10 event, as I will show in a moment.</a:t>
            </a:r>
          </a:p>
          <a:p>
            <a:r>
              <a:rPr lang="en-US" dirty="0" smtClean="0"/>
              <a:t>In this case, the microwave spectrum largely loses its diagnostic potential, and the spectrum becomes broad and relatively flat, especially on the optically thick side, as shown in this example.</a:t>
            </a:r>
          </a:p>
          <a:p>
            <a:r>
              <a:rPr lang="en-US" dirty="0" smtClean="0"/>
              <a:t>EOVSA for the first time provides spatially-resolved spectra, so that these multiple components can be separated.</a:t>
            </a:r>
            <a:endParaRPr lang="en-US" dirty="0"/>
          </a:p>
        </p:txBody>
      </p:sp>
      <p:grpSp>
        <p:nvGrpSpPr>
          <p:cNvPr id="6" name="Group 5"/>
          <p:cNvGrpSpPr/>
          <p:nvPr/>
        </p:nvGrpSpPr>
        <p:grpSpPr>
          <a:xfrm>
            <a:off x="7638081" y="1605063"/>
            <a:ext cx="4292758" cy="4763419"/>
            <a:chOff x="7638081" y="1605063"/>
            <a:chExt cx="4292758" cy="4763419"/>
          </a:xfrm>
        </p:grpSpPr>
        <p:pic>
          <p:nvPicPr>
            <p:cNvPr id="7" name="Picture 6"/>
            <p:cNvPicPr>
              <a:picLocks noChangeAspect="1"/>
            </p:cNvPicPr>
            <p:nvPr/>
          </p:nvPicPr>
          <p:blipFill>
            <a:blip r:embed="rId2"/>
            <a:stretch>
              <a:fillRect/>
            </a:stretch>
          </p:blipFill>
          <p:spPr>
            <a:xfrm>
              <a:off x="7638081" y="1605063"/>
              <a:ext cx="4292758" cy="4763419"/>
            </a:xfrm>
            <a:prstGeom prst="rect">
              <a:avLst/>
            </a:prstGeom>
          </p:spPr>
        </p:pic>
        <p:sp>
          <p:nvSpPr>
            <p:cNvPr id="8" name="TextBox 7"/>
            <p:cNvSpPr txBox="1"/>
            <p:nvPr/>
          </p:nvSpPr>
          <p:spPr>
            <a:xfrm>
              <a:off x="8919275" y="1896792"/>
              <a:ext cx="2275046" cy="400110"/>
            </a:xfrm>
            <a:prstGeom prst="rect">
              <a:avLst/>
            </a:prstGeom>
            <a:noFill/>
          </p:spPr>
          <p:txBody>
            <a:bodyPr wrap="none" rtlCol="0">
              <a:spAutoFit/>
            </a:bodyPr>
            <a:lstStyle/>
            <a:p>
              <a:r>
                <a:rPr lang="en-US" dirty="0" err="1" smtClean="0"/>
                <a:t>Hwangbo</a:t>
              </a:r>
              <a:r>
                <a:rPr lang="en-US" dirty="0" smtClean="0"/>
                <a:t> et al. (2014)</a:t>
              </a:r>
              <a:endParaRPr lang="en-US" dirty="0"/>
            </a:p>
          </p:txBody>
        </p:sp>
      </p:grpSp>
    </p:spTree>
    <p:extLst>
      <p:ext uri="{BB962C8B-B14F-4D97-AF65-F5344CB8AC3E}">
        <p14:creationId xmlns:p14="http://schemas.microsoft.com/office/powerpoint/2010/main" val="94739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Content Placeholder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14614" y="1474151"/>
            <a:ext cx="5734239" cy="5155249"/>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90" t="6638" r="7631"/>
          <a:stretch/>
        </p:blipFill>
        <p:spPr>
          <a:xfrm>
            <a:off x="6248853" y="1380091"/>
            <a:ext cx="5158410" cy="1939579"/>
          </a:xfrm>
          <a:prstGeom prst="rect">
            <a:avLst/>
          </a:prstGeom>
        </p:spPr>
      </p:pic>
      <p:sp>
        <p:nvSpPr>
          <p:cNvPr id="8" name="TextBox 7"/>
          <p:cNvSpPr txBox="1"/>
          <p:nvPr/>
        </p:nvSpPr>
        <p:spPr>
          <a:xfrm>
            <a:off x="5967770" y="3528581"/>
            <a:ext cx="5936522" cy="2900794"/>
          </a:xfrm>
          <a:prstGeom prst="rect">
            <a:avLst/>
          </a:prstGeom>
          <a:noFill/>
        </p:spPr>
        <p:txBody>
          <a:bodyPr wrap="square" rtlCol="0">
            <a:spAutoFit/>
          </a:bodyPr>
          <a:lstStyle/>
          <a:p>
            <a:pPr>
              <a:spcAft>
                <a:spcPts val="900"/>
              </a:spcAft>
            </a:pPr>
            <a:r>
              <a:rPr lang="en-US" dirty="0" smtClean="0"/>
              <a:t>The erupting flux rope coincides with a relatively minor peak that has a remarkably flat microwave spectrum.</a:t>
            </a:r>
          </a:p>
          <a:p>
            <a:pPr>
              <a:spcAft>
                <a:spcPts val="900"/>
              </a:spcAft>
            </a:pPr>
            <a:r>
              <a:rPr lang="en-US" dirty="0" smtClean="0"/>
              <a:t>The main peak occurs about 5-6 minutes later at high frequencies, with a rising spectrum throughout our frequency range. Peak T</a:t>
            </a:r>
            <a:r>
              <a:rPr lang="en-US" baseline="-25000" dirty="0" smtClean="0"/>
              <a:t>b</a:t>
            </a:r>
            <a:r>
              <a:rPr lang="en-US" dirty="0" smtClean="0"/>
              <a:t> &gt; 10</a:t>
            </a:r>
            <a:r>
              <a:rPr lang="en-US" baseline="30000" dirty="0" smtClean="0"/>
              <a:t>9</a:t>
            </a:r>
            <a:r>
              <a:rPr lang="en-US" dirty="0" smtClean="0"/>
              <a:t> K =&gt; bulk energies ~ 300 </a:t>
            </a:r>
            <a:r>
              <a:rPr lang="en-US" dirty="0" err="1" smtClean="0"/>
              <a:t>keV</a:t>
            </a:r>
            <a:endParaRPr lang="en-US" dirty="0" smtClean="0"/>
          </a:p>
          <a:p>
            <a:pPr>
              <a:spcAft>
                <a:spcPts val="900"/>
              </a:spcAft>
            </a:pPr>
            <a:r>
              <a:rPr lang="en-US" dirty="0" smtClean="0"/>
              <a:t>The microwave peak is progressively delayed at lower frequencies.</a:t>
            </a:r>
          </a:p>
          <a:p>
            <a:pPr>
              <a:spcAft>
                <a:spcPts val="900"/>
              </a:spcAft>
            </a:pPr>
            <a:r>
              <a:rPr lang="en-US" dirty="0" smtClean="0"/>
              <a:t>Late in the event, a series of pulsations occur.</a:t>
            </a:r>
            <a:endParaRPr lang="en-US" dirty="0"/>
          </a:p>
        </p:txBody>
      </p:sp>
      <p:grpSp>
        <p:nvGrpSpPr>
          <p:cNvPr id="14" name="Group 13"/>
          <p:cNvGrpSpPr/>
          <p:nvPr/>
        </p:nvGrpSpPr>
        <p:grpSpPr>
          <a:xfrm>
            <a:off x="9124122" y="3159994"/>
            <a:ext cx="2384404" cy="338554"/>
            <a:chOff x="9124122" y="3219628"/>
            <a:chExt cx="2384404" cy="338554"/>
          </a:xfrm>
        </p:grpSpPr>
        <p:sp>
          <p:nvSpPr>
            <p:cNvPr id="9" name="TextBox 8"/>
            <p:cNvSpPr txBox="1"/>
            <p:nvPr/>
          </p:nvSpPr>
          <p:spPr>
            <a:xfrm>
              <a:off x="10379691" y="3219628"/>
              <a:ext cx="1128835"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Pulsations</a:t>
              </a:r>
              <a:endParaRPr lang="en-US"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9124122" y="3290456"/>
              <a:ext cx="1649895" cy="0"/>
            </a:xfrm>
            <a:prstGeom prst="line">
              <a:avLst/>
            </a:prstGeom>
            <a:ln w="19050">
              <a:solidFill>
                <a:schemeClr val="accent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1"/>
            </p:cNvCxnSpPr>
            <p:nvPr/>
          </p:nvCxnSpPr>
          <p:spPr>
            <a:xfrm flipH="1" flipV="1">
              <a:off x="10028583" y="3290456"/>
              <a:ext cx="351108" cy="98449"/>
            </a:xfrm>
            <a:prstGeom prst="straightConnector1">
              <a:avLst/>
            </a:prstGeom>
            <a:ln w="19050">
              <a:solidFill>
                <a:schemeClr val="accent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2017 Sep 10 Time Behavior</a:t>
            </a:r>
            <a:endParaRPr lang="en-US" dirty="0"/>
          </a:p>
        </p:txBody>
      </p:sp>
      <p:sp>
        <p:nvSpPr>
          <p:cNvPr id="5" name="TextBox 4"/>
          <p:cNvSpPr txBox="1"/>
          <p:nvPr/>
        </p:nvSpPr>
        <p:spPr>
          <a:xfrm>
            <a:off x="6865399" y="2021087"/>
            <a:ext cx="3807739" cy="707886"/>
          </a:xfrm>
          <a:prstGeom prst="rect">
            <a:avLst/>
          </a:prstGeom>
          <a:noFill/>
        </p:spPr>
        <p:txBody>
          <a:bodyPr wrap="square" rtlCol="0">
            <a:spAutoFit/>
          </a:bodyPr>
          <a:lstStyle/>
          <a:p>
            <a:r>
              <a:rPr lang="en-US" dirty="0" smtClean="0">
                <a:solidFill>
                  <a:schemeClr val="bg1"/>
                </a:solidFill>
              </a:rPr>
              <a:t>Can make images for every frequency-time bin in this dynamic spectrum!</a:t>
            </a:r>
            <a:endParaRPr lang="en-US" dirty="0">
              <a:solidFill>
                <a:schemeClr val="bg1"/>
              </a:solidFill>
            </a:endParaRPr>
          </a:p>
        </p:txBody>
      </p:sp>
    </p:spTree>
    <p:extLst>
      <p:ext uri="{BB962C8B-B14F-4D97-AF65-F5344CB8AC3E}">
        <p14:creationId xmlns:p14="http://schemas.microsoft.com/office/powerpoint/2010/main" val="1296680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EOVSA Imaging Spectroscopy Method (15:57 UT)</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a:xfrm>
            <a:off x="9501437" y="1692202"/>
            <a:ext cx="2592241" cy="4572000"/>
          </a:xfrm>
        </p:spPr>
        <p:txBody>
          <a:bodyPr>
            <a:noAutofit/>
          </a:bodyPr>
          <a:lstStyle/>
          <a:p>
            <a:r>
              <a:rPr lang="en-US" dirty="0" smtClean="0"/>
              <a:t>Points with error bars are measured data.</a:t>
            </a:r>
          </a:p>
          <a:p>
            <a:r>
              <a:rPr lang="en-US" dirty="0" smtClean="0"/>
              <a:t>Multi-parameter fits are red curves.</a:t>
            </a:r>
          </a:p>
          <a:p>
            <a:r>
              <a:rPr lang="en-US" dirty="0" smtClean="0"/>
              <a:t>The two points highest in the corona have no fit (flux density too low)</a:t>
            </a:r>
            <a:endParaRPr lang="en-US" dirty="0"/>
          </a:p>
        </p:txBody>
      </p:sp>
      <p:pic>
        <p:nvPicPr>
          <p:cNvPr id="9" name="Picture 8"/>
          <p:cNvPicPr>
            <a:picLocks noChangeAspect="1"/>
          </p:cNvPicPr>
          <p:nvPr/>
        </p:nvPicPr>
        <p:blipFill>
          <a:blip r:embed="rId2"/>
          <a:stretch>
            <a:fillRect/>
          </a:stretch>
        </p:blipFill>
        <p:spPr>
          <a:xfrm>
            <a:off x="102041" y="1466265"/>
            <a:ext cx="2987040" cy="5388864"/>
          </a:xfrm>
          <a:prstGeom prst="rect">
            <a:avLst/>
          </a:prstGeom>
        </p:spPr>
      </p:pic>
      <p:pic>
        <p:nvPicPr>
          <p:cNvPr id="6" name="Picture 5"/>
          <p:cNvPicPr>
            <a:picLocks noChangeAspect="1"/>
          </p:cNvPicPr>
          <p:nvPr/>
        </p:nvPicPr>
        <p:blipFill>
          <a:blip r:embed="rId3"/>
          <a:stretch>
            <a:fillRect/>
          </a:stretch>
        </p:blipFill>
        <p:spPr>
          <a:xfrm>
            <a:off x="3208016" y="1466265"/>
            <a:ext cx="3505200" cy="5388864"/>
          </a:xfrm>
          <a:prstGeom prst="rect">
            <a:avLst/>
          </a:prstGeom>
        </p:spPr>
      </p:pic>
      <p:pic>
        <p:nvPicPr>
          <p:cNvPr id="7" name="Picture 6"/>
          <p:cNvPicPr>
            <a:picLocks noChangeAspect="1"/>
          </p:cNvPicPr>
          <p:nvPr/>
        </p:nvPicPr>
        <p:blipFill>
          <a:blip r:embed="rId4"/>
          <a:stretch>
            <a:fillRect/>
          </a:stretch>
        </p:blipFill>
        <p:spPr>
          <a:xfrm>
            <a:off x="6832151" y="1466265"/>
            <a:ext cx="2669286" cy="5388864"/>
          </a:xfrm>
          <a:prstGeom prst="rect">
            <a:avLst/>
          </a:prstGeom>
        </p:spPr>
      </p:pic>
      <p:grpSp>
        <p:nvGrpSpPr>
          <p:cNvPr id="8" name="Group 7"/>
          <p:cNvGrpSpPr/>
          <p:nvPr/>
        </p:nvGrpSpPr>
        <p:grpSpPr>
          <a:xfrm>
            <a:off x="4575177" y="2487561"/>
            <a:ext cx="2907171" cy="3849175"/>
            <a:chOff x="4575177" y="2487561"/>
            <a:chExt cx="2907171" cy="3849175"/>
          </a:xfrm>
        </p:grpSpPr>
        <p:cxnSp>
          <p:nvCxnSpPr>
            <p:cNvPr id="11" name="Straight Arrow Connector 10"/>
            <p:cNvCxnSpPr/>
            <p:nvPr/>
          </p:nvCxnSpPr>
          <p:spPr>
            <a:xfrm flipV="1">
              <a:off x="4660490" y="2487561"/>
              <a:ext cx="2821858" cy="175997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575177" y="3722609"/>
              <a:ext cx="2906099" cy="81497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009776" y="4596579"/>
              <a:ext cx="2472572" cy="54384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71521" y="4657520"/>
              <a:ext cx="2009755" cy="1679216"/>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8760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EOVSA Imaging Spectroscopy Method (15:59 UT)</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a:xfrm>
            <a:off x="9502959" y="1906097"/>
            <a:ext cx="2590719" cy="4572000"/>
          </a:xfrm>
        </p:spPr>
        <p:txBody>
          <a:bodyPr>
            <a:normAutofit/>
          </a:bodyPr>
          <a:lstStyle/>
          <a:p>
            <a:r>
              <a:rPr lang="en-US" dirty="0" smtClean="0"/>
              <a:t>As source grows outward, the highest two points have fitted spectra.</a:t>
            </a:r>
          </a:p>
          <a:p>
            <a:r>
              <a:rPr lang="en-US" dirty="0" smtClean="0"/>
              <a:t>Magnetic field falls with height.</a:t>
            </a:r>
          </a:p>
          <a:p>
            <a:r>
              <a:rPr lang="en-US" dirty="0" smtClean="0"/>
              <a:t>Electron spectral index is fairly uniform.</a:t>
            </a:r>
            <a:endParaRPr lang="en-US" dirty="0"/>
          </a:p>
        </p:txBody>
      </p:sp>
      <p:pic>
        <p:nvPicPr>
          <p:cNvPr id="7" name="Picture 6"/>
          <p:cNvPicPr>
            <a:picLocks noChangeAspect="1"/>
          </p:cNvPicPr>
          <p:nvPr/>
        </p:nvPicPr>
        <p:blipFill>
          <a:blip r:embed="rId2"/>
          <a:stretch>
            <a:fillRect/>
          </a:stretch>
        </p:blipFill>
        <p:spPr>
          <a:xfrm>
            <a:off x="99165" y="1476093"/>
            <a:ext cx="2987040" cy="5388864"/>
          </a:xfrm>
          <a:prstGeom prst="rect">
            <a:avLst/>
          </a:prstGeom>
        </p:spPr>
      </p:pic>
      <p:pic>
        <p:nvPicPr>
          <p:cNvPr id="8" name="Picture 7"/>
          <p:cNvPicPr>
            <a:picLocks noChangeAspect="1"/>
          </p:cNvPicPr>
          <p:nvPr/>
        </p:nvPicPr>
        <p:blipFill>
          <a:blip r:embed="rId3"/>
          <a:stretch>
            <a:fillRect/>
          </a:stretch>
        </p:blipFill>
        <p:spPr>
          <a:xfrm>
            <a:off x="3208006" y="1466261"/>
            <a:ext cx="3505200" cy="5398696"/>
          </a:xfrm>
          <a:prstGeom prst="rect">
            <a:avLst/>
          </a:prstGeom>
        </p:spPr>
      </p:pic>
      <p:pic>
        <p:nvPicPr>
          <p:cNvPr id="10" name="Picture 9"/>
          <p:cNvPicPr>
            <a:picLocks noChangeAspect="1"/>
          </p:cNvPicPr>
          <p:nvPr/>
        </p:nvPicPr>
        <p:blipFill>
          <a:blip r:embed="rId4"/>
          <a:stretch>
            <a:fillRect/>
          </a:stretch>
        </p:blipFill>
        <p:spPr>
          <a:xfrm>
            <a:off x="6833673" y="1466261"/>
            <a:ext cx="2669286" cy="5398696"/>
          </a:xfrm>
          <a:prstGeom prst="rect">
            <a:avLst/>
          </a:prstGeom>
        </p:spPr>
      </p:pic>
      <p:grpSp>
        <p:nvGrpSpPr>
          <p:cNvPr id="9" name="Group 8"/>
          <p:cNvGrpSpPr/>
          <p:nvPr/>
        </p:nvGrpSpPr>
        <p:grpSpPr>
          <a:xfrm>
            <a:off x="4575177" y="2487561"/>
            <a:ext cx="2907171" cy="3849175"/>
            <a:chOff x="4575177" y="2487561"/>
            <a:chExt cx="2907171" cy="3849175"/>
          </a:xfrm>
        </p:grpSpPr>
        <p:cxnSp>
          <p:nvCxnSpPr>
            <p:cNvPr id="11" name="Straight Arrow Connector 10"/>
            <p:cNvCxnSpPr/>
            <p:nvPr/>
          </p:nvCxnSpPr>
          <p:spPr>
            <a:xfrm flipV="1">
              <a:off x="4660490" y="2487561"/>
              <a:ext cx="2821858" cy="175997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575177" y="3722609"/>
              <a:ext cx="2906099" cy="81497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009776" y="4596579"/>
              <a:ext cx="2472572" cy="54384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471521" y="4657520"/>
              <a:ext cx="2009755" cy="1679216"/>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082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EOVSA Imaging Spectroscopy Method (16:01 UT)</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a:xfrm>
            <a:off x="9505374" y="1495556"/>
            <a:ext cx="2588303" cy="5094516"/>
          </a:xfrm>
        </p:spPr>
        <p:txBody>
          <a:bodyPr>
            <a:normAutofit lnSpcReduction="10000"/>
          </a:bodyPr>
          <a:lstStyle/>
          <a:p>
            <a:r>
              <a:rPr lang="en-US" dirty="0" smtClean="0"/>
              <a:t>Magnetic field values are fairly consistent with time.</a:t>
            </a:r>
          </a:p>
          <a:p>
            <a:r>
              <a:rPr lang="en-US" dirty="0" smtClean="0"/>
              <a:t>Possible increase of electron spectral index at lower heights.</a:t>
            </a:r>
          </a:p>
          <a:p>
            <a:r>
              <a:rPr lang="en-US" dirty="0" smtClean="0"/>
              <a:t>We can make parameter maps and </a:t>
            </a:r>
            <a:r>
              <a:rPr lang="en-US" u="sng" dirty="0" smtClean="0"/>
              <a:t>movies</a:t>
            </a:r>
            <a:r>
              <a:rPr lang="en-US" dirty="0" smtClean="0"/>
              <a:t> over the entire emitting region.</a:t>
            </a:r>
            <a:endParaRPr lang="en-US" dirty="0"/>
          </a:p>
        </p:txBody>
      </p:sp>
      <p:pic>
        <p:nvPicPr>
          <p:cNvPr id="8" name="Picture 7"/>
          <p:cNvPicPr>
            <a:picLocks noChangeAspect="1"/>
          </p:cNvPicPr>
          <p:nvPr/>
        </p:nvPicPr>
        <p:blipFill>
          <a:blip r:embed="rId2"/>
          <a:stretch>
            <a:fillRect/>
          </a:stretch>
        </p:blipFill>
        <p:spPr>
          <a:xfrm>
            <a:off x="98320" y="1470544"/>
            <a:ext cx="2987040" cy="5388864"/>
          </a:xfrm>
          <a:prstGeom prst="rect">
            <a:avLst/>
          </a:prstGeom>
        </p:spPr>
      </p:pic>
      <p:pic>
        <p:nvPicPr>
          <p:cNvPr id="7" name="Picture 6"/>
          <p:cNvPicPr>
            <a:picLocks noChangeAspect="1"/>
          </p:cNvPicPr>
          <p:nvPr/>
        </p:nvPicPr>
        <p:blipFill>
          <a:blip r:embed="rId3"/>
          <a:stretch>
            <a:fillRect/>
          </a:stretch>
        </p:blipFill>
        <p:spPr>
          <a:xfrm>
            <a:off x="3205633" y="1466264"/>
            <a:ext cx="3505200" cy="5393143"/>
          </a:xfrm>
          <a:prstGeom prst="rect">
            <a:avLst/>
          </a:prstGeom>
        </p:spPr>
      </p:pic>
      <p:pic>
        <p:nvPicPr>
          <p:cNvPr id="10" name="Picture 9"/>
          <p:cNvPicPr>
            <a:picLocks noChangeAspect="1"/>
          </p:cNvPicPr>
          <p:nvPr/>
        </p:nvPicPr>
        <p:blipFill>
          <a:blip r:embed="rId4"/>
          <a:stretch>
            <a:fillRect/>
          </a:stretch>
        </p:blipFill>
        <p:spPr>
          <a:xfrm>
            <a:off x="6836089" y="1466263"/>
            <a:ext cx="2669286" cy="5393143"/>
          </a:xfrm>
          <a:prstGeom prst="rect">
            <a:avLst/>
          </a:prstGeom>
        </p:spPr>
      </p:pic>
      <p:grpSp>
        <p:nvGrpSpPr>
          <p:cNvPr id="9" name="Group 8"/>
          <p:cNvGrpSpPr/>
          <p:nvPr/>
        </p:nvGrpSpPr>
        <p:grpSpPr>
          <a:xfrm>
            <a:off x="4575177" y="2487561"/>
            <a:ext cx="2907171" cy="3849175"/>
            <a:chOff x="4575177" y="2487561"/>
            <a:chExt cx="2907171" cy="3849175"/>
          </a:xfrm>
        </p:grpSpPr>
        <p:cxnSp>
          <p:nvCxnSpPr>
            <p:cNvPr id="11" name="Straight Arrow Connector 10"/>
            <p:cNvCxnSpPr/>
            <p:nvPr/>
          </p:nvCxnSpPr>
          <p:spPr>
            <a:xfrm flipV="1">
              <a:off x="4660490" y="2487561"/>
              <a:ext cx="2821858" cy="175997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575177" y="3722609"/>
              <a:ext cx="2906099" cy="81497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009776" y="4596579"/>
              <a:ext cx="2472572" cy="54384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471521" y="4657520"/>
              <a:ext cx="2009755" cy="1679216"/>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6042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099" y="908275"/>
            <a:ext cx="4117981" cy="626609"/>
          </a:xfrm>
        </p:spPr>
        <p:txBody>
          <a:bodyPr/>
          <a:lstStyle/>
          <a:p>
            <a:r>
              <a:rPr lang="en-US" dirty="0" smtClean="0"/>
              <a:t>Fitting Algorithm</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Fit_300_1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274797" y="1717426"/>
            <a:ext cx="4134517" cy="4160520"/>
          </a:xfrm>
        </p:spPr>
      </p:pic>
      <p:sp>
        <p:nvSpPr>
          <p:cNvPr id="7" name="Content Placeholder 4"/>
          <p:cNvSpPr txBox="1">
            <a:spLocks/>
          </p:cNvSpPr>
          <p:nvPr/>
        </p:nvSpPr>
        <p:spPr>
          <a:xfrm>
            <a:off x="4364736" y="1039584"/>
            <a:ext cx="7620000" cy="5132616"/>
          </a:xfrm>
          <a:prstGeom prst="rect">
            <a:avLst/>
          </a:prstGeom>
        </p:spPr>
        <p:txBody>
          <a:bodyPr vert="horz">
            <a:normAutofit fontScale="85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defTabSz="914400"/>
            <a:r>
              <a:rPr lang="en-US" dirty="0" smtClean="0"/>
              <a:t>The fitting is done assuming a homogeneous source (i.e. the line-of-sight variation is ignored).</a:t>
            </a:r>
          </a:p>
          <a:p>
            <a:pPr defTabSz="914400"/>
            <a:r>
              <a:rPr lang="en-US" dirty="0" smtClean="0"/>
              <a:t>Many parameters can potentially be fit, or kept fixed.  For these fits, we used 6 parameters: </a:t>
            </a:r>
          </a:p>
          <a:p>
            <a:pPr lvl="1" defTabSz="914400"/>
            <a:r>
              <a:rPr lang="en-US" dirty="0" smtClean="0"/>
              <a:t>magnitude </a:t>
            </a:r>
            <a:r>
              <a:rPr lang="en-US" dirty="0"/>
              <a:t>of </a:t>
            </a:r>
            <a:r>
              <a:rPr lang="en-US" i="1" dirty="0" smtClean="0"/>
              <a:t>B</a:t>
            </a:r>
            <a:endParaRPr lang="en-US" dirty="0"/>
          </a:p>
          <a:p>
            <a:pPr lvl="1" defTabSz="914400"/>
            <a:r>
              <a:rPr lang="en-US" dirty="0" smtClean="0"/>
              <a:t>angle </a:t>
            </a:r>
            <a:r>
              <a:rPr lang="en-US" dirty="0" smtClean="0">
                <a:latin typeface="Symbol" panose="05050102010706020507" pitchFamily="18" charset="2"/>
              </a:rPr>
              <a:t>q</a:t>
            </a:r>
            <a:r>
              <a:rPr lang="en-US" dirty="0" smtClean="0"/>
              <a:t> between </a:t>
            </a:r>
            <a:r>
              <a:rPr lang="en-US" dirty="0"/>
              <a:t>the magnetic field vector and the </a:t>
            </a:r>
            <a:r>
              <a:rPr lang="en-US" dirty="0" smtClean="0"/>
              <a:t>line-of-sight</a:t>
            </a:r>
          </a:p>
          <a:p>
            <a:pPr lvl="1" defTabSz="914400"/>
            <a:r>
              <a:rPr lang="en-US" dirty="0" smtClean="0"/>
              <a:t>thermal </a:t>
            </a:r>
            <a:r>
              <a:rPr lang="en-US" dirty="0"/>
              <a:t>plasma density </a:t>
            </a:r>
            <a:r>
              <a:rPr lang="en-US" i="1" dirty="0" smtClean="0"/>
              <a:t>n</a:t>
            </a:r>
            <a:r>
              <a:rPr lang="en-US" baseline="-25000" dirty="0" smtClean="0"/>
              <a:t>th</a:t>
            </a:r>
            <a:endParaRPr lang="en-US" dirty="0"/>
          </a:p>
          <a:p>
            <a:pPr lvl="1" defTabSz="914400"/>
            <a:r>
              <a:rPr lang="en-US" dirty="0" smtClean="0"/>
              <a:t>nonthermal </a:t>
            </a:r>
            <a:r>
              <a:rPr lang="en-US" dirty="0"/>
              <a:t>electron density </a:t>
            </a:r>
            <a:r>
              <a:rPr lang="en-US" i="1" dirty="0" err="1" smtClean="0"/>
              <a:t>n</a:t>
            </a:r>
            <a:r>
              <a:rPr lang="en-US" baseline="-25000" dirty="0" err="1" smtClean="0"/>
              <a:t>nth</a:t>
            </a:r>
            <a:r>
              <a:rPr lang="en-US" dirty="0" smtClean="0"/>
              <a:t> above a </a:t>
            </a:r>
            <a:r>
              <a:rPr lang="en-US" dirty="0"/>
              <a:t>preset low-energy cutoff  </a:t>
            </a:r>
            <a:r>
              <a:rPr lang="en-US" dirty="0" smtClean="0"/>
              <a:t>  </a:t>
            </a:r>
            <a:r>
              <a:rPr lang="en-US" i="1" dirty="0" err="1" smtClean="0"/>
              <a:t>E</a:t>
            </a:r>
            <a:r>
              <a:rPr lang="en-US" baseline="-25000" dirty="0" err="1" smtClean="0"/>
              <a:t>min</a:t>
            </a:r>
            <a:r>
              <a:rPr lang="en-US" dirty="0" smtClean="0"/>
              <a:t>=20 </a:t>
            </a:r>
            <a:r>
              <a:rPr lang="en-US" dirty="0" err="1" smtClean="0"/>
              <a:t>keV</a:t>
            </a:r>
            <a:endParaRPr lang="en-US" dirty="0" smtClean="0"/>
          </a:p>
          <a:p>
            <a:pPr lvl="1" defTabSz="914400"/>
            <a:r>
              <a:rPr lang="en-US" dirty="0"/>
              <a:t>p</a:t>
            </a:r>
            <a:r>
              <a:rPr lang="en-US" dirty="0" smtClean="0"/>
              <a:t>ower-law </a:t>
            </a:r>
            <a:r>
              <a:rPr lang="en-US" dirty="0"/>
              <a:t>index </a:t>
            </a:r>
            <a:r>
              <a:rPr lang="en-US" dirty="0" smtClean="0">
                <a:latin typeface="Symbol" panose="05050102010706020507" pitchFamily="18" charset="2"/>
              </a:rPr>
              <a:t>d</a:t>
            </a:r>
            <a:endParaRPr lang="en-US" dirty="0"/>
          </a:p>
          <a:p>
            <a:pPr lvl="1" defTabSz="914400"/>
            <a:r>
              <a:rPr lang="en-US" dirty="0" smtClean="0"/>
              <a:t>high-energy </a:t>
            </a:r>
            <a:r>
              <a:rPr lang="en-US" dirty="0"/>
              <a:t>cutoff </a:t>
            </a:r>
            <a:r>
              <a:rPr lang="en-US" i="1" dirty="0" err="1" smtClean="0"/>
              <a:t>E</a:t>
            </a:r>
            <a:r>
              <a:rPr lang="en-US" baseline="-25000" dirty="0" err="1" smtClean="0"/>
              <a:t>max</a:t>
            </a:r>
            <a:r>
              <a:rPr lang="en-US" dirty="0" smtClean="0"/>
              <a:t>. </a:t>
            </a:r>
          </a:p>
          <a:p>
            <a:pPr defTabSz="914400"/>
            <a:r>
              <a:rPr lang="en-US" dirty="0" smtClean="0"/>
              <a:t>The </a:t>
            </a:r>
            <a:r>
              <a:rPr lang="en-US" dirty="0"/>
              <a:t>latter </a:t>
            </a:r>
            <a:r>
              <a:rPr lang="en-US" dirty="0" smtClean="0"/>
              <a:t>three </a:t>
            </a:r>
            <a:r>
              <a:rPr lang="en-US" dirty="0"/>
              <a:t>parameters are used to determine overall energy in nonthermal particles</a:t>
            </a:r>
            <a:endParaRPr lang="en-US" dirty="0" smtClean="0"/>
          </a:p>
          <a:p>
            <a:pPr defTabSz="914400"/>
            <a:r>
              <a:rPr lang="en-US" dirty="0" smtClean="0"/>
              <a:t>The minimization employs the SIMPLEX method, with shaking, to guard against settling on a local minimum.</a:t>
            </a:r>
          </a:p>
          <a:p>
            <a:pPr defTabSz="914400"/>
            <a:r>
              <a:rPr lang="en-US" dirty="0" smtClean="0"/>
              <a:t>Every position and time is fit completely independently, so spatially or temporally smooth fits are an indication of stability of the process.</a:t>
            </a:r>
            <a:endParaRPr lang="en-US" dirty="0"/>
          </a:p>
        </p:txBody>
      </p:sp>
    </p:spTree>
    <p:extLst>
      <p:ext uri="{BB962C8B-B14F-4D97-AF65-F5344CB8AC3E}">
        <p14:creationId xmlns:p14="http://schemas.microsoft.com/office/powerpoint/2010/main" val="192136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 Field (0-1500 G) and Electron </a:t>
            </a:r>
            <a:r>
              <a:rPr lang="en-US" dirty="0" err="1"/>
              <a:t>P</a:t>
            </a:r>
            <a:r>
              <a:rPr lang="en-US" dirty="0" err="1" smtClean="0"/>
              <a:t>owerlaw</a:t>
            </a:r>
            <a:r>
              <a:rPr lang="en-US" dirty="0" smtClean="0"/>
              <a:t> Index (0-7)</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2017Sep10_B_delta_movie">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152152" y="1490686"/>
            <a:ext cx="9373908" cy="5087060"/>
          </a:xfrm>
        </p:spPr>
      </p:pic>
      <p:sp>
        <p:nvSpPr>
          <p:cNvPr id="7" name="Content Placeholder 4"/>
          <p:cNvSpPr txBox="1">
            <a:spLocks/>
          </p:cNvSpPr>
          <p:nvPr/>
        </p:nvSpPr>
        <p:spPr>
          <a:xfrm>
            <a:off x="9505374" y="1495556"/>
            <a:ext cx="2588303" cy="5094516"/>
          </a:xfrm>
          <a:prstGeom prst="rect">
            <a:avLst/>
          </a:prstGeom>
        </p:spPr>
        <p:txBody>
          <a:bodyPr vert="horz">
            <a:normAutofit fontScale="925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defTabSz="914400"/>
            <a:r>
              <a:rPr lang="en-US" dirty="0" smtClean="0"/>
              <a:t>Magnetic field falls with height – reasonable – and decays with time at a given height.</a:t>
            </a:r>
          </a:p>
          <a:p>
            <a:pPr defTabSz="914400"/>
            <a:r>
              <a:rPr lang="en-US" dirty="0" smtClean="0"/>
              <a:t>Electron </a:t>
            </a:r>
            <a:r>
              <a:rPr lang="en-US" dirty="0" err="1" smtClean="0"/>
              <a:t>powerlaw</a:t>
            </a:r>
            <a:r>
              <a:rPr lang="en-US" dirty="0" smtClean="0"/>
              <a:t> index gets smaller (harder) at low heights (rises with time), and larger (softer) at high heights.</a:t>
            </a:r>
          </a:p>
          <a:p>
            <a:pPr defTabSz="914400"/>
            <a:r>
              <a:rPr lang="en-US" dirty="0" smtClean="0"/>
              <a:t>I will give some quantitative results shortly.</a:t>
            </a:r>
            <a:endParaRPr lang="en-US" dirty="0"/>
          </a:p>
        </p:txBody>
      </p:sp>
    </p:spTree>
    <p:extLst>
      <p:ext uri="{BB962C8B-B14F-4D97-AF65-F5344CB8AC3E}">
        <p14:creationId xmlns:p14="http://schemas.microsoft.com/office/powerpoint/2010/main" val="1323873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583" y="2802194"/>
            <a:ext cx="10204315" cy="1238864"/>
          </a:xfrm>
        </p:spPr>
        <p:txBody>
          <a:bodyPr>
            <a:normAutofit/>
          </a:bodyPr>
          <a:lstStyle/>
          <a:p>
            <a:pPr algn="ctr"/>
            <a:r>
              <a:rPr lang="en-US" dirty="0" smtClean="0"/>
              <a:t>Implications of the 2017 Sep 10 Event</a:t>
            </a:r>
            <a:br>
              <a:rPr lang="en-US" dirty="0" smtClean="0"/>
            </a:br>
            <a:r>
              <a:rPr lang="en-US" dirty="0" smtClean="0"/>
              <a:t>for Particle Acceleration in the Standard Model</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Tree>
    <p:extLst>
      <p:ext uri="{BB962C8B-B14F-4D97-AF65-F5344CB8AC3E}">
        <p14:creationId xmlns:p14="http://schemas.microsoft.com/office/powerpoint/2010/main" val="186001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EOVSA/RHESSI Comparison</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a:xfrm>
            <a:off x="401652" y="1534883"/>
            <a:ext cx="6640082" cy="4637318"/>
          </a:xfrm>
        </p:spPr>
        <p:txBody>
          <a:bodyPr>
            <a:normAutofit fontScale="70000" lnSpcReduction="20000"/>
          </a:bodyPr>
          <a:lstStyle/>
          <a:p>
            <a:r>
              <a:rPr lang="en-US" dirty="0" smtClean="0"/>
              <a:t>Early period, 15:54 UT, flux rope expansion:</a:t>
            </a:r>
          </a:p>
          <a:p>
            <a:pPr lvl="1"/>
            <a:r>
              <a:rPr lang="en-US" dirty="0" smtClean="0"/>
              <a:t>EOVSA shows main source above EUV loops, </a:t>
            </a:r>
            <a:r>
              <a:rPr lang="en-US" dirty="0" err="1" smtClean="0"/>
              <a:t>cospatial</a:t>
            </a:r>
            <a:r>
              <a:rPr lang="en-US" dirty="0" smtClean="0"/>
              <a:t> with nonthermal hard X-ray source.</a:t>
            </a:r>
          </a:p>
          <a:p>
            <a:pPr lvl="1"/>
            <a:r>
              <a:rPr lang="en-US" dirty="0" smtClean="0"/>
              <a:t>RHESSI thermal source is within EUV loops.</a:t>
            </a:r>
          </a:p>
          <a:p>
            <a:pPr lvl="1"/>
            <a:r>
              <a:rPr lang="en-US" dirty="0" smtClean="0"/>
              <a:t>EOVSA shows an extension of low-frequency emission along plasma sheet.</a:t>
            </a:r>
          </a:p>
          <a:p>
            <a:pPr lvl="1"/>
            <a:r>
              <a:rPr lang="en-US" dirty="0" smtClean="0"/>
              <a:t>Two low-frequency outlier sources appear briefly (about 2 min duration) to either side of main source.</a:t>
            </a:r>
          </a:p>
          <a:p>
            <a:r>
              <a:rPr lang="en-US" dirty="0" smtClean="0"/>
              <a:t>Main phase, 16:00 UT:</a:t>
            </a:r>
          </a:p>
          <a:p>
            <a:pPr lvl="1"/>
            <a:r>
              <a:rPr lang="en-US" dirty="0"/>
              <a:t>RHESSI thermal and nonthermal sources are within higher density cusp region, with nonthermal slightly higher.</a:t>
            </a:r>
          </a:p>
          <a:p>
            <a:pPr lvl="1"/>
            <a:r>
              <a:rPr lang="en-US" dirty="0" smtClean="0"/>
              <a:t>Only the main EOVSA source remains, slowly rising upward along with the EUV loops, at up to 30 km/s.</a:t>
            </a:r>
          </a:p>
          <a:p>
            <a:pPr lvl="1"/>
            <a:r>
              <a:rPr lang="en-US" dirty="0" smtClean="0"/>
              <a:t>High-frequency EOVSA source becomes loop-like, while lower frequencies extend higher along plasma sheet.</a:t>
            </a:r>
          </a:p>
          <a:p>
            <a:r>
              <a:rPr lang="en-US" dirty="0" smtClean="0"/>
              <a:t>Later phase, 16:40 UT:</a:t>
            </a:r>
          </a:p>
          <a:p>
            <a:pPr lvl="1"/>
            <a:r>
              <a:rPr lang="en-US" dirty="0" smtClean="0"/>
              <a:t>EOVSA source is bifurcated to either side of the thickening plasma sheet.</a:t>
            </a:r>
          </a:p>
          <a:p>
            <a:pPr lvl="1"/>
            <a:r>
              <a:rPr lang="en-US" dirty="0" smtClean="0"/>
              <a:t>RHESSI source remains in the cusp region, with nonthermal source at somewhat lower energies than earlier.</a:t>
            </a:r>
          </a:p>
          <a:p>
            <a:pPr lvl="1"/>
            <a:endParaRPr lang="en-US" dirty="0"/>
          </a:p>
        </p:txBody>
      </p:sp>
      <p:pic>
        <p:nvPicPr>
          <p:cNvPr id="6" name="Picture 5"/>
          <p:cNvPicPr>
            <a:picLocks noChangeAspect="1"/>
          </p:cNvPicPr>
          <p:nvPr/>
        </p:nvPicPr>
        <p:blipFill>
          <a:blip r:embed="rId2"/>
          <a:stretch>
            <a:fillRect/>
          </a:stretch>
        </p:blipFill>
        <p:spPr>
          <a:xfrm>
            <a:off x="7041734" y="931048"/>
            <a:ext cx="4697294" cy="5926952"/>
          </a:xfrm>
          <a:prstGeom prst="rect">
            <a:avLst/>
          </a:prstGeom>
        </p:spPr>
      </p:pic>
      <p:sp>
        <p:nvSpPr>
          <p:cNvPr id="7" name="Rectangle 6"/>
          <p:cNvSpPr/>
          <p:nvPr/>
        </p:nvSpPr>
        <p:spPr>
          <a:xfrm>
            <a:off x="5105453" y="6172199"/>
            <a:ext cx="1959447" cy="400110"/>
          </a:xfrm>
          <a:prstGeom prst="rect">
            <a:avLst/>
          </a:prstGeom>
        </p:spPr>
        <p:txBody>
          <a:bodyPr wrap="none">
            <a:spAutoFit/>
          </a:bodyPr>
          <a:lstStyle/>
          <a:p>
            <a:r>
              <a:rPr lang="en-US" dirty="0"/>
              <a:t> (Gary et al. 2018) </a:t>
            </a:r>
          </a:p>
        </p:txBody>
      </p:sp>
    </p:spTree>
    <p:extLst>
      <p:ext uri="{BB962C8B-B14F-4D97-AF65-F5344CB8AC3E}">
        <p14:creationId xmlns:p14="http://schemas.microsoft.com/office/powerpoint/2010/main" val="2710686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dirty="0"/>
          </a:p>
        </p:txBody>
      </p:sp>
      <p:sp>
        <p:nvSpPr>
          <p:cNvPr id="7" name="TextBox 6"/>
          <p:cNvSpPr txBox="1"/>
          <p:nvPr/>
        </p:nvSpPr>
        <p:spPr>
          <a:xfrm>
            <a:off x="3212952" y="1538345"/>
            <a:ext cx="1919115" cy="1015663"/>
          </a:xfrm>
          <a:prstGeom prst="rect">
            <a:avLst/>
          </a:prstGeom>
          <a:noFill/>
        </p:spPr>
        <p:txBody>
          <a:bodyPr wrap="none" rtlCol="0">
            <a:spAutoFit/>
          </a:bodyPr>
          <a:lstStyle/>
          <a:p>
            <a:r>
              <a:rPr lang="en-US" dirty="0">
                <a:solidFill>
                  <a:schemeClr val="bg1"/>
                </a:solidFill>
              </a:rPr>
              <a:t>171-193-211 A</a:t>
            </a:r>
          </a:p>
          <a:p>
            <a:r>
              <a:rPr lang="en-US" dirty="0">
                <a:solidFill>
                  <a:schemeClr val="bg1"/>
                </a:solidFill>
              </a:rPr>
              <a:t>Fe IX-XII-XIV</a:t>
            </a:r>
          </a:p>
          <a:p>
            <a:r>
              <a:rPr lang="en-US" dirty="0">
                <a:solidFill>
                  <a:schemeClr val="bg1"/>
                </a:solidFill>
              </a:rPr>
              <a:t>6 x 10</a:t>
            </a:r>
            <a:r>
              <a:rPr lang="en-US" baseline="30000" dirty="0">
                <a:solidFill>
                  <a:schemeClr val="bg1"/>
                </a:solidFill>
              </a:rPr>
              <a:t>5</a:t>
            </a:r>
            <a:r>
              <a:rPr lang="en-US" dirty="0">
                <a:solidFill>
                  <a:schemeClr val="bg1"/>
                </a:solidFill>
              </a:rPr>
              <a:t> - 2 x 10</a:t>
            </a:r>
            <a:r>
              <a:rPr lang="en-US" baseline="30000" dirty="0">
                <a:solidFill>
                  <a:schemeClr val="bg1"/>
                </a:solidFill>
              </a:rPr>
              <a:t>6</a:t>
            </a:r>
            <a:r>
              <a:rPr lang="en-US" dirty="0">
                <a:solidFill>
                  <a:schemeClr val="bg1"/>
                </a:solidFill>
              </a:rPr>
              <a:t> K</a:t>
            </a:r>
          </a:p>
        </p:txBody>
      </p:sp>
      <p:grpSp>
        <p:nvGrpSpPr>
          <p:cNvPr id="12" name="Group 11"/>
          <p:cNvGrpSpPr/>
          <p:nvPr/>
        </p:nvGrpSpPr>
        <p:grpSpPr>
          <a:xfrm>
            <a:off x="8405838" y="1044826"/>
            <a:ext cx="3694165" cy="5303034"/>
            <a:chOff x="4818579" y="1126887"/>
            <a:chExt cx="3694165" cy="5303034"/>
          </a:xfrm>
        </p:grpSpPr>
        <p:pic>
          <p:nvPicPr>
            <p:cNvPr id="8" name="Picture 4" descr="https://www.nasa.gov/sites/default/files/thumbnails/image/reconnect-diag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579" y="1126887"/>
              <a:ext cx="3694165" cy="49050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82211" y="6029811"/>
              <a:ext cx="3166900" cy="400110"/>
            </a:xfrm>
            <a:prstGeom prst="rect">
              <a:avLst/>
            </a:prstGeom>
            <a:solidFill>
              <a:schemeClr val="bg1"/>
            </a:solidFill>
          </p:spPr>
          <p:txBody>
            <a:bodyPr wrap="square" rtlCol="0">
              <a:spAutoFit/>
            </a:bodyPr>
            <a:lstStyle/>
            <a:p>
              <a:r>
                <a:rPr lang="en-US" dirty="0"/>
                <a:t>Standard Solar Flare Model</a:t>
              </a:r>
            </a:p>
          </p:txBody>
        </p:sp>
      </p:grpSp>
      <p:sp>
        <p:nvSpPr>
          <p:cNvPr id="2" name="Title 1"/>
          <p:cNvSpPr>
            <a:spLocks noGrp="1"/>
          </p:cNvSpPr>
          <p:nvPr>
            <p:ph type="title"/>
          </p:nvPr>
        </p:nvSpPr>
        <p:spPr>
          <a:xfrm>
            <a:off x="281359" y="744855"/>
            <a:ext cx="10492150" cy="838200"/>
          </a:xfrm>
        </p:spPr>
        <p:txBody>
          <a:bodyPr>
            <a:normAutofit/>
          </a:bodyPr>
          <a:lstStyle/>
          <a:p>
            <a:r>
              <a:rPr lang="en-US" dirty="0" smtClean="0"/>
              <a:t>Initial Flux Rope Eruption and Standard Model</a:t>
            </a:r>
            <a:endParaRPr lang="en-US" dirty="0"/>
          </a:p>
        </p:txBody>
      </p:sp>
      <p:sp>
        <p:nvSpPr>
          <p:cNvPr id="13" name="Content Placeholder 12"/>
          <p:cNvSpPr>
            <a:spLocks noGrp="1"/>
          </p:cNvSpPr>
          <p:nvPr>
            <p:ph sz="quarter" idx="1"/>
          </p:nvPr>
        </p:nvSpPr>
        <p:spPr>
          <a:xfrm>
            <a:off x="599926" y="5335690"/>
            <a:ext cx="10963124" cy="771194"/>
          </a:xfrm>
        </p:spPr>
        <p:txBody>
          <a:bodyPr/>
          <a:lstStyle/>
          <a:p>
            <a:endParaRPr lang="en-US" dirty="0"/>
          </a:p>
        </p:txBody>
      </p:sp>
      <p:pic>
        <p:nvPicPr>
          <p:cNvPr id="14" name="Picture 13"/>
          <p:cNvPicPr>
            <a:picLocks noChangeAspect="1"/>
          </p:cNvPicPr>
          <p:nvPr/>
        </p:nvPicPr>
        <p:blipFill rotWithShape="1">
          <a:blip r:embed="rId3"/>
          <a:srcRect l="345" r="44969" b="669"/>
          <a:stretch/>
        </p:blipFill>
        <p:spPr>
          <a:xfrm>
            <a:off x="327171" y="1534884"/>
            <a:ext cx="4139321" cy="3775347"/>
          </a:xfrm>
          <a:prstGeom prst="rect">
            <a:avLst/>
          </a:prstGeom>
        </p:spPr>
      </p:pic>
      <p:pic>
        <p:nvPicPr>
          <p:cNvPr id="15" name="Picture 14"/>
          <p:cNvPicPr>
            <a:picLocks noChangeAspect="1"/>
          </p:cNvPicPr>
          <p:nvPr/>
        </p:nvPicPr>
        <p:blipFill rotWithShape="1">
          <a:blip r:embed="rId3"/>
          <a:srcRect l="55422" t="2137" b="670"/>
          <a:stretch/>
        </p:blipFill>
        <p:spPr>
          <a:xfrm>
            <a:off x="4494721" y="1617785"/>
            <a:ext cx="3374164" cy="3694092"/>
          </a:xfrm>
          <a:prstGeom prst="rect">
            <a:avLst/>
          </a:prstGeom>
        </p:spPr>
      </p:pic>
      <p:cxnSp>
        <p:nvCxnSpPr>
          <p:cNvPr id="6" name="Straight Arrow Connector 5"/>
          <p:cNvCxnSpPr/>
          <p:nvPr/>
        </p:nvCxnSpPr>
        <p:spPr>
          <a:xfrm flipV="1">
            <a:off x="6081488" y="2145324"/>
            <a:ext cx="3799112" cy="804621"/>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081488" y="3090860"/>
            <a:ext cx="3799112" cy="992001"/>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081488" y="4106676"/>
            <a:ext cx="3691145" cy="359816"/>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3948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5400000">
                                      <p:cBhvr>
                                        <p:cTn id="11" dur="2000" fill="hold"/>
                                        <p:tgtEl>
                                          <p:spTgt spid="1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p:txBody>
          <a:bodyPr>
            <a:normAutofit/>
          </a:bodyPr>
          <a:lstStyle/>
          <a:p>
            <a:r>
              <a:rPr lang="en-US" dirty="0" smtClean="0"/>
              <a:t>Solar Flare Energy Release and Particle Acceleration</a:t>
            </a:r>
          </a:p>
          <a:p>
            <a:r>
              <a:rPr lang="en-US" dirty="0" smtClean="0"/>
              <a:t>Expanded Owens Valley Solar Array (EOVSA) </a:t>
            </a:r>
          </a:p>
          <a:p>
            <a:pPr lvl="1"/>
            <a:r>
              <a:rPr lang="en-US" dirty="0" smtClean="0"/>
              <a:t>EOVSA Instrument</a:t>
            </a:r>
          </a:p>
          <a:p>
            <a:pPr lvl="1"/>
            <a:r>
              <a:rPr lang="en-US" dirty="0" smtClean="0"/>
              <a:t>EOVSA View of 2017 Sep 10 Event</a:t>
            </a:r>
          </a:p>
          <a:p>
            <a:pPr lvl="1"/>
            <a:r>
              <a:rPr lang="en-US" dirty="0" smtClean="0"/>
              <a:t>Overview of EOVSA </a:t>
            </a:r>
            <a:r>
              <a:rPr lang="en-US" dirty="0"/>
              <a:t>Imaging </a:t>
            </a:r>
            <a:r>
              <a:rPr lang="en-US" dirty="0" smtClean="0"/>
              <a:t>Spectroscopy Method</a:t>
            </a:r>
          </a:p>
          <a:p>
            <a:r>
              <a:rPr lang="en-US" dirty="0" smtClean="0"/>
              <a:t>Implications of microwave spectroscopy for particle acceleration in the “standard </a:t>
            </a:r>
            <a:r>
              <a:rPr lang="en-US" dirty="0"/>
              <a:t>model</a:t>
            </a:r>
            <a:r>
              <a:rPr lang="en-US" dirty="0" smtClean="0"/>
              <a:t>”</a:t>
            </a:r>
          </a:p>
          <a:p>
            <a:pPr lvl="1"/>
            <a:r>
              <a:rPr lang="en-US" dirty="0" smtClean="0"/>
              <a:t>Erupting flux rope and reconnecting current sheet</a:t>
            </a:r>
          </a:p>
          <a:p>
            <a:pPr lvl="1"/>
            <a:r>
              <a:rPr lang="en-US" dirty="0" smtClean="0"/>
              <a:t>Main phase and magnetic field decay</a:t>
            </a:r>
          </a:p>
          <a:p>
            <a:pPr lvl="1"/>
            <a:r>
              <a:rPr lang="en-US" dirty="0" smtClean="0"/>
              <a:t>Implications of the decay for particle acceleration</a:t>
            </a:r>
          </a:p>
          <a:p>
            <a:pPr lvl="1"/>
            <a:r>
              <a:rPr lang="en-US" dirty="0" smtClean="0"/>
              <a:t>Dynamic evolution of e</a:t>
            </a:r>
            <a:r>
              <a:rPr lang="en-US" dirty="0" smtClean="0"/>
              <a:t>nergy release</a:t>
            </a:r>
            <a:endParaRPr lang="en-US" dirty="0" smtClean="0"/>
          </a:p>
        </p:txBody>
      </p:sp>
    </p:spTree>
    <p:extLst>
      <p:ext uri="{BB962C8B-B14F-4D97-AF65-F5344CB8AC3E}">
        <p14:creationId xmlns:p14="http://schemas.microsoft.com/office/powerpoint/2010/main" val="1526019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Initial Flux Rope Eruption and Standard Model</a:t>
            </a:r>
            <a:endParaRPr lang="en-US" dirty="0"/>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dirty="0"/>
          </a:p>
        </p:txBody>
      </p:sp>
      <p:sp>
        <p:nvSpPr>
          <p:cNvPr id="3" name="Content Placeholder 2"/>
          <p:cNvSpPr>
            <a:spLocks noGrp="1"/>
          </p:cNvSpPr>
          <p:nvPr>
            <p:ph sz="quarter" idx="1"/>
          </p:nvPr>
        </p:nvSpPr>
        <p:spPr/>
        <p:txBody>
          <a:bodyPr/>
          <a:lstStyle/>
          <a:p>
            <a:endParaRPr lang="en-US" dirty="0"/>
          </a:p>
        </p:txBody>
      </p:sp>
      <p:sp>
        <p:nvSpPr>
          <p:cNvPr id="7" name="TextBox 6"/>
          <p:cNvSpPr txBox="1"/>
          <p:nvPr/>
        </p:nvSpPr>
        <p:spPr>
          <a:xfrm>
            <a:off x="3212952" y="1538345"/>
            <a:ext cx="1919115" cy="1015663"/>
          </a:xfrm>
          <a:prstGeom prst="rect">
            <a:avLst/>
          </a:prstGeom>
          <a:noFill/>
        </p:spPr>
        <p:txBody>
          <a:bodyPr wrap="none" rtlCol="0">
            <a:spAutoFit/>
          </a:bodyPr>
          <a:lstStyle/>
          <a:p>
            <a:r>
              <a:rPr lang="en-US" dirty="0">
                <a:solidFill>
                  <a:schemeClr val="bg1"/>
                </a:solidFill>
              </a:rPr>
              <a:t>171-193-211 A</a:t>
            </a:r>
          </a:p>
          <a:p>
            <a:r>
              <a:rPr lang="en-US" dirty="0">
                <a:solidFill>
                  <a:schemeClr val="bg1"/>
                </a:solidFill>
              </a:rPr>
              <a:t>Fe IX-XII-XIV</a:t>
            </a:r>
          </a:p>
          <a:p>
            <a:r>
              <a:rPr lang="en-US" dirty="0">
                <a:solidFill>
                  <a:schemeClr val="bg1"/>
                </a:solidFill>
              </a:rPr>
              <a:t>6 x 10</a:t>
            </a:r>
            <a:r>
              <a:rPr lang="en-US" baseline="30000" dirty="0">
                <a:solidFill>
                  <a:schemeClr val="bg1"/>
                </a:solidFill>
              </a:rPr>
              <a:t>5</a:t>
            </a:r>
            <a:r>
              <a:rPr lang="en-US" dirty="0">
                <a:solidFill>
                  <a:schemeClr val="bg1"/>
                </a:solidFill>
              </a:rPr>
              <a:t> - 2 x 10</a:t>
            </a:r>
            <a:r>
              <a:rPr lang="en-US" baseline="30000" dirty="0">
                <a:solidFill>
                  <a:schemeClr val="bg1"/>
                </a:solidFill>
              </a:rPr>
              <a:t>6</a:t>
            </a:r>
            <a:r>
              <a:rPr lang="en-US" dirty="0">
                <a:solidFill>
                  <a:schemeClr val="bg1"/>
                </a:solidFill>
              </a:rPr>
              <a:t> K</a:t>
            </a:r>
          </a:p>
        </p:txBody>
      </p:sp>
      <p:grpSp>
        <p:nvGrpSpPr>
          <p:cNvPr id="12" name="Group 11"/>
          <p:cNvGrpSpPr/>
          <p:nvPr/>
        </p:nvGrpSpPr>
        <p:grpSpPr>
          <a:xfrm>
            <a:off x="8405838" y="1044826"/>
            <a:ext cx="3694165" cy="5303034"/>
            <a:chOff x="4818579" y="1126887"/>
            <a:chExt cx="3694165" cy="5303034"/>
          </a:xfrm>
        </p:grpSpPr>
        <p:pic>
          <p:nvPicPr>
            <p:cNvPr id="8" name="Picture 4" descr="https://www.nasa.gov/sites/default/files/thumbnails/image/reconnect-diag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579" y="1126887"/>
              <a:ext cx="3694165" cy="49050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82211" y="6029811"/>
              <a:ext cx="3166900" cy="400110"/>
            </a:xfrm>
            <a:prstGeom prst="rect">
              <a:avLst/>
            </a:prstGeom>
            <a:solidFill>
              <a:schemeClr val="bg1"/>
            </a:solidFill>
          </p:spPr>
          <p:txBody>
            <a:bodyPr wrap="square" rtlCol="0">
              <a:spAutoFit/>
            </a:bodyPr>
            <a:lstStyle/>
            <a:p>
              <a:r>
                <a:rPr lang="en-US" dirty="0"/>
                <a:t>Standard Solar Flare Model</a:t>
              </a:r>
            </a:p>
          </p:txBody>
        </p:sp>
      </p:grpSp>
      <p:pic>
        <p:nvPicPr>
          <p:cNvPr id="14" name="Picture 13"/>
          <p:cNvPicPr>
            <a:picLocks noChangeAspect="1"/>
          </p:cNvPicPr>
          <p:nvPr/>
        </p:nvPicPr>
        <p:blipFill rotWithShape="1">
          <a:blip r:embed="rId3"/>
          <a:srcRect l="345" r="44969" b="669"/>
          <a:stretch/>
        </p:blipFill>
        <p:spPr>
          <a:xfrm>
            <a:off x="327171" y="1534884"/>
            <a:ext cx="4139321" cy="3775347"/>
          </a:xfrm>
          <a:prstGeom prst="rect">
            <a:avLst/>
          </a:prstGeom>
        </p:spPr>
      </p:pic>
      <p:pic>
        <p:nvPicPr>
          <p:cNvPr id="15" name="Picture 14"/>
          <p:cNvPicPr>
            <a:picLocks noChangeAspect="1"/>
          </p:cNvPicPr>
          <p:nvPr/>
        </p:nvPicPr>
        <p:blipFill rotWithShape="1">
          <a:blip r:embed="rId3"/>
          <a:srcRect l="55422" t="2137" b="670"/>
          <a:stretch/>
        </p:blipFill>
        <p:spPr>
          <a:xfrm rot="16200000">
            <a:off x="4689868" y="1446291"/>
            <a:ext cx="3374164" cy="3694092"/>
          </a:xfrm>
          <a:prstGeom prst="rect">
            <a:avLst/>
          </a:prstGeom>
        </p:spPr>
      </p:pic>
      <p:grpSp>
        <p:nvGrpSpPr>
          <p:cNvPr id="35" name="Group 34"/>
          <p:cNvGrpSpPr/>
          <p:nvPr/>
        </p:nvGrpSpPr>
        <p:grpSpPr>
          <a:xfrm>
            <a:off x="5266770" y="4054375"/>
            <a:ext cx="6217938" cy="1174304"/>
            <a:chOff x="5266770" y="4054375"/>
            <a:chExt cx="6217938" cy="1174304"/>
          </a:xfrm>
        </p:grpSpPr>
        <p:cxnSp>
          <p:nvCxnSpPr>
            <p:cNvPr id="29" name="Straight Arrow Connector 28"/>
            <p:cNvCxnSpPr/>
            <p:nvPr/>
          </p:nvCxnSpPr>
          <p:spPr>
            <a:xfrm>
              <a:off x="7035472" y="4401632"/>
              <a:ext cx="4449236" cy="827047"/>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266770" y="4054375"/>
              <a:ext cx="3402700" cy="42384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Arc 35"/>
          <p:cNvSpPr/>
          <p:nvPr/>
        </p:nvSpPr>
        <p:spPr>
          <a:xfrm>
            <a:off x="8223996" y="1242645"/>
            <a:ext cx="3663207" cy="6201513"/>
          </a:xfrm>
          <a:prstGeom prst="arc">
            <a:avLst>
              <a:gd name="adj1" fmla="val 9290297"/>
              <a:gd name="adj2" fmla="val 0"/>
            </a:avLst>
          </a:prstGeom>
          <a:ln w="190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7" name="Group 36"/>
          <p:cNvGrpSpPr/>
          <p:nvPr/>
        </p:nvGrpSpPr>
        <p:grpSpPr>
          <a:xfrm>
            <a:off x="5266769" y="3815685"/>
            <a:ext cx="6569601" cy="1122002"/>
            <a:chOff x="5266768" y="3815684"/>
            <a:chExt cx="6569601" cy="1122002"/>
          </a:xfrm>
        </p:grpSpPr>
        <p:cxnSp>
          <p:nvCxnSpPr>
            <p:cNvPr id="38" name="Straight Arrow Connector 37"/>
            <p:cNvCxnSpPr/>
            <p:nvPr/>
          </p:nvCxnSpPr>
          <p:spPr>
            <a:xfrm flipV="1">
              <a:off x="7035471" y="3815684"/>
              <a:ext cx="4800898" cy="57285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266768" y="4054373"/>
              <a:ext cx="2957227" cy="883313"/>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Arc 42"/>
          <p:cNvSpPr/>
          <p:nvPr/>
        </p:nvSpPr>
        <p:spPr>
          <a:xfrm>
            <a:off x="8223997" y="1242646"/>
            <a:ext cx="3663207" cy="6201513"/>
          </a:xfrm>
          <a:prstGeom prst="arc">
            <a:avLst>
              <a:gd name="adj1" fmla="val 15967652"/>
              <a:gd name="adj2" fmla="val 0"/>
            </a:avLst>
          </a:prstGeom>
          <a:ln w="190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11529400" y="4823223"/>
            <a:ext cx="391454" cy="584775"/>
          </a:xfrm>
          <a:prstGeom prst="rect">
            <a:avLst/>
          </a:prstGeom>
          <a:noFill/>
        </p:spPr>
        <p:txBody>
          <a:bodyPr wrap="none" rtlCol="0">
            <a:spAutoFit/>
          </a:bodyPr>
          <a:lstStyle/>
          <a:p>
            <a:r>
              <a:rPr lang="en-US" sz="3200" dirty="0" smtClean="0">
                <a:solidFill>
                  <a:srgbClr val="FF0000"/>
                </a:solidFill>
                <a:latin typeface="+mj-lt"/>
              </a:rPr>
              <a:t>?</a:t>
            </a:r>
            <a:endParaRPr lang="en-US" sz="3200" dirty="0">
              <a:solidFill>
                <a:srgbClr val="FF0000"/>
              </a:solidFill>
              <a:latin typeface="+mj-lt"/>
            </a:endParaRPr>
          </a:p>
        </p:txBody>
      </p:sp>
      <p:grpSp>
        <p:nvGrpSpPr>
          <p:cNvPr id="13" name="Group 12"/>
          <p:cNvGrpSpPr/>
          <p:nvPr/>
        </p:nvGrpSpPr>
        <p:grpSpPr>
          <a:xfrm>
            <a:off x="4934281" y="1393705"/>
            <a:ext cx="4946319" cy="4237873"/>
            <a:chOff x="4934281" y="1393705"/>
            <a:chExt cx="4946319" cy="4237873"/>
          </a:xfrm>
        </p:grpSpPr>
        <p:sp>
          <p:nvSpPr>
            <p:cNvPr id="6" name="TextBox 5"/>
            <p:cNvSpPr txBox="1"/>
            <p:nvPr/>
          </p:nvSpPr>
          <p:spPr>
            <a:xfrm>
              <a:off x="4934281" y="5231468"/>
              <a:ext cx="2433680" cy="400110"/>
            </a:xfrm>
            <a:prstGeom prst="rect">
              <a:avLst/>
            </a:prstGeom>
            <a:noFill/>
          </p:spPr>
          <p:txBody>
            <a:bodyPr wrap="none" rtlCol="0">
              <a:spAutoFit/>
            </a:bodyPr>
            <a:lstStyle/>
            <a:p>
              <a:r>
                <a:rPr lang="en-US" dirty="0" smtClean="0"/>
                <a:t>Breakout Reconnection?</a:t>
              </a:r>
              <a:endParaRPr lang="en-US" dirty="0"/>
            </a:p>
          </p:txBody>
        </p:sp>
        <p:cxnSp>
          <p:nvCxnSpPr>
            <p:cNvPr id="22" name="Straight Arrow Connector 21"/>
            <p:cNvCxnSpPr>
              <a:stCxn id="6" idx="0"/>
            </p:cNvCxnSpPr>
            <p:nvPr/>
          </p:nvCxnSpPr>
          <p:spPr>
            <a:xfrm flipV="1">
              <a:off x="6151121" y="1393705"/>
              <a:ext cx="3729479" cy="3837763"/>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16785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3" grpId="0" animBg="1"/>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64329"/>
          <a:stretch/>
        </p:blipFill>
        <p:spPr>
          <a:xfrm>
            <a:off x="6183821" y="1276086"/>
            <a:ext cx="3175000" cy="4671102"/>
          </a:xfrm>
          <a:prstGeom prst="rect">
            <a:avLst/>
          </a:prstGeom>
        </p:spPr>
      </p:pic>
      <p:grpSp>
        <p:nvGrpSpPr>
          <p:cNvPr id="51" name="Group 50"/>
          <p:cNvGrpSpPr/>
          <p:nvPr/>
        </p:nvGrpSpPr>
        <p:grpSpPr>
          <a:xfrm>
            <a:off x="399780" y="335153"/>
            <a:ext cx="2724726" cy="6116350"/>
            <a:chOff x="5363578" y="2695068"/>
            <a:chExt cx="1453533" cy="3292487"/>
          </a:xfrm>
        </p:grpSpPr>
        <p:pic>
          <p:nvPicPr>
            <p:cNvPr id="49" name="Picture 48"/>
            <p:cNvPicPr>
              <a:picLocks noChangeAspect="1"/>
            </p:cNvPicPr>
            <p:nvPr/>
          </p:nvPicPr>
          <p:blipFill rotWithShape="1">
            <a:blip r:embed="rId3"/>
            <a:srcRect l="19173" t="37248" r="17942" b="7120"/>
            <a:stretch/>
          </p:blipFill>
          <p:spPr>
            <a:xfrm>
              <a:off x="5363578" y="2695068"/>
              <a:ext cx="1453533" cy="3292487"/>
            </a:xfrm>
            <a:prstGeom prst="rect">
              <a:avLst/>
            </a:prstGeom>
          </p:spPr>
        </p:pic>
        <p:sp>
          <p:nvSpPr>
            <p:cNvPr id="50" name="Rectangle 49"/>
            <p:cNvSpPr/>
            <p:nvPr/>
          </p:nvSpPr>
          <p:spPr>
            <a:xfrm>
              <a:off x="5954846" y="4752097"/>
              <a:ext cx="252520" cy="334652"/>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4" name="Picture 43" descr="eovsa_hsi_aia_init_peak_2src_211.png"/>
          <p:cNvPicPr>
            <a:picLocks noChangeAspect="1"/>
          </p:cNvPicPr>
          <p:nvPr/>
        </p:nvPicPr>
        <p:blipFill rotWithShape="1">
          <a:blip r:embed="rId4">
            <a:extLst>
              <a:ext uri="{28A0092B-C50C-407E-A947-70E740481C1C}">
                <a14:useLocalDpi xmlns:a14="http://schemas.microsoft.com/office/drawing/2010/main" val="0"/>
              </a:ext>
            </a:extLst>
          </a:blip>
          <a:srcRect l="18563" t="53891" r="72480" b="13493"/>
          <a:stretch/>
        </p:blipFill>
        <p:spPr>
          <a:xfrm>
            <a:off x="9476199" y="394059"/>
            <a:ext cx="2239819" cy="5998538"/>
          </a:xfrm>
          <a:prstGeom prst="rect">
            <a:avLst/>
          </a:prstGeom>
        </p:spPr>
      </p:pic>
      <p:grpSp>
        <p:nvGrpSpPr>
          <p:cNvPr id="47" name="Group 46"/>
          <p:cNvGrpSpPr/>
          <p:nvPr/>
        </p:nvGrpSpPr>
        <p:grpSpPr>
          <a:xfrm>
            <a:off x="2000177" y="1194093"/>
            <a:ext cx="8695704" cy="4830369"/>
            <a:chOff x="2668414" y="1273124"/>
            <a:chExt cx="9487337" cy="4830369"/>
          </a:xfrm>
        </p:grpSpPr>
        <p:pic>
          <p:nvPicPr>
            <p:cNvPr id="4" name="Picture 3" descr="B_Vy_vs_h.png"/>
            <p:cNvPicPr>
              <a:picLocks noChangeAspect="1"/>
            </p:cNvPicPr>
            <p:nvPr/>
          </p:nvPicPr>
          <p:blipFill rotWithShape="1">
            <a:blip r:embed="rId5">
              <a:extLst>
                <a:ext uri="{28A0092B-C50C-407E-A947-70E740481C1C}">
                  <a14:useLocalDpi xmlns:a14="http://schemas.microsoft.com/office/drawing/2010/main" val="0"/>
                </a:ext>
              </a:extLst>
            </a:blip>
            <a:srcRect l="16789" t="20436" r="17812" b="-1"/>
            <a:stretch/>
          </p:blipFill>
          <p:spPr>
            <a:xfrm>
              <a:off x="4134432" y="1652975"/>
              <a:ext cx="3287694" cy="4450518"/>
            </a:xfrm>
            <a:prstGeom prst="rect">
              <a:avLst/>
            </a:prstGeom>
          </p:spPr>
        </p:pic>
        <p:grpSp>
          <p:nvGrpSpPr>
            <p:cNvPr id="6" name="Group 5"/>
            <p:cNvGrpSpPr/>
            <p:nvPr/>
          </p:nvGrpSpPr>
          <p:grpSpPr>
            <a:xfrm>
              <a:off x="11856113" y="1652977"/>
              <a:ext cx="133760" cy="4023356"/>
              <a:chOff x="4643668" y="2741671"/>
              <a:chExt cx="133760" cy="1969315"/>
            </a:xfrm>
          </p:grpSpPr>
          <p:sp>
            <p:nvSpPr>
              <p:cNvPr id="8" name="Rectangle 7"/>
              <p:cNvSpPr/>
              <p:nvPr/>
            </p:nvSpPr>
            <p:spPr>
              <a:xfrm>
                <a:off x="4643668" y="4005721"/>
                <a:ext cx="126947" cy="705265"/>
              </a:xfrm>
              <a:prstGeom prst="rect">
                <a:avLst/>
              </a:prstGeom>
              <a:solidFill>
                <a:srgbClr val="FF6600">
                  <a:alpha val="60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646026" y="2741671"/>
                <a:ext cx="131399" cy="971852"/>
              </a:xfrm>
              <a:prstGeom prst="rect">
                <a:avLst/>
              </a:prstGeom>
              <a:solidFill>
                <a:srgbClr val="FF0000">
                  <a:alpha val="6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4646029" y="3713522"/>
                <a:ext cx="131399" cy="595780"/>
              </a:xfrm>
              <a:prstGeom prst="rect">
                <a:avLst/>
              </a:prstGeom>
              <a:solidFill>
                <a:srgbClr val="000EFF">
                  <a:alpha val="48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1" name="Straight Connector 10"/>
            <p:cNvCxnSpPr/>
            <p:nvPr/>
          </p:nvCxnSpPr>
          <p:spPr>
            <a:xfrm flipV="1">
              <a:off x="5807361" y="1273124"/>
              <a:ext cx="0" cy="4404662"/>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612436" y="3272450"/>
              <a:ext cx="3898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x</a:t>
              </a:r>
            </a:p>
          </p:txBody>
        </p:sp>
        <p:sp>
          <p:nvSpPr>
            <p:cNvPr id="29" name="TextBox 28"/>
            <p:cNvSpPr txBox="1"/>
            <p:nvPr/>
          </p:nvSpPr>
          <p:spPr>
            <a:xfrm>
              <a:off x="11730410" y="3246057"/>
              <a:ext cx="4253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x</a:t>
              </a:r>
            </a:p>
          </p:txBody>
        </p:sp>
        <p:sp>
          <p:nvSpPr>
            <p:cNvPr id="33" name="TextBox 32"/>
            <p:cNvSpPr txBox="1"/>
            <p:nvPr/>
          </p:nvSpPr>
          <p:spPr>
            <a:xfrm>
              <a:off x="2668414" y="4366096"/>
              <a:ext cx="36955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Calibri"/>
                  <a:ea typeface="+mn-ea"/>
                  <a:cs typeface="+mn-cs"/>
                </a:rPr>
                <a:t>Interface region, shock?</a:t>
              </a:r>
            </a:p>
          </p:txBody>
        </p:sp>
        <p:sp>
          <p:nvSpPr>
            <p:cNvPr id="34" name="TextBox 33"/>
            <p:cNvSpPr txBox="1"/>
            <p:nvPr/>
          </p:nvSpPr>
          <p:spPr>
            <a:xfrm>
              <a:off x="5807820" y="5130737"/>
              <a:ext cx="10732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6600"/>
                  </a:solidFill>
                  <a:effectLst/>
                  <a:uLnTx/>
                  <a:uFillTx/>
                  <a:latin typeface="Calibri"/>
                  <a:ea typeface="+mn-ea"/>
                  <a:cs typeface="+mn-cs"/>
                </a:rPr>
                <a:t>Looptop</a:t>
              </a:r>
              <a:endParaRPr kumimoji="0" lang="en-US" sz="1800" b="1" i="0" u="none" strike="noStrike" kern="1200" cap="none" spc="0" normalizeH="0" baseline="0" noProof="0" dirty="0">
                <a:ln>
                  <a:noFill/>
                </a:ln>
                <a:solidFill>
                  <a:srgbClr val="FF6600"/>
                </a:solidFill>
                <a:effectLst/>
                <a:uLnTx/>
                <a:uFillTx/>
                <a:latin typeface="Calibri"/>
                <a:ea typeface="+mn-ea"/>
                <a:cs typeface="+mn-cs"/>
              </a:endParaRPr>
            </a:p>
          </p:txBody>
        </p:sp>
        <p:sp>
          <p:nvSpPr>
            <p:cNvPr id="35" name="TextBox 34"/>
            <p:cNvSpPr txBox="1"/>
            <p:nvPr/>
          </p:nvSpPr>
          <p:spPr>
            <a:xfrm>
              <a:off x="3889276" y="3753707"/>
              <a:ext cx="14100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EFF"/>
                  </a:solidFill>
                  <a:effectLst/>
                  <a:uLnTx/>
                  <a:uFillTx/>
                  <a:latin typeface="Calibri"/>
                  <a:ea typeface="+mn-ea"/>
                  <a:cs typeface="+mn-cs"/>
                </a:rPr>
                <a:t>Downflow</a:t>
              </a:r>
              <a:endParaRPr kumimoji="0" lang="en-US" sz="1800" b="1" i="0" u="none" strike="noStrike" kern="1200" cap="none" spc="0" normalizeH="0" baseline="0" noProof="0" dirty="0">
                <a:ln>
                  <a:noFill/>
                </a:ln>
                <a:solidFill>
                  <a:srgbClr val="000EFF"/>
                </a:solidFill>
                <a:effectLst/>
                <a:uLnTx/>
                <a:uFillTx/>
                <a:latin typeface="Calibri"/>
                <a:ea typeface="+mn-ea"/>
                <a:cs typeface="+mn-cs"/>
              </a:endParaRPr>
            </a:p>
          </p:txBody>
        </p:sp>
        <p:sp>
          <p:nvSpPr>
            <p:cNvPr id="36" name="TextBox 35"/>
            <p:cNvSpPr txBox="1"/>
            <p:nvPr/>
          </p:nvSpPr>
          <p:spPr>
            <a:xfrm>
              <a:off x="6841514" y="2902602"/>
              <a:ext cx="1161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a:ea typeface="+mn-ea"/>
                  <a:cs typeface="+mn-cs"/>
                </a:rPr>
                <a:t>Upflow</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7" name="TextBox 36"/>
            <p:cNvSpPr txBox="1"/>
            <p:nvPr/>
          </p:nvSpPr>
          <p:spPr>
            <a:xfrm>
              <a:off x="6875909" y="1278257"/>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EFF"/>
                  </a:solidFill>
                  <a:effectLst/>
                  <a:uLnTx/>
                  <a:uFillTx/>
                  <a:latin typeface="Calibri"/>
                  <a:ea typeface="+mn-ea"/>
                  <a:cs typeface="+mn-cs"/>
                </a:rPr>
                <a:t>V</a:t>
              </a:r>
              <a:r>
                <a:rPr kumimoji="0" lang="en-US" sz="1800" b="1" i="0" u="none" strike="noStrike" kern="1200" cap="none" spc="0" normalizeH="0" baseline="-25000" noProof="0" dirty="0" err="1">
                  <a:ln>
                    <a:noFill/>
                  </a:ln>
                  <a:solidFill>
                    <a:srgbClr val="000EFF"/>
                  </a:solidFill>
                  <a:effectLst/>
                  <a:uLnTx/>
                  <a:uFillTx/>
                  <a:latin typeface="Calibri"/>
                  <a:ea typeface="+mn-ea"/>
                  <a:cs typeface="+mn-cs"/>
                </a:rPr>
                <a:t>y</a:t>
              </a:r>
              <a:endParaRPr kumimoji="0" lang="en-US" sz="1800" b="1" i="0" u="none" strike="noStrike" kern="1200" cap="none" spc="0" normalizeH="0" baseline="-25000" noProof="0" dirty="0">
                <a:ln>
                  <a:noFill/>
                </a:ln>
                <a:solidFill>
                  <a:srgbClr val="000EFF"/>
                </a:solidFill>
                <a:effectLst/>
                <a:uLnTx/>
                <a:uFillTx/>
                <a:latin typeface="Calibri"/>
                <a:ea typeface="+mn-ea"/>
                <a:cs typeface="+mn-cs"/>
              </a:endParaRPr>
            </a:p>
          </p:txBody>
        </p:sp>
        <p:sp>
          <p:nvSpPr>
            <p:cNvPr id="38" name="TextBox 37"/>
            <p:cNvSpPr txBox="1"/>
            <p:nvPr/>
          </p:nvSpPr>
          <p:spPr>
            <a:xfrm>
              <a:off x="5778061" y="1297792"/>
              <a:ext cx="8730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B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Mag</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9" name="Up Arrow 38"/>
            <p:cNvSpPr/>
            <p:nvPr/>
          </p:nvSpPr>
          <p:spPr>
            <a:xfrm>
              <a:off x="6534726" y="2717999"/>
              <a:ext cx="346364" cy="785091"/>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Up Arrow 39"/>
            <p:cNvSpPr/>
            <p:nvPr/>
          </p:nvSpPr>
          <p:spPr>
            <a:xfrm rot="10800000">
              <a:off x="5197817" y="3858624"/>
              <a:ext cx="332505" cy="753675"/>
            </a:xfrm>
            <a:prstGeom prst="upArrow">
              <a:avLst/>
            </a:prstGeom>
            <a:solidFill>
              <a:srgbClr val="000E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8" name="Straight Connector 17"/>
          <p:cNvCxnSpPr>
            <a:cxnSpLocks/>
          </p:cNvCxnSpPr>
          <p:nvPr/>
        </p:nvCxnSpPr>
        <p:spPr>
          <a:xfrm>
            <a:off x="439062" y="4778103"/>
            <a:ext cx="11276956" cy="0"/>
          </a:xfrm>
          <a:prstGeom prst="line">
            <a:avLst/>
          </a:prstGeom>
          <a:ln>
            <a:solidFill>
              <a:srgbClr val="000E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cxnSpLocks/>
          </p:cNvCxnSpPr>
          <p:nvPr/>
        </p:nvCxnSpPr>
        <p:spPr>
          <a:xfrm>
            <a:off x="399780" y="3653674"/>
            <a:ext cx="11316238" cy="0"/>
          </a:xfrm>
          <a:prstGeom prst="line">
            <a:avLst/>
          </a:prstGeom>
          <a:ln>
            <a:solidFill>
              <a:srgbClr val="000EFF"/>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cxnSpLocks/>
          </p:cNvCxnSpPr>
          <p:nvPr/>
        </p:nvCxnSpPr>
        <p:spPr>
          <a:xfrm>
            <a:off x="399780" y="3488879"/>
            <a:ext cx="1131623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p:cNvCxnSpPr>
          <p:nvPr/>
        </p:nvCxnSpPr>
        <p:spPr>
          <a:xfrm>
            <a:off x="439062" y="1573944"/>
            <a:ext cx="1127695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p:cNvCxnSpPr>
          <p:nvPr/>
        </p:nvCxnSpPr>
        <p:spPr>
          <a:xfrm>
            <a:off x="439062" y="5597304"/>
            <a:ext cx="11276956" cy="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a:off x="399780" y="4156431"/>
            <a:ext cx="11316238" cy="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39062" y="351798"/>
            <a:ext cx="402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mn-cs"/>
              </a:rPr>
              <a:t>V</a:t>
            </a:r>
            <a:r>
              <a:rPr kumimoji="0" lang="en-US" sz="1800" b="1" i="0" u="none" strike="noStrike" kern="1200" cap="none" spc="0" normalizeH="0" baseline="-25000" noProof="0" dirty="0" err="1">
                <a:ln>
                  <a:noFill/>
                </a:ln>
                <a:solidFill>
                  <a:prstClr val="white"/>
                </a:solidFill>
                <a:effectLst/>
                <a:uLnTx/>
                <a:uFillTx/>
                <a:latin typeface="Calibri"/>
                <a:ea typeface="+mn-ea"/>
                <a:cs typeface="+mn-cs"/>
              </a:rPr>
              <a:t>y</a:t>
            </a:r>
            <a:endParaRPr kumimoji="0" lang="en-US" sz="1800" b="1" i="0" u="none" strike="noStrike" kern="1200" cap="none" spc="0" normalizeH="0" baseline="-25000" noProof="0" dirty="0">
              <a:ln>
                <a:noFill/>
              </a:ln>
              <a:solidFill>
                <a:prstClr val="white"/>
              </a:solidFill>
              <a:effectLst/>
              <a:uLnTx/>
              <a:uFillTx/>
              <a:latin typeface="Calibri"/>
              <a:ea typeface="+mn-ea"/>
              <a:cs typeface="+mn-cs"/>
            </a:endParaRPr>
          </a:p>
        </p:txBody>
      </p:sp>
      <p:sp>
        <p:nvSpPr>
          <p:cNvPr id="55" name="TextBox 54"/>
          <p:cNvSpPr txBox="1"/>
          <p:nvPr/>
        </p:nvSpPr>
        <p:spPr>
          <a:xfrm>
            <a:off x="399371" y="5866104"/>
            <a:ext cx="2790548"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MHD </a:t>
            </a:r>
            <a:r>
              <a:rPr kumimoji="0" lang="en-US" sz="1600" b="1" i="0" u="none" strike="noStrike" kern="1200" cap="none" spc="0" normalizeH="0" baseline="0" noProof="0" dirty="0" smtClean="0">
                <a:ln>
                  <a:noFill/>
                </a:ln>
                <a:solidFill>
                  <a:srgbClr val="FFFFFF"/>
                </a:solidFill>
                <a:effectLst/>
                <a:uLnTx/>
                <a:uFillTx/>
                <a:latin typeface="Calibri"/>
                <a:ea typeface="+mn-ea"/>
                <a:cs typeface="+mn-cs"/>
              </a:rPr>
              <a:t>simulation of standard eruptive flare by C. </a:t>
            </a:r>
            <a:r>
              <a:rPr kumimoji="0" lang="en-US" sz="1600" b="1" i="0" u="none" strike="noStrike" kern="1200" cap="none" spc="0" normalizeH="0" baseline="0" noProof="0" dirty="0" err="1" smtClean="0">
                <a:ln>
                  <a:noFill/>
                </a:ln>
                <a:solidFill>
                  <a:srgbClr val="FFFFFF"/>
                </a:solidFill>
                <a:effectLst/>
                <a:uLnTx/>
                <a:uFillTx/>
                <a:latin typeface="Calibri"/>
                <a:ea typeface="+mn-ea"/>
                <a:cs typeface="+mn-cs"/>
              </a:rPr>
              <a:t>Shen</a:t>
            </a:r>
            <a:endParaRPr kumimoji="0" lang="en-US" sz="16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63" name="Picture 62"/>
          <p:cNvPicPr>
            <a:picLocks noChangeAspect="1"/>
          </p:cNvPicPr>
          <p:nvPr/>
        </p:nvPicPr>
        <p:blipFill>
          <a:blip r:embed="rId6"/>
          <a:stretch>
            <a:fillRect/>
          </a:stretch>
        </p:blipFill>
        <p:spPr>
          <a:xfrm>
            <a:off x="2377030" y="1194093"/>
            <a:ext cx="1694773" cy="1838669"/>
          </a:xfrm>
          <a:prstGeom prst="rect">
            <a:avLst/>
          </a:prstGeom>
        </p:spPr>
      </p:pic>
      <p:cxnSp>
        <p:nvCxnSpPr>
          <p:cNvPr id="65" name="Straight Arrow Connector 64"/>
          <p:cNvCxnSpPr>
            <a:cxnSpLocks/>
          </p:cNvCxnSpPr>
          <p:nvPr/>
        </p:nvCxnSpPr>
        <p:spPr>
          <a:xfrm flipV="1">
            <a:off x="1508144" y="1194093"/>
            <a:ext cx="877454" cy="296233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cxnSpLocks/>
          </p:cNvCxnSpPr>
          <p:nvPr/>
        </p:nvCxnSpPr>
        <p:spPr>
          <a:xfrm flipV="1">
            <a:off x="1968279" y="2967518"/>
            <a:ext cx="1761061" cy="1775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 name="Freeform 1">
            <a:extLst>
              <a:ext uri="{FF2B5EF4-FFF2-40B4-BE49-F238E27FC236}">
                <a16:creationId xmlns:a16="http://schemas.microsoft.com/office/drawing/2014/main" id="{D7B206AD-E5A3-9A4E-B200-FF1350DA13D3}"/>
              </a:ext>
            </a:extLst>
          </p:cNvPr>
          <p:cNvSpPr/>
          <p:nvPr/>
        </p:nvSpPr>
        <p:spPr>
          <a:xfrm>
            <a:off x="7250950" y="1593772"/>
            <a:ext cx="1648496" cy="4031086"/>
          </a:xfrm>
          <a:custGeom>
            <a:avLst/>
            <a:gdLst>
              <a:gd name="connsiteX0" fmla="*/ 0 w 1867436"/>
              <a:gd name="connsiteY0" fmla="*/ 0 h 3992450"/>
              <a:gd name="connsiteX1" fmla="*/ 463639 w 1867436"/>
              <a:gd name="connsiteY1" fmla="*/ 1262129 h 3992450"/>
              <a:gd name="connsiteX2" fmla="*/ 772732 w 1867436"/>
              <a:gd name="connsiteY2" fmla="*/ 2292439 h 3992450"/>
              <a:gd name="connsiteX3" fmla="*/ 167425 w 1867436"/>
              <a:gd name="connsiteY3" fmla="*/ 2665926 h 3992450"/>
              <a:gd name="connsiteX4" fmla="*/ 347729 w 1867436"/>
              <a:gd name="connsiteY4" fmla="*/ 3103808 h 3992450"/>
              <a:gd name="connsiteX5" fmla="*/ 1493949 w 1867436"/>
              <a:gd name="connsiteY5" fmla="*/ 3271233 h 3992450"/>
              <a:gd name="connsiteX6" fmla="*/ 1867436 w 1867436"/>
              <a:gd name="connsiteY6" fmla="*/ 3992450 h 3992450"/>
              <a:gd name="connsiteX0" fmla="*/ 0 w 1867436"/>
              <a:gd name="connsiteY0" fmla="*/ 0 h 3992450"/>
              <a:gd name="connsiteX1" fmla="*/ 463639 w 1867436"/>
              <a:gd name="connsiteY1" fmla="*/ 1262129 h 3992450"/>
              <a:gd name="connsiteX2" fmla="*/ 772732 w 1867436"/>
              <a:gd name="connsiteY2" fmla="*/ 2292439 h 3992450"/>
              <a:gd name="connsiteX3" fmla="*/ 167425 w 1867436"/>
              <a:gd name="connsiteY3" fmla="*/ 2665926 h 3992450"/>
              <a:gd name="connsiteX4" fmla="*/ 347729 w 1867436"/>
              <a:gd name="connsiteY4" fmla="*/ 3103808 h 3992450"/>
              <a:gd name="connsiteX5" fmla="*/ 1249251 w 1867436"/>
              <a:gd name="connsiteY5" fmla="*/ 3296991 h 3992450"/>
              <a:gd name="connsiteX6" fmla="*/ 1867436 w 1867436"/>
              <a:gd name="connsiteY6" fmla="*/ 3992450 h 3992450"/>
              <a:gd name="connsiteX0" fmla="*/ 0 w 1648496"/>
              <a:gd name="connsiteY0" fmla="*/ 0 h 4031086"/>
              <a:gd name="connsiteX1" fmla="*/ 463639 w 1648496"/>
              <a:gd name="connsiteY1" fmla="*/ 1262129 h 4031086"/>
              <a:gd name="connsiteX2" fmla="*/ 772732 w 1648496"/>
              <a:gd name="connsiteY2" fmla="*/ 2292439 h 4031086"/>
              <a:gd name="connsiteX3" fmla="*/ 167425 w 1648496"/>
              <a:gd name="connsiteY3" fmla="*/ 2665926 h 4031086"/>
              <a:gd name="connsiteX4" fmla="*/ 347729 w 1648496"/>
              <a:gd name="connsiteY4" fmla="*/ 3103808 h 4031086"/>
              <a:gd name="connsiteX5" fmla="*/ 1249251 w 1648496"/>
              <a:gd name="connsiteY5" fmla="*/ 3296991 h 4031086"/>
              <a:gd name="connsiteX6" fmla="*/ 1648496 w 1648496"/>
              <a:gd name="connsiteY6" fmla="*/ 4031086 h 4031086"/>
              <a:gd name="connsiteX0" fmla="*/ 0 w 1648496"/>
              <a:gd name="connsiteY0" fmla="*/ 0 h 4031086"/>
              <a:gd name="connsiteX1" fmla="*/ 463639 w 1648496"/>
              <a:gd name="connsiteY1" fmla="*/ 1262129 h 4031086"/>
              <a:gd name="connsiteX2" fmla="*/ 772732 w 1648496"/>
              <a:gd name="connsiteY2" fmla="*/ 2292439 h 4031086"/>
              <a:gd name="connsiteX3" fmla="*/ 167425 w 1648496"/>
              <a:gd name="connsiteY3" fmla="*/ 2665926 h 4031086"/>
              <a:gd name="connsiteX4" fmla="*/ 347729 w 1648496"/>
              <a:gd name="connsiteY4" fmla="*/ 3103808 h 4031086"/>
              <a:gd name="connsiteX5" fmla="*/ 1159099 w 1648496"/>
              <a:gd name="connsiteY5" fmla="*/ 3361385 h 4031086"/>
              <a:gd name="connsiteX6" fmla="*/ 1648496 w 1648496"/>
              <a:gd name="connsiteY6" fmla="*/ 4031086 h 4031086"/>
              <a:gd name="connsiteX0" fmla="*/ 0 w 1648496"/>
              <a:gd name="connsiteY0" fmla="*/ 0 h 4031086"/>
              <a:gd name="connsiteX1" fmla="*/ 463639 w 1648496"/>
              <a:gd name="connsiteY1" fmla="*/ 1262129 h 4031086"/>
              <a:gd name="connsiteX2" fmla="*/ 772732 w 1648496"/>
              <a:gd name="connsiteY2" fmla="*/ 2292439 h 4031086"/>
              <a:gd name="connsiteX3" fmla="*/ 167425 w 1648496"/>
              <a:gd name="connsiteY3" fmla="*/ 2665926 h 4031086"/>
              <a:gd name="connsiteX4" fmla="*/ 347729 w 1648496"/>
              <a:gd name="connsiteY4" fmla="*/ 3103808 h 4031086"/>
              <a:gd name="connsiteX5" fmla="*/ 1081826 w 1648496"/>
              <a:gd name="connsiteY5" fmla="*/ 3515931 h 4031086"/>
              <a:gd name="connsiteX6" fmla="*/ 1648496 w 1648496"/>
              <a:gd name="connsiteY6" fmla="*/ 4031086 h 4031086"/>
              <a:gd name="connsiteX0" fmla="*/ 0 w 1648496"/>
              <a:gd name="connsiteY0" fmla="*/ 0 h 4031086"/>
              <a:gd name="connsiteX1" fmla="*/ 463639 w 1648496"/>
              <a:gd name="connsiteY1" fmla="*/ 1262129 h 4031086"/>
              <a:gd name="connsiteX2" fmla="*/ 772732 w 1648496"/>
              <a:gd name="connsiteY2" fmla="*/ 2292439 h 4031086"/>
              <a:gd name="connsiteX3" fmla="*/ 167425 w 1648496"/>
              <a:gd name="connsiteY3" fmla="*/ 2665926 h 4031086"/>
              <a:gd name="connsiteX4" fmla="*/ 347729 w 1648496"/>
              <a:gd name="connsiteY4" fmla="*/ 3103808 h 4031086"/>
              <a:gd name="connsiteX5" fmla="*/ 1081826 w 1648496"/>
              <a:gd name="connsiteY5" fmla="*/ 3515931 h 4031086"/>
              <a:gd name="connsiteX6" fmla="*/ 1648496 w 1648496"/>
              <a:gd name="connsiteY6" fmla="*/ 4031086 h 4031086"/>
              <a:gd name="connsiteX0" fmla="*/ 0 w 1648496"/>
              <a:gd name="connsiteY0" fmla="*/ 0 h 4031086"/>
              <a:gd name="connsiteX1" fmla="*/ 463639 w 1648496"/>
              <a:gd name="connsiteY1" fmla="*/ 1262129 h 4031086"/>
              <a:gd name="connsiteX2" fmla="*/ 772732 w 1648496"/>
              <a:gd name="connsiteY2" fmla="*/ 2292439 h 4031086"/>
              <a:gd name="connsiteX3" fmla="*/ 154546 w 1648496"/>
              <a:gd name="connsiteY3" fmla="*/ 2781836 h 4031086"/>
              <a:gd name="connsiteX4" fmla="*/ 347729 w 1648496"/>
              <a:gd name="connsiteY4" fmla="*/ 3103808 h 4031086"/>
              <a:gd name="connsiteX5" fmla="*/ 1081826 w 1648496"/>
              <a:gd name="connsiteY5" fmla="*/ 3515931 h 4031086"/>
              <a:gd name="connsiteX6" fmla="*/ 1648496 w 1648496"/>
              <a:gd name="connsiteY6" fmla="*/ 4031086 h 4031086"/>
              <a:gd name="connsiteX0" fmla="*/ 0 w 1648496"/>
              <a:gd name="connsiteY0" fmla="*/ 0 h 4031086"/>
              <a:gd name="connsiteX1" fmla="*/ 463639 w 1648496"/>
              <a:gd name="connsiteY1" fmla="*/ 1262129 h 4031086"/>
              <a:gd name="connsiteX2" fmla="*/ 785611 w 1648496"/>
              <a:gd name="connsiteY2" fmla="*/ 2331076 h 4031086"/>
              <a:gd name="connsiteX3" fmla="*/ 154546 w 1648496"/>
              <a:gd name="connsiteY3" fmla="*/ 2781836 h 4031086"/>
              <a:gd name="connsiteX4" fmla="*/ 347729 w 1648496"/>
              <a:gd name="connsiteY4" fmla="*/ 3103808 h 4031086"/>
              <a:gd name="connsiteX5" fmla="*/ 1081826 w 1648496"/>
              <a:gd name="connsiteY5" fmla="*/ 3515931 h 4031086"/>
              <a:gd name="connsiteX6" fmla="*/ 1648496 w 1648496"/>
              <a:gd name="connsiteY6" fmla="*/ 4031086 h 4031086"/>
              <a:gd name="connsiteX0" fmla="*/ 0 w 1648496"/>
              <a:gd name="connsiteY0" fmla="*/ 0 h 4031086"/>
              <a:gd name="connsiteX1" fmla="*/ 321972 w 1648496"/>
              <a:gd name="connsiteY1" fmla="*/ 1287887 h 4031086"/>
              <a:gd name="connsiteX2" fmla="*/ 785611 w 1648496"/>
              <a:gd name="connsiteY2" fmla="*/ 2331076 h 4031086"/>
              <a:gd name="connsiteX3" fmla="*/ 154546 w 1648496"/>
              <a:gd name="connsiteY3" fmla="*/ 2781836 h 4031086"/>
              <a:gd name="connsiteX4" fmla="*/ 347729 w 1648496"/>
              <a:gd name="connsiteY4" fmla="*/ 3103808 h 4031086"/>
              <a:gd name="connsiteX5" fmla="*/ 1081826 w 1648496"/>
              <a:gd name="connsiteY5" fmla="*/ 3515931 h 4031086"/>
              <a:gd name="connsiteX6" fmla="*/ 1648496 w 1648496"/>
              <a:gd name="connsiteY6" fmla="*/ 4031086 h 4031086"/>
              <a:gd name="connsiteX0" fmla="*/ 0 w 1648496"/>
              <a:gd name="connsiteY0" fmla="*/ 0 h 4031086"/>
              <a:gd name="connsiteX1" fmla="*/ 321972 w 1648496"/>
              <a:gd name="connsiteY1" fmla="*/ 1287887 h 4031086"/>
              <a:gd name="connsiteX2" fmla="*/ 785611 w 1648496"/>
              <a:gd name="connsiteY2" fmla="*/ 2331076 h 4031086"/>
              <a:gd name="connsiteX3" fmla="*/ 154546 w 1648496"/>
              <a:gd name="connsiteY3" fmla="*/ 2781836 h 4031086"/>
              <a:gd name="connsiteX4" fmla="*/ 386366 w 1648496"/>
              <a:gd name="connsiteY4" fmla="*/ 3065171 h 4031086"/>
              <a:gd name="connsiteX5" fmla="*/ 1081826 w 1648496"/>
              <a:gd name="connsiteY5" fmla="*/ 3515931 h 4031086"/>
              <a:gd name="connsiteX6" fmla="*/ 1648496 w 1648496"/>
              <a:gd name="connsiteY6" fmla="*/ 4031086 h 4031086"/>
              <a:gd name="connsiteX0" fmla="*/ 0 w 1648496"/>
              <a:gd name="connsiteY0" fmla="*/ 0 h 4031086"/>
              <a:gd name="connsiteX1" fmla="*/ 321972 w 1648496"/>
              <a:gd name="connsiteY1" fmla="*/ 1287887 h 4031086"/>
              <a:gd name="connsiteX2" fmla="*/ 785611 w 1648496"/>
              <a:gd name="connsiteY2" fmla="*/ 2331076 h 4031086"/>
              <a:gd name="connsiteX3" fmla="*/ 154546 w 1648496"/>
              <a:gd name="connsiteY3" fmla="*/ 2781836 h 4031086"/>
              <a:gd name="connsiteX4" fmla="*/ 386366 w 1648496"/>
              <a:gd name="connsiteY4" fmla="*/ 3065171 h 4031086"/>
              <a:gd name="connsiteX5" fmla="*/ 1081826 w 1648496"/>
              <a:gd name="connsiteY5" fmla="*/ 3515931 h 4031086"/>
              <a:gd name="connsiteX6" fmla="*/ 1648496 w 1648496"/>
              <a:gd name="connsiteY6" fmla="*/ 4031086 h 4031086"/>
              <a:gd name="connsiteX0" fmla="*/ 0 w 1648496"/>
              <a:gd name="connsiteY0" fmla="*/ 0 h 4031086"/>
              <a:gd name="connsiteX1" fmla="*/ 321972 w 1648496"/>
              <a:gd name="connsiteY1" fmla="*/ 1287887 h 4031086"/>
              <a:gd name="connsiteX2" fmla="*/ 785611 w 1648496"/>
              <a:gd name="connsiteY2" fmla="*/ 2331076 h 4031086"/>
              <a:gd name="connsiteX3" fmla="*/ 180304 w 1648496"/>
              <a:gd name="connsiteY3" fmla="*/ 2807594 h 4031086"/>
              <a:gd name="connsiteX4" fmla="*/ 386366 w 1648496"/>
              <a:gd name="connsiteY4" fmla="*/ 3065171 h 4031086"/>
              <a:gd name="connsiteX5" fmla="*/ 1081826 w 1648496"/>
              <a:gd name="connsiteY5" fmla="*/ 3515931 h 4031086"/>
              <a:gd name="connsiteX6" fmla="*/ 1648496 w 1648496"/>
              <a:gd name="connsiteY6" fmla="*/ 4031086 h 4031086"/>
              <a:gd name="connsiteX0" fmla="*/ 0 w 1648496"/>
              <a:gd name="connsiteY0" fmla="*/ 0 h 4031086"/>
              <a:gd name="connsiteX1" fmla="*/ 321972 w 1648496"/>
              <a:gd name="connsiteY1" fmla="*/ 1287887 h 4031086"/>
              <a:gd name="connsiteX2" fmla="*/ 785611 w 1648496"/>
              <a:gd name="connsiteY2" fmla="*/ 2331076 h 4031086"/>
              <a:gd name="connsiteX3" fmla="*/ 180304 w 1648496"/>
              <a:gd name="connsiteY3" fmla="*/ 2807594 h 4031086"/>
              <a:gd name="connsiteX4" fmla="*/ 386366 w 1648496"/>
              <a:gd name="connsiteY4" fmla="*/ 3065171 h 4031086"/>
              <a:gd name="connsiteX5" fmla="*/ 1081826 w 1648496"/>
              <a:gd name="connsiteY5" fmla="*/ 3515931 h 4031086"/>
              <a:gd name="connsiteX6" fmla="*/ 1648496 w 1648496"/>
              <a:gd name="connsiteY6" fmla="*/ 4031086 h 403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496" h="4031086">
                <a:moveTo>
                  <a:pt x="0" y="0"/>
                </a:moveTo>
                <a:cubicBezTo>
                  <a:pt x="167425" y="440028"/>
                  <a:pt x="191037" y="899374"/>
                  <a:pt x="321972" y="1287887"/>
                </a:cubicBezTo>
                <a:cubicBezTo>
                  <a:pt x="452907" y="1676400"/>
                  <a:pt x="809222" y="2077792"/>
                  <a:pt x="785611" y="2331076"/>
                </a:cubicBezTo>
                <a:cubicBezTo>
                  <a:pt x="762000" y="2584360"/>
                  <a:pt x="336997" y="2685245"/>
                  <a:pt x="180304" y="2807594"/>
                </a:cubicBezTo>
                <a:cubicBezTo>
                  <a:pt x="23611" y="2929943"/>
                  <a:pt x="236112" y="2947115"/>
                  <a:pt x="386366" y="3065171"/>
                </a:cubicBezTo>
                <a:cubicBezTo>
                  <a:pt x="536620" y="3183227"/>
                  <a:pt x="871471" y="3354945"/>
                  <a:pt x="1081826" y="3515931"/>
                </a:cubicBezTo>
                <a:cubicBezTo>
                  <a:pt x="1292181" y="3676917"/>
                  <a:pt x="1420969" y="3757410"/>
                  <a:pt x="1648496" y="4031086"/>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6D99EA9-42E7-3647-8636-C58ED497A085}"/>
              </a:ext>
            </a:extLst>
          </p:cNvPr>
          <p:cNvSpPr txBox="1"/>
          <p:nvPr/>
        </p:nvSpPr>
        <p:spPr>
          <a:xfrm>
            <a:off x="4236850" y="6123806"/>
            <a:ext cx="12270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From MHD</a:t>
            </a:r>
          </a:p>
        </p:txBody>
      </p:sp>
      <p:sp>
        <p:nvSpPr>
          <p:cNvPr id="41" name="TextBox 40">
            <a:extLst>
              <a:ext uri="{FF2B5EF4-FFF2-40B4-BE49-F238E27FC236}">
                <a16:creationId xmlns:a16="http://schemas.microsoft.com/office/drawing/2014/main" id="{11BA93D2-3D88-9448-A7BE-7CD06BA57404}"/>
              </a:ext>
            </a:extLst>
          </p:cNvPr>
          <p:cNvSpPr txBox="1"/>
          <p:nvPr/>
        </p:nvSpPr>
        <p:spPr>
          <a:xfrm>
            <a:off x="6889398" y="6024462"/>
            <a:ext cx="23078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From microwave spectra fitting</a:t>
            </a:r>
          </a:p>
        </p:txBody>
      </p:sp>
      <p:sp>
        <p:nvSpPr>
          <p:cNvPr id="17" name="TextBox 16">
            <a:extLst>
              <a:ext uri="{FF2B5EF4-FFF2-40B4-BE49-F238E27FC236}">
                <a16:creationId xmlns:a16="http://schemas.microsoft.com/office/drawing/2014/main" id="{0B41BD34-C61F-E449-9EB8-A6CFC2F8D905}"/>
              </a:ext>
            </a:extLst>
          </p:cNvPr>
          <p:cNvSpPr txBox="1"/>
          <p:nvPr/>
        </p:nvSpPr>
        <p:spPr>
          <a:xfrm>
            <a:off x="8368691" y="5793299"/>
            <a:ext cx="865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 (Gauss)</a:t>
            </a:r>
          </a:p>
        </p:txBody>
      </p:sp>
      <p:sp>
        <p:nvSpPr>
          <p:cNvPr id="52" name="TextBox 51">
            <a:extLst>
              <a:ext uri="{FF2B5EF4-FFF2-40B4-BE49-F238E27FC236}">
                <a16:creationId xmlns:a16="http://schemas.microsoft.com/office/drawing/2014/main" id="{5AF082B6-C6DD-2048-AEB1-B69EDCCC0BB4}"/>
              </a:ext>
            </a:extLst>
          </p:cNvPr>
          <p:cNvSpPr txBox="1"/>
          <p:nvPr/>
        </p:nvSpPr>
        <p:spPr>
          <a:xfrm>
            <a:off x="1539500" y="3220833"/>
            <a:ext cx="3573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x</a:t>
            </a:r>
          </a:p>
        </p:txBody>
      </p:sp>
      <p:sp>
        <p:nvSpPr>
          <p:cNvPr id="15" name="TextBox 14"/>
          <p:cNvSpPr txBox="1"/>
          <p:nvPr/>
        </p:nvSpPr>
        <p:spPr>
          <a:xfrm>
            <a:off x="2327834" y="2995745"/>
            <a:ext cx="15605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From Chen et al. 2015</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3215524" y="190919"/>
            <a:ext cx="628341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derived </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B field distribution</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along the </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current sheet</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appears to agree with MHD predictions for </a:t>
            </a:r>
            <a:r>
              <a:rPr kumimoji="0" lang="en-US" sz="1600" b="0" i="0" u="none" strike="noStrike" kern="1200" cap="none" spc="0" normalizeH="0" baseline="0" noProof="0" dirty="0" err="1" smtClean="0">
                <a:ln>
                  <a:noFill/>
                </a:ln>
                <a:solidFill>
                  <a:srgbClr val="FF0000"/>
                </a:solidFill>
                <a:effectLst/>
                <a:uLnTx/>
                <a:uFillTx/>
                <a:latin typeface="Calibri"/>
                <a:ea typeface="+mn-ea"/>
                <a:cs typeface="+mn-cs"/>
              </a:rPr>
              <a:t>upflow</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srgbClr val="000EFF"/>
                </a:solidFill>
                <a:effectLst/>
                <a:uLnTx/>
                <a:uFillTx/>
                <a:latin typeface="Calibri"/>
                <a:ea typeface="+mn-ea"/>
                <a:cs typeface="+mn-cs"/>
              </a:rPr>
              <a:t>downflow</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srgbClr val="FF6600"/>
                </a:solidFill>
                <a:effectLst/>
                <a:uLnTx/>
                <a:uFillTx/>
                <a:latin typeface="Calibri"/>
                <a:ea typeface="+mn-ea"/>
                <a:cs typeface="+mn-cs"/>
              </a:rPr>
              <a:t>looptop</a:t>
            </a:r>
            <a:r>
              <a:rPr kumimoji="0" lang="en-US" sz="1600" b="0" i="0" u="none" strike="noStrike" kern="1200" cap="none" spc="0" normalizeH="0" baseline="0" noProof="0" dirty="0">
                <a:ln>
                  <a:noFill/>
                </a:ln>
                <a:solidFill>
                  <a:prstClr val="black"/>
                </a:solidFill>
                <a:effectLst/>
                <a:uLnTx/>
                <a:uFillTx/>
                <a:latin typeface="Calibri"/>
                <a:ea typeface="+mn-ea"/>
                <a:cs typeface="+mn-cs"/>
              </a:rPr>
              <a:t>, and an </a:t>
            </a:r>
            <a:r>
              <a:rPr kumimoji="0" lang="en-US" sz="1600" b="0" i="0" u="none" strike="noStrike" kern="1200" cap="none" spc="0" normalizeH="0" baseline="0" noProof="0" dirty="0">
                <a:ln>
                  <a:noFill/>
                </a:ln>
                <a:solidFill>
                  <a:srgbClr val="800000"/>
                </a:solidFill>
                <a:effectLst/>
                <a:uLnTx/>
                <a:uFillTx/>
                <a:latin typeface="Calibri"/>
                <a:ea typeface="+mn-ea"/>
                <a:cs typeface="+mn-cs"/>
              </a:rPr>
              <a:t>interface region </a:t>
            </a:r>
            <a:r>
              <a:rPr kumimoji="0" lang="en-US" sz="1600" b="0" i="0" u="none" strike="noStrike" kern="1200" cap="none" spc="0" normalizeH="0" baseline="0" noProof="0" dirty="0">
                <a:ln>
                  <a:noFill/>
                </a:ln>
                <a:solidFill>
                  <a:prstClr val="black"/>
                </a:solidFill>
                <a:effectLst/>
                <a:uLnTx/>
                <a:uFillTx/>
                <a:latin typeface="Calibri"/>
                <a:ea typeface="+mn-ea"/>
                <a:cs typeface="+mn-cs"/>
              </a:rPr>
              <a:t>where high-speed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downflows</a:t>
            </a:r>
            <a:r>
              <a:rPr kumimoji="0" lang="en-US" sz="1600" b="0" i="0" u="none" strike="noStrike" kern="1200" cap="none" spc="0" normalizeH="0" baseline="0" noProof="0" dirty="0">
                <a:ln>
                  <a:noFill/>
                </a:ln>
                <a:solidFill>
                  <a:prstClr val="black"/>
                </a:solidFill>
                <a:effectLst/>
                <a:uLnTx/>
                <a:uFillTx/>
                <a:latin typeface="Calibri"/>
                <a:ea typeface="+mn-ea"/>
                <a:cs typeface="+mn-cs"/>
              </a:rPr>
              <a:t> meet the dense flare loops</a:t>
            </a:r>
          </a:p>
        </p:txBody>
      </p:sp>
      <p:sp>
        <p:nvSpPr>
          <p:cNvPr id="10" name="TextBox 9"/>
          <p:cNvSpPr txBox="1"/>
          <p:nvPr/>
        </p:nvSpPr>
        <p:spPr>
          <a:xfrm>
            <a:off x="665370" y="-6051"/>
            <a:ext cx="2527423" cy="707886"/>
          </a:xfrm>
          <a:prstGeom prst="rect">
            <a:avLst/>
          </a:prstGeom>
          <a:noFill/>
        </p:spPr>
        <p:txBody>
          <a:bodyPr wrap="none" rtlCol="0">
            <a:spAutoFit/>
          </a:bodyPr>
          <a:lstStyle/>
          <a:p>
            <a:r>
              <a:rPr lang="en-US" dirty="0" smtClean="0"/>
              <a:t>Bin Chen SHINE poster</a:t>
            </a:r>
          </a:p>
          <a:p>
            <a:r>
              <a:rPr lang="en-US" dirty="0" smtClean="0"/>
              <a:t>(paper in preparation)</a:t>
            </a:r>
            <a:endParaRPr lang="en-US" dirty="0"/>
          </a:p>
        </p:txBody>
      </p:sp>
      <p:sp>
        <p:nvSpPr>
          <p:cNvPr id="12" name="Date Placeholder 11"/>
          <p:cNvSpPr>
            <a:spLocks noGrp="1"/>
          </p:cNvSpPr>
          <p:nvPr>
            <p:ph type="dt" sz="half" idx="10"/>
          </p:nvPr>
        </p:nvSpPr>
        <p:spPr/>
        <p:txBody>
          <a:bodyPr/>
          <a:lstStyle/>
          <a:p>
            <a:r>
              <a:rPr lang="en-US" smtClean="0"/>
              <a:t>10/17/2018</a:t>
            </a:r>
            <a:endParaRPr lang="en-US"/>
          </a:p>
        </p:txBody>
      </p:sp>
      <p:sp>
        <p:nvSpPr>
          <p:cNvPr id="13" name="Footer Placeholder 12"/>
          <p:cNvSpPr>
            <a:spLocks noGrp="1"/>
          </p:cNvSpPr>
          <p:nvPr>
            <p:ph type="ftr" sz="quarter" idx="11"/>
          </p:nvPr>
        </p:nvSpPr>
        <p:spPr/>
        <p:txBody>
          <a:bodyPr/>
          <a:lstStyle/>
          <a:p>
            <a:r>
              <a:rPr lang="en-US" smtClean="0"/>
              <a:t>Webinar of Global Reach</a:t>
            </a:r>
            <a:endParaRPr lang="en-US"/>
          </a:p>
        </p:txBody>
      </p:sp>
    </p:spTree>
    <p:extLst>
      <p:ext uri="{BB962C8B-B14F-4D97-AF65-F5344CB8AC3E}">
        <p14:creationId xmlns:p14="http://schemas.microsoft.com/office/powerpoint/2010/main" val="34153901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Acceleration</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7" name="Content Placeholder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858" y="2231398"/>
            <a:ext cx="4308452" cy="3859476"/>
          </a:xfrm>
        </p:spPr>
      </p:pic>
      <p:pic>
        <p:nvPicPr>
          <p:cNvPr id="6" name="Picture 5"/>
          <p:cNvPicPr>
            <a:picLocks noChangeAspect="1"/>
          </p:cNvPicPr>
          <p:nvPr/>
        </p:nvPicPr>
        <p:blipFill>
          <a:blip r:embed="rId3"/>
          <a:stretch>
            <a:fillRect/>
          </a:stretch>
        </p:blipFill>
        <p:spPr>
          <a:xfrm>
            <a:off x="8229600" y="2120721"/>
            <a:ext cx="3644721" cy="3869308"/>
          </a:xfrm>
          <a:prstGeom prst="rect">
            <a:avLst/>
          </a:prstGeom>
        </p:spPr>
      </p:pic>
      <p:pic>
        <p:nvPicPr>
          <p:cNvPr id="8" name="Picture 7"/>
          <p:cNvPicPr>
            <a:picLocks noChangeAspect="1"/>
          </p:cNvPicPr>
          <p:nvPr/>
        </p:nvPicPr>
        <p:blipFill>
          <a:blip r:embed="rId4"/>
          <a:stretch>
            <a:fillRect/>
          </a:stretch>
        </p:blipFill>
        <p:spPr>
          <a:xfrm>
            <a:off x="4427388" y="2394512"/>
            <a:ext cx="3675418" cy="3221553"/>
          </a:xfrm>
          <a:prstGeom prst="rect">
            <a:avLst/>
          </a:prstGeom>
        </p:spPr>
      </p:pic>
      <p:sp>
        <p:nvSpPr>
          <p:cNvPr id="9" name="TextBox 8"/>
          <p:cNvSpPr txBox="1"/>
          <p:nvPr/>
        </p:nvSpPr>
        <p:spPr>
          <a:xfrm>
            <a:off x="597629" y="1553672"/>
            <a:ext cx="11137473" cy="707886"/>
          </a:xfrm>
          <a:prstGeom prst="rect">
            <a:avLst/>
          </a:prstGeom>
          <a:noFill/>
        </p:spPr>
        <p:txBody>
          <a:bodyPr wrap="none" rtlCol="0">
            <a:spAutoFit/>
          </a:bodyPr>
          <a:lstStyle/>
          <a:p>
            <a:r>
              <a:rPr lang="en-US" dirty="0" smtClean="0"/>
              <a:t>Height-time plot through peak 16:05 UT         Acceleration through 16:41 UT               &gt;100 MeV </a:t>
            </a:r>
            <a:r>
              <a:rPr lang="en-US" dirty="0" smtClean="0">
                <a:latin typeface="Symbol" panose="05050102010706020507" pitchFamily="18" charset="2"/>
              </a:rPr>
              <a:t>g</a:t>
            </a:r>
            <a:r>
              <a:rPr lang="en-US" dirty="0" smtClean="0"/>
              <a:t>-rays over 12 h (!)</a:t>
            </a:r>
          </a:p>
          <a:p>
            <a:r>
              <a:rPr lang="en-US" dirty="0" smtClean="0"/>
              <a:t>    (Gary et al. 2018)                                             (</a:t>
            </a:r>
            <a:r>
              <a:rPr lang="en-US" dirty="0"/>
              <a:t>Gary et al. 2018) </a:t>
            </a:r>
            <a:r>
              <a:rPr lang="en-US" dirty="0" smtClean="0"/>
              <a:t>                                    (</a:t>
            </a:r>
            <a:r>
              <a:rPr lang="en-US" dirty="0" err="1"/>
              <a:t>Omodei</a:t>
            </a:r>
            <a:r>
              <a:rPr lang="en-US" dirty="0"/>
              <a:t> et al. 2018) </a:t>
            </a:r>
          </a:p>
        </p:txBody>
      </p:sp>
    </p:spTree>
    <p:extLst>
      <p:ext uri="{BB962C8B-B14F-4D97-AF65-F5344CB8AC3E}">
        <p14:creationId xmlns:p14="http://schemas.microsoft.com/office/powerpoint/2010/main" val="418314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238625" y="981838"/>
            <a:ext cx="7953375" cy="4000500"/>
          </a:xfrm>
          <a:prstGeom prst="rect">
            <a:avLst/>
          </a:prstGeom>
        </p:spPr>
      </p:pic>
      <p:pic>
        <p:nvPicPr>
          <p:cNvPr id="4" name="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447" y="2511865"/>
            <a:ext cx="7686953" cy="3843477"/>
          </a:xfrm>
          <a:prstGeom prst="rect">
            <a:avLst/>
          </a:prstGeom>
        </p:spPr>
      </p:pic>
      <p:sp>
        <p:nvSpPr>
          <p:cNvPr id="3" name="TextBox 2"/>
          <p:cNvSpPr txBox="1"/>
          <p:nvPr/>
        </p:nvSpPr>
        <p:spPr>
          <a:xfrm>
            <a:off x="949521" y="2364451"/>
            <a:ext cx="2879763" cy="400110"/>
          </a:xfrm>
          <a:prstGeom prst="rect">
            <a:avLst/>
          </a:prstGeom>
          <a:noFill/>
        </p:spPr>
        <p:txBody>
          <a:bodyPr wrap="none" rtlCol="0">
            <a:spAutoFit/>
          </a:bodyPr>
          <a:lstStyle/>
          <a:p>
            <a:r>
              <a:rPr lang="en-US" dirty="0" err="1" smtClean="0"/>
              <a:t>Sijie</a:t>
            </a:r>
            <a:r>
              <a:rPr lang="en-US" dirty="0" smtClean="0"/>
              <a:t> Yu, paper in preparation </a:t>
            </a:r>
            <a:endParaRPr lang="en-US" dirty="0"/>
          </a:p>
        </p:txBody>
      </p:sp>
      <p:sp>
        <p:nvSpPr>
          <p:cNvPr id="5" name="Date Placeholder 4"/>
          <p:cNvSpPr>
            <a:spLocks noGrp="1"/>
          </p:cNvSpPr>
          <p:nvPr>
            <p:ph type="dt" sz="half" idx="10"/>
          </p:nvPr>
        </p:nvSpPr>
        <p:spPr/>
        <p:txBody>
          <a:bodyPr/>
          <a:lstStyle/>
          <a:p>
            <a:r>
              <a:rPr lang="en-US" smtClean="0"/>
              <a:t>10/17/2018</a:t>
            </a:r>
            <a:endParaRPr lang="en-US"/>
          </a:p>
        </p:txBody>
      </p:sp>
      <p:sp>
        <p:nvSpPr>
          <p:cNvPr id="7" name="Footer Placeholder 6"/>
          <p:cNvSpPr>
            <a:spLocks noGrp="1"/>
          </p:cNvSpPr>
          <p:nvPr>
            <p:ph type="ftr" sz="quarter" idx="11"/>
          </p:nvPr>
        </p:nvSpPr>
        <p:spPr/>
        <p:txBody>
          <a:bodyPr/>
          <a:lstStyle/>
          <a:p>
            <a:r>
              <a:rPr lang="en-US" smtClean="0"/>
              <a:t>Webinar of Global Reach</a:t>
            </a:r>
            <a:endParaRPr lang="en-US"/>
          </a:p>
        </p:txBody>
      </p:sp>
      <p:cxnSp>
        <p:nvCxnSpPr>
          <p:cNvPr id="9" name="Straight Connector 8"/>
          <p:cNvCxnSpPr/>
          <p:nvPr/>
        </p:nvCxnSpPr>
        <p:spPr>
          <a:xfrm>
            <a:off x="7752944" y="981838"/>
            <a:ext cx="0" cy="177234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182464" y="1013259"/>
            <a:ext cx="4734976" cy="1225590"/>
          </a:xfrm>
        </p:spPr>
        <p:txBody>
          <a:bodyPr>
            <a:normAutofit/>
          </a:bodyPr>
          <a:lstStyle/>
          <a:p>
            <a:r>
              <a:rPr lang="en-US" sz="3600" b="1" dirty="0">
                <a:solidFill>
                  <a:schemeClr val="tx2"/>
                </a:solidFill>
                <a:latin typeface="Tempus Sans ITC" panose="04020404030D07020202" pitchFamily="82" charset="0"/>
              </a:rPr>
              <a:t>2017-SEP-10 </a:t>
            </a:r>
            <a:r>
              <a:rPr lang="en-US" sz="3600" b="1" dirty="0" smtClean="0">
                <a:solidFill>
                  <a:schemeClr val="tx2"/>
                </a:solidFill>
                <a:latin typeface="Tempus Sans ITC" panose="04020404030D07020202" pitchFamily="82" charset="0"/>
              </a:rPr>
              <a:t>Movie</a:t>
            </a:r>
            <a:r>
              <a:rPr lang="en-US" sz="3600" b="1" dirty="0">
                <a:solidFill>
                  <a:schemeClr val="tx2"/>
                </a:solidFill>
                <a:latin typeface="Tempus Sans ITC" panose="04020404030D07020202" pitchFamily="82" charset="0"/>
              </a:rPr>
              <a:t>: 17:31 </a:t>
            </a:r>
            <a:r>
              <a:rPr lang="mr-IN" sz="3600" b="1" dirty="0">
                <a:solidFill>
                  <a:schemeClr val="tx2"/>
                </a:solidFill>
                <a:latin typeface="Tempus Sans ITC" panose="04020404030D07020202" pitchFamily="82" charset="0"/>
              </a:rPr>
              <a:t>–</a:t>
            </a:r>
            <a:r>
              <a:rPr lang="en-US" sz="3600" b="1" dirty="0">
                <a:solidFill>
                  <a:schemeClr val="tx2"/>
                </a:solidFill>
                <a:latin typeface="Tempus Sans ITC" panose="04020404030D07020202" pitchFamily="82" charset="0"/>
              </a:rPr>
              <a:t> 18:06 UT</a:t>
            </a:r>
          </a:p>
        </p:txBody>
      </p:sp>
    </p:spTree>
    <p:extLst>
      <p:ext uri="{BB962C8B-B14F-4D97-AF65-F5344CB8AC3E}">
        <p14:creationId xmlns:p14="http://schemas.microsoft.com/office/powerpoint/2010/main" val="323838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300" fill="hold"/>
                                        <p:tgtEl>
                                          <p:spTgt spid="4"/>
                                        </p:tgtEl>
                                      </p:cBhvr>
                                    </p:cmd>
                                  </p:childTnLst>
                                </p:cTn>
                              </p:par>
                              <p:par>
                                <p:cTn id="11" presetID="42" presetClass="path" presetSubtype="0" fill="hold" nodeType="withEffect">
                                  <p:stCondLst>
                                    <p:cond delay="0"/>
                                  </p:stCondLst>
                                  <p:childTnLst>
                                    <p:animMotion origin="layout" path="M 2.5E-6 -2.22222E-6 L 0.32682 -0.01296 " pathEditMode="relative" rAng="0" ptsTypes="AA">
                                      <p:cBhvr>
                                        <p:cTn id="12" dur="24000" fill="hold"/>
                                        <p:tgtEl>
                                          <p:spTgt spid="9"/>
                                        </p:tgtEl>
                                        <p:attrNameLst>
                                          <p:attrName>ppt_x</p:attrName>
                                          <p:attrName>ppt_y</p:attrName>
                                        </p:attrNameLst>
                                      </p:cBhvr>
                                      <p:rCtr x="16341" y="-648"/>
                                    </p:animMotion>
                                  </p:childTnLst>
                                  <p:subTnLst>
                                    <p:set>
                                      <p:cBhvr override="childStyle">
                                        <p:cTn dur="1" fill="hold" display="0" masterRel="sameClick" afterEffect="1">
                                          <p:stCondLst>
                                            <p:cond evt="end" delay="0">
                                              <p:tn val="11"/>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3242" y="1087741"/>
            <a:ext cx="5102457" cy="1444560"/>
          </a:xfrm>
        </p:spPr>
        <p:txBody>
          <a:bodyPr>
            <a:normAutofit/>
          </a:bodyPr>
          <a:lstStyle/>
          <a:p>
            <a:r>
              <a:rPr lang="en-US" dirty="0" smtClean="0"/>
              <a:t>Thermal loop-top and </a:t>
            </a:r>
            <a:r>
              <a:rPr lang="en-US" dirty="0" err="1" smtClean="0"/>
              <a:t>nonthermal</a:t>
            </a:r>
            <a:r>
              <a:rPr lang="en-US" dirty="0" smtClean="0"/>
              <a:t> loop</a:t>
            </a:r>
            <a:endParaRPr lang="en-US" dirty="0"/>
          </a:p>
        </p:txBody>
      </p:sp>
      <p:pic>
        <p:nvPicPr>
          <p:cNvPr id="5" name="Picture 4"/>
          <p:cNvPicPr>
            <a:picLocks noChangeAspect="1"/>
          </p:cNvPicPr>
          <p:nvPr/>
        </p:nvPicPr>
        <p:blipFill>
          <a:blip r:embed="rId2"/>
          <a:stretch>
            <a:fillRect/>
          </a:stretch>
        </p:blipFill>
        <p:spPr>
          <a:xfrm>
            <a:off x="3792071" y="3028373"/>
            <a:ext cx="8399929" cy="3617830"/>
          </a:xfrm>
          <a:prstGeom prst="rect">
            <a:avLst/>
          </a:prstGeom>
        </p:spPr>
      </p:pic>
      <p:pic>
        <p:nvPicPr>
          <p:cNvPr id="7" name="Picture 6"/>
          <p:cNvPicPr>
            <a:picLocks noChangeAspect="1"/>
          </p:cNvPicPr>
          <p:nvPr/>
        </p:nvPicPr>
        <p:blipFill>
          <a:blip r:embed="rId3"/>
          <a:stretch>
            <a:fillRect/>
          </a:stretch>
        </p:blipFill>
        <p:spPr>
          <a:xfrm>
            <a:off x="312329" y="3370630"/>
            <a:ext cx="3479742" cy="3275573"/>
          </a:xfrm>
          <a:prstGeom prst="rect">
            <a:avLst/>
          </a:prstGeom>
        </p:spPr>
      </p:pic>
      <p:sp>
        <p:nvSpPr>
          <p:cNvPr id="8" name="TextBox 7"/>
          <p:cNvSpPr txBox="1"/>
          <p:nvPr/>
        </p:nvSpPr>
        <p:spPr>
          <a:xfrm>
            <a:off x="524435" y="3028373"/>
            <a:ext cx="2852640" cy="369332"/>
          </a:xfrm>
          <a:prstGeom prst="rect">
            <a:avLst/>
          </a:prstGeom>
          <a:noFill/>
        </p:spPr>
        <p:txBody>
          <a:bodyPr wrap="none" rtlCol="0">
            <a:spAutoFit/>
          </a:bodyPr>
          <a:lstStyle/>
          <a:p>
            <a:r>
              <a:rPr lang="en-US" dirty="0" smtClean="0"/>
              <a:t>DEM </a:t>
            </a:r>
            <a:r>
              <a:rPr lang="en-US" smtClean="0"/>
              <a:t>Weighted Temperature</a:t>
            </a:r>
            <a:endParaRPr lang="en-US"/>
          </a:p>
        </p:txBody>
      </p:sp>
      <p:pic>
        <p:nvPicPr>
          <p:cNvPr id="9" name="Picture 8"/>
          <p:cNvPicPr>
            <a:picLocks noChangeAspect="1"/>
          </p:cNvPicPr>
          <p:nvPr/>
        </p:nvPicPr>
        <p:blipFill>
          <a:blip r:embed="rId4"/>
          <a:stretch>
            <a:fillRect/>
          </a:stretch>
        </p:blipFill>
        <p:spPr>
          <a:xfrm>
            <a:off x="5315699" y="1041746"/>
            <a:ext cx="6755277" cy="1963271"/>
          </a:xfrm>
          <a:prstGeom prst="rect">
            <a:avLst/>
          </a:prstGeom>
        </p:spPr>
      </p:pic>
      <p:cxnSp>
        <p:nvCxnSpPr>
          <p:cNvPr id="3" name="Straight Arrow Connector 2"/>
          <p:cNvCxnSpPr/>
          <p:nvPr/>
        </p:nvCxnSpPr>
        <p:spPr>
          <a:xfrm flipV="1">
            <a:off x="6212541" y="2568389"/>
            <a:ext cx="2070847" cy="644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8982635" y="2608992"/>
            <a:ext cx="1129553" cy="526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Tree>
    <p:extLst>
      <p:ext uri="{BB962C8B-B14F-4D97-AF65-F5344CB8AC3E}">
        <p14:creationId xmlns:p14="http://schemas.microsoft.com/office/powerpoint/2010/main" val="3671279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Look at B Field and Changes</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Picture 5"/>
          <p:cNvPicPr>
            <a:picLocks noChangeAspect="1"/>
          </p:cNvPicPr>
          <p:nvPr/>
        </p:nvPicPr>
        <p:blipFill rotWithShape="1">
          <a:blip r:embed="rId2"/>
          <a:srcRect b="2416"/>
          <a:stretch/>
        </p:blipFill>
        <p:spPr>
          <a:xfrm>
            <a:off x="597629" y="2196069"/>
            <a:ext cx="11173683" cy="4103131"/>
          </a:xfrm>
          <a:prstGeom prst="rect">
            <a:avLst/>
          </a:prstGeom>
        </p:spPr>
      </p:pic>
      <p:sp>
        <p:nvSpPr>
          <p:cNvPr id="8" name="Rectangle 7"/>
          <p:cNvSpPr/>
          <p:nvPr/>
        </p:nvSpPr>
        <p:spPr>
          <a:xfrm>
            <a:off x="471487" y="2173084"/>
            <a:ext cx="10572433" cy="1372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srcRect r="50546"/>
          <a:stretch/>
        </p:blipFill>
        <p:spPr>
          <a:xfrm>
            <a:off x="4734058" y="1464153"/>
            <a:ext cx="2760346" cy="2162175"/>
          </a:xfrm>
          <a:prstGeom prst="rect">
            <a:avLst/>
          </a:prstGeom>
        </p:spPr>
      </p:pic>
      <p:cxnSp>
        <p:nvCxnSpPr>
          <p:cNvPr id="10" name="Straight Arrow Connector 9"/>
          <p:cNvCxnSpPr/>
          <p:nvPr/>
        </p:nvCxnSpPr>
        <p:spPr>
          <a:xfrm flipV="1">
            <a:off x="2468880" y="2733472"/>
            <a:ext cx="3854099" cy="2295728"/>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364310" y="2918298"/>
            <a:ext cx="3238822" cy="1908064"/>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02400" y="2196069"/>
            <a:ext cx="797013" cy="400110"/>
          </a:xfrm>
          <a:prstGeom prst="rect">
            <a:avLst/>
          </a:prstGeom>
          <a:noFill/>
        </p:spPr>
        <p:txBody>
          <a:bodyPr wrap="none" rtlCol="0">
            <a:spAutoFit/>
          </a:bodyPr>
          <a:lstStyle/>
          <a:p>
            <a:r>
              <a:rPr lang="en-US" dirty="0" smtClean="0"/>
              <a:t>5 G s</a:t>
            </a:r>
            <a:r>
              <a:rPr lang="en-US" baseline="30000" dirty="0" smtClean="0"/>
              <a:t>-1</a:t>
            </a:r>
            <a:endParaRPr lang="en-US" baseline="30000" dirty="0"/>
          </a:p>
        </p:txBody>
      </p:sp>
      <p:sp>
        <p:nvSpPr>
          <p:cNvPr id="5" name="Content Placeholder 4"/>
          <p:cNvSpPr>
            <a:spLocks noGrp="1"/>
          </p:cNvSpPr>
          <p:nvPr>
            <p:ph sz="quarter" idx="1"/>
          </p:nvPr>
        </p:nvSpPr>
        <p:spPr>
          <a:xfrm>
            <a:off x="599926" y="1534884"/>
            <a:ext cx="4280048" cy="2010956"/>
          </a:xfrm>
        </p:spPr>
        <p:txBody>
          <a:bodyPr>
            <a:normAutofit fontScale="92500" lnSpcReduction="20000"/>
          </a:bodyPr>
          <a:lstStyle/>
          <a:p>
            <a:r>
              <a:rPr lang="en-US" dirty="0" smtClean="0"/>
              <a:t>Decay rate of magnetic field at two representative pixels is about 5 G s</a:t>
            </a:r>
            <a:r>
              <a:rPr lang="en-US" baseline="30000" dirty="0" smtClean="0"/>
              <a:t>-1</a:t>
            </a:r>
            <a:r>
              <a:rPr lang="en-US" dirty="0" smtClean="0"/>
              <a:t>.</a:t>
            </a:r>
          </a:p>
          <a:p>
            <a:r>
              <a:rPr lang="en-US" dirty="0" smtClean="0"/>
              <a:t>Decay ends at different times, possibly associated with closing of field to form new loops.</a:t>
            </a:r>
            <a:endParaRPr lang="en-US" dirty="0"/>
          </a:p>
        </p:txBody>
      </p:sp>
      <p:sp>
        <p:nvSpPr>
          <p:cNvPr id="14" name="TextBox 13"/>
          <p:cNvSpPr txBox="1"/>
          <p:nvPr/>
        </p:nvSpPr>
        <p:spPr>
          <a:xfrm>
            <a:off x="3904313" y="6275465"/>
            <a:ext cx="4325287" cy="400110"/>
          </a:xfrm>
          <a:prstGeom prst="rect">
            <a:avLst/>
          </a:prstGeom>
          <a:noFill/>
        </p:spPr>
        <p:txBody>
          <a:bodyPr wrap="none" rtlCol="0">
            <a:spAutoFit/>
          </a:bodyPr>
          <a:lstStyle/>
          <a:p>
            <a:r>
              <a:rPr lang="en-US" b="1" dirty="0" smtClean="0"/>
              <a:t>Four frames from the movie, 72 s apart</a:t>
            </a:r>
            <a:endParaRPr lang="en-US" b="1" dirty="0"/>
          </a:p>
        </p:txBody>
      </p:sp>
      <p:cxnSp>
        <p:nvCxnSpPr>
          <p:cNvPr id="15" name="Straight Arrow Connector 14"/>
          <p:cNvCxnSpPr/>
          <p:nvPr/>
        </p:nvCxnSpPr>
        <p:spPr>
          <a:xfrm flipV="1">
            <a:off x="7079003" y="3103124"/>
            <a:ext cx="729739" cy="1381327"/>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898470" y="1955260"/>
            <a:ext cx="910272" cy="2626468"/>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4"/>
          <p:cNvSpPr txBox="1">
            <a:spLocks/>
          </p:cNvSpPr>
          <p:nvPr/>
        </p:nvSpPr>
        <p:spPr>
          <a:xfrm>
            <a:off x="7585685" y="1493583"/>
            <a:ext cx="3678945" cy="2278661"/>
          </a:xfrm>
          <a:prstGeom prst="rect">
            <a:avLst/>
          </a:prstGeom>
        </p:spPr>
        <p:txBody>
          <a:bodyPr vert="horz">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defTabSz="914400"/>
            <a:r>
              <a:rPr lang="en-US" dirty="0" smtClean="0"/>
              <a:t>White contours show EUV loop emission at time of map.</a:t>
            </a:r>
          </a:p>
          <a:p>
            <a:pPr defTabSz="914400"/>
            <a:r>
              <a:rPr lang="en-US" dirty="0" smtClean="0"/>
              <a:t>Black contours show EUV loop emission 10-min later (accounts for cooling time).</a:t>
            </a:r>
            <a:endParaRPr lang="en-US" dirty="0"/>
          </a:p>
        </p:txBody>
      </p:sp>
      <p:sp>
        <p:nvSpPr>
          <p:cNvPr id="9" name="Rectangle 8"/>
          <p:cNvSpPr/>
          <p:nvPr/>
        </p:nvSpPr>
        <p:spPr>
          <a:xfrm>
            <a:off x="8466837" y="5514419"/>
            <a:ext cx="2640595" cy="400110"/>
          </a:xfrm>
          <a:prstGeom prst="rect">
            <a:avLst/>
          </a:prstGeom>
        </p:spPr>
        <p:txBody>
          <a:bodyPr wrap="none">
            <a:spAutoFit/>
          </a:bodyPr>
          <a:lstStyle/>
          <a:p>
            <a:r>
              <a:rPr lang="en-US" dirty="0" smtClean="0">
                <a:solidFill>
                  <a:schemeClr val="bg1"/>
                </a:solidFill>
              </a:rPr>
              <a:t>(Fleishman </a:t>
            </a:r>
            <a:r>
              <a:rPr lang="en-US" dirty="0">
                <a:solidFill>
                  <a:schemeClr val="bg1"/>
                </a:solidFill>
              </a:rPr>
              <a:t>et </a:t>
            </a:r>
            <a:r>
              <a:rPr lang="en-US" dirty="0" smtClean="0">
                <a:solidFill>
                  <a:schemeClr val="bg1"/>
                </a:solidFill>
              </a:rPr>
              <a:t>al., in prep.)</a:t>
            </a:r>
            <a:endParaRPr lang="en-US" dirty="0">
              <a:solidFill>
                <a:schemeClr val="bg1"/>
              </a:solidFill>
            </a:endParaRPr>
          </a:p>
        </p:txBody>
      </p:sp>
    </p:spTree>
    <p:extLst>
      <p:ext uri="{BB962C8B-B14F-4D97-AF65-F5344CB8AC3E}">
        <p14:creationId xmlns:p14="http://schemas.microsoft.com/office/powerpoint/2010/main" val="867385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 calcmode="lin" valueType="num">
                                      <p:cBhvr additive="base">
                                        <p:cTn id="29"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Look at B Field Decay</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8" name="Rectangle 7"/>
          <p:cNvSpPr/>
          <p:nvPr/>
        </p:nvSpPr>
        <p:spPr>
          <a:xfrm>
            <a:off x="471487" y="2173084"/>
            <a:ext cx="10572433" cy="1372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
              </p:nvPr>
            </p:nvSpPr>
            <p:spPr>
              <a:xfrm>
                <a:off x="599926" y="1534884"/>
                <a:ext cx="11277114" cy="4572000"/>
              </a:xfrm>
            </p:spPr>
            <p:txBody>
              <a:bodyPr>
                <a:normAutofit fontScale="92500" lnSpcReduction="20000"/>
              </a:bodyPr>
              <a:lstStyle/>
              <a:p>
                <a:r>
                  <a:rPr lang="en-US" dirty="0" smtClean="0"/>
                  <a:t>Faraday equation: </a:t>
                </a:r>
                <a14:m>
                  <m:oMath xmlns:m="http://schemas.openxmlformats.org/officeDocument/2006/math">
                    <m:acc>
                      <m:accPr>
                        <m:chr m:val="̇"/>
                        <m:ctrlPr>
                          <a:rPr lang="en-US" sz="2200" i="1" smtClean="0">
                            <a:latin typeface="Cambria Math" panose="02040503050406030204" pitchFamily="18" charset="0"/>
                          </a:rPr>
                        </m:ctrlPr>
                      </m:accPr>
                      <m:e>
                        <m:r>
                          <a:rPr lang="en-US" sz="2200" b="0" i="1" smtClean="0">
                            <a:latin typeface="Cambria Math" panose="02040503050406030204" pitchFamily="18" charset="0"/>
                          </a:rPr>
                          <m:t>𝐵</m:t>
                        </m:r>
                      </m:e>
                    </m:acc>
                    <m:r>
                      <a:rPr lang="en-US" sz="2200" b="0" i="1" smtClean="0">
                        <a:latin typeface="Cambria Math" panose="02040503050406030204" pitchFamily="18" charset="0"/>
                      </a:rPr>
                      <m:t>=−</m:t>
                    </m:r>
                    <m:r>
                      <a:rPr lang="en-US" sz="2200" b="0" i="1" smtClean="0">
                        <a:latin typeface="Cambria Math" panose="02040503050406030204" pitchFamily="18" charset="0"/>
                      </a:rPr>
                      <m:t>𝑐</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𝐸</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𝑐𝐸</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𝑅</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𝐸</m:t>
                    </m:r>
                    <m:r>
                      <a:rPr lang="en-US" sz="2200" b="0" i="1" smtClean="0">
                        <a:latin typeface="Cambria Math" panose="02040503050406030204" pitchFamily="18" charset="0"/>
                        <a:ea typeface="Cambria Math" panose="02040503050406030204" pitchFamily="18" charset="0"/>
                      </a:rPr>
                      <m:t>~20</m:t>
                    </m:r>
                    <m:r>
                      <a:rPr lang="en-US" sz="2200" b="0" i="0" smtClean="0">
                        <a:latin typeface="Cambria Math" panose="02040503050406030204" pitchFamily="18" charset="0"/>
                        <a:ea typeface="Cambria Math" panose="02040503050406030204" pitchFamily="18" charset="0"/>
                      </a:rPr>
                      <m:t> </m:t>
                    </m:r>
                    <m:r>
                      <m:rPr>
                        <m:sty m:val="p"/>
                      </m:rPr>
                      <a:rPr lang="en-US" sz="2200" b="0" i="0" smtClean="0">
                        <a:latin typeface="Cambria Math" panose="02040503050406030204" pitchFamily="18" charset="0"/>
                        <a:ea typeface="Cambria Math" panose="02040503050406030204" pitchFamily="18" charset="0"/>
                      </a:rPr>
                      <m:t>V</m:t>
                    </m:r>
                    <m:r>
                      <a:rPr lang="en-US" sz="2200" b="0" i="0" smtClean="0">
                        <a:latin typeface="Cambria Math" panose="02040503050406030204" pitchFamily="18" charset="0"/>
                        <a:ea typeface="Cambria Math" panose="02040503050406030204" pitchFamily="18" charset="0"/>
                      </a:rPr>
                      <m:t> </m:t>
                    </m:r>
                    <m:sSup>
                      <m:sSupPr>
                        <m:ctrlPr>
                          <a:rPr lang="en-US" sz="2200" b="0" i="1" smtClean="0">
                            <a:latin typeface="Cambria Math" panose="02040503050406030204" pitchFamily="18" charset="0"/>
                            <a:ea typeface="Cambria Math" panose="02040503050406030204" pitchFamily="18" charset="0"/>
                          </a:rPr>
                        </m:ctrlPr>
                      </m:sSupPr>
                      <m:e>
                        <m:r>
                          <m:rPr>
                            <m:nor/>
                          </m:rPr>
                          <a:rPr lang="en-US" sz="2200" b="0" i="0" smtClean="0">
                            <a:latin typeface="Cambria Math" panose="02040503050406030204" pitchFamily="18" charset="0"/>
                            <a:ea typeface="Cambria Math" panose="02040503050406030204" pitchFamily="18" charset="0"/>
                          </a:rPr>
                          <m:t>cm</m:t>
                        </m:r>
                      </m:e>
                      <m:sup>
                        <m:r>
                          <a:rPr lang="en-US" sz="2200" b="0" i="1" smtClean="0">
                            <a:latin typeface="Cambria Math" panose="02040503050406030204" pitchFamily="18" charset="0"/>
                            <a:ea typeface="Cambria Math" panose="02040503050406030204" pitchFamily="18" charset="0"/>
                          </a:rPr>
                          <m:t>−1</m:t>
                        </m:r>
                      </m:sup>
                    </m:sSup>
                  </m:oMath>
                </a14:m>
                <a:r>
                  <a:rPr lang="en-US" dirty="0" smtClean="0"/>
                  <a:t>, for non-uniformity scale length </a:t>
                </a:r>
                <a:r>
                  <a:rPr lang="en-US" i="1" dirty="0" smtClean="0"/>
                  <a:t>R</a:t>
                </a:r>
                <a:r>
                  <a:rPr lang="en-US" dirty="0" smtClean="0"/>
                  <a:t>~5</a:t>
                </a:r>
                <a:r>
                  <a:rPr lang="en-US" dirty="0" smtClean="0">
                    <a:latin typeface="Tahoma" panose="020B0604030504040204" pitchFamily="34" charset="0"/>
                    <a:ea typeface="Tahoma" panose="020B0604030504040204" pitchFamily="34" charset="0"/>
                    <a:cs typeface="Tahoma" panose="020B0604030504040204" pitchFamily="34" charset="0"/>
                  </a:rPr>
                  <a:t>ˮ</a:t>
                </a:r>
                <a:r>
                  <a:rPr lang="en-US" dirty="0" smtClean="0"/>
                  <a:t>=3.7×10</a:t>
                </a:r>
                <a:r>
                  <a:rPr lang="en-US" baseline="30000" dirty="0" smtClean="0"/>
                  <a:t>8</a:t>
                </a:r>
                <a:r>
                  <a:rPr lang="en-US" dirty="0" smtClean="0"/>
                  <a:t> cm (the typical size of structures seen in EUV).</a:t>
                </a:r>
              </a:p>
              <a:p>
                <a:r>
                  <a:rPr lang="en-US" dirty="0" smtClean="0"/>
                  <a:t>This is similar to reconnection electric fields derived for other flares based on ribbon motions, and is highly super-</a:t>
                </a:r>
                <a:r>
                  <a:rPr lang="en-US" dirty="0" err="1" smtClean="0"/>
                  <a:t>dreicer</a:t>
                </a:r>
                <a:r>
                  <a:rPr lang="en-US" dirty="0" smtClean="0"/>
                  <a:t>, implying the ability to accelerate both electrons and ions to high energies.</a:t>
                </a:r>
              </a:p>
              <a:p>
                <a:r>
                  <a:rPr lang="en-US" dirty="0" smtClean="0"/>
                  <a:t>The B-field decay also implies enhanced magnetic diffusivity, as suggested by the induction equation: </a:t>
                </a:r>
                <a14:m>
                  <m:oMath xmlns:m="http://schemas.openxmlformats.org/officeDocument/2006/math">
                    <m:acc>
                      <m:accPr>
                        <m:chr m:val="̇"/>
                        <m:ctrlPr>
                          <a:rPr lang="en-US" sz="2200" i="1" smtClean="0">
                            <a:latin typeface="Cambria Math" panose="02040503050406030204" pitchFamily="18" charset="0"/>
                          </a:rPr>
                        </m:ctrlPr>
                      </m:accPr>
                      <m:e>
                        <m:r>
                          <a:rPr lang="en-US" sz="2200" b="0" i="1" smtClean="0">
                            <a:latin typeface="Cambria Math" panose="02040503050406030204" pitchFamily="18" charset="0"/>
                          </a:rPr>
                          <m:t>𝐵</m:t>
                        </m:r>
                      </m:e>
                    </m:acc>
                    <m:r>
                      <a:rPr lang="en-US" sz="2200" b="0" i="1" smtClean="0">
                        <a:latin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m:t>
                    </m:r>
                    <m:d>
                      <m:dPr>
                        <m:begChr m:val="["/>
                        <m:endChr m:val="]"/>
                        <m:ctrlPr>
                          <a:rPr lang="en-US" sz="2200" b="0" i="1" smtClean="0">
                            <a:latin typeface="Cambria Math" panose="02040503050406030204" pitchFamily="18" charset="0"/>
                            <a:ea typeface="Cambria Math" panose="02040503050406030204" pitchFamily="18" charset="0"/>
                          </a:rPr>
                        </m:ctrlPr>
                      </m:dPr>
                      <m:e>
                        <m:r>
                          <a:rPr lang="en-US" sz="2200" b="0" i="1" smtClean="0">
                            <a:latin typeface="Cambria Math" panose="02040503050406030204" pitchFamily="18" charset="0"/>
                            <a:ea typeface="Cambria Math" panose="02040503050406030204" pitchFamily="18" charset="0"/>
                          </a:rPr>
                          <m:t>𝑣</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𝐵</m:t>
                        </m:r>
                      </m:e>
                    </m:d>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𝜈</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m:t>
                        </m:r>
                      </m:e>
                      <m:sup>
                        <m:r>
                          <a:rPr lang="en-US" sz="2200" b="0" i="1" smtClean="0">
                            <a:latin typeface="Cambria Math" panose="02040503050406030204" pitchFamily="18" charset="0"/>
                            <a:ea typeface="Cambria Math" panose="02040503050406030204" pitchFamily="18" charset="0"/>
                          </a:rPr>
                          <m:t>2</m:t>
                        </m:r>
                      </m:sup>
                    </m:sSup>
                    <m:r>
                      <a:rPr lang="en-US" sz="2200" b="0" i="1" smtClean="0">
                        <a:latin typeface="Cambria Math" panose="02040503050406030204" pitchFamily="18" charset="0"/>
                        <a:ea typeface="Cambria Math" panose="02040503050406030204" pitchFamily="18" charset="0"/>
                      </a:rPr>
                      <m:t>𝐵</m:t>
                    </m:r>
                  </m:oMath>
                </a14:m>
                <a:r>
                  <a:rPr lang="en-US" i="1" dirty="0" smtClean="0"/>
                  <a:t>. </a:t>
                </a:r>
                <a:r>
                  <a:rPr lang="en-US" dirty="0" smtClean="0"/>
                  <a:t>Some decay could be due to advection (first term), but the observed decay is wide-spread and decays in place.  Considering only the second term, with </a:t>
                </a:r>
                <a14:m>
                  <m:oMath xmlns:m="http://schemas.openxmlformats.org/officeDocument/2006/math">
                    <m:acc>
                      <m:accPr>
                        <m:chr m:val="̇"/>
                        <m:ctrlPr>
                          <a:rPr lang="en-US" sz="2200" i="1" smtClean="0">
                            <a:latin typeface="Cambria Math" panose="02040503050406030204" pitchFamily="18" charset="0"/>
                          </a:rPr>
                        </m:ctrlPr>
                      </m:accPr>
                      <m:e>
                        <m:r>
                          <a:rPr lang="en-US" sz="2200" b="0" i="1" smtClean="0">
                            <a:latin typeface="Cambria Math" panose="02040503050406030204" pitchFamily="18" charset="0"/>
                          </a:rPr>
                          <m:t>𝐵</m:t>
                        </m:r>
                      </m:e>
                    </m:acc>
                    <m:r>
                      <a:rPr lang="en-US" sz="220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5 </m:t>
                    </m:r>
                    <m:sSup>
                      <m:sSupPr>
                        <m:ctrlPr>
                          <a:rPr lang="en-US" sz="2200" b="0" i="1" smtClean="0">
                            <a:latin typeface="Cambria Math" panose="02040503050406030204" pitchFamily="18" charset="0"/>
                            <a:ea typeface="Cambria Math" panose="02040503050406030204" pitchFamily="18" charset="0"/>
                          </a:rPr>
                        </m:ctrlPr>
                      </m:sSupPr>
                      <m:e>
                        <m:r>
                          <m:rPr>
                            <m:nor/>
                          </m:rPr>
                          <a:rPr lang="en-US" sz="2200">
                            <a:latin typeface="Cambria Math" panose="02040503050406030204" pitchFamily="18" charset="0"/>
                            <a:ea typeface="Cambria Math" panose="02040503050406030204" pitchFamily="18" charset="0"/>
                          </a:rPr>
                          <m:t>G</m:t>
                        </m:r>
                        <m:r>
                          <m:rPr>
                            <m:nor/>
                          </m:rPr>
                          <a:rPr lang="en-US" sz="2200" b="0" i="0" smtClean="0">
                            <a:latin typeface="Cambria Math" panose="02040503050406030204" pitchFamily="18" charset="0"/>
                            <a:ea typeface="Cambria Math" panose="02040503050406030204" pitchFamily="18" charset="0"/>
                          </a:rPr>
                          <m:t> </m:t>
                        </m:r>
                        <m:r>
                          <m:rPr>
                            <m:nor/>
                          </m:rPr>
                          <a:rPr lang="en-US" sz="2200" b="0" i="0" smtClean="0">
                            <a:latin typeface="Cambria Math" panose="02040503050406030204" pitchFamily="18" charset="0"/>
                            <a:ea typeface="Cambria Math" panose="02040503050406030204" pitchFamily="18" charset="0"/>
                          </a:rPr>
                          <m:t>s</m:t>
                        </m:r>
                      </m:e>
                      <m:sup>
                        <m:r>
                          <a:rPr lang="en-US" sz="2200" b="0" i="1" smtClean="0">
                            <a:latin typeface="Cambria Math" panose="02040503050406030204" pitchFamily="18" charset="0"/>
                            <a:ea typeface="Cambria Math" panose="02040503050406030204" pitchFamily="18" charset="0"/>
                          </a:rPr>
                          <m:t>−1</m:t>
                        </m:r>
                      </m:sup>
                    </m:sSup>
                    <m:r>
                      <a:rPr lang="en-US" sz="2200" b="0" i="1" smtClean="0">
                        <a:latin typeface="Cambria Math" panose="02040503050406030204" pitchFamily="18" charset="0"/>
                        <a:ea typeface="Cambria Math" panose="02040503050406030204" pitchFamily="18" charset="0"/>
                      </a:rPr>
                      <m:t>, </m:t>
                    </m:r>
                    <m:r>
                      <a:rPr lang="en-US" sz="2200" b="0" i="1" smtClean="0">
                        <a:latin typeface="Cambria Math" panose="02040503050406030204" pitchFamily="18" charset="0"/>
                        <a:ea typeface="Cambria Math" panose="02040503050406030204" pitchFamily="18" charset="0"/>
                      </a:rPr>
                      <m:t>𝐵</m:t>
                    </m:r>
                    <m:r>
                      <a:rPr lang="en-US" sz="2200" b="0" i="1" smtClean="0">
                        <a:latin typeface="Cambria Math" panose="02040503050406030204" pitchFamily="18" charset="0"/>
                        <a:ea typeface="Cambria Math" panose="02040503050406030204" pitchFamily="18" charset="0"/>
                      </a:rPr>
                      <m:t>≈600 </m:t>
                    </m:r>
                    <m:r>
                      <m:rPr>
                        <m:nor/>
                      </m:rPr>
                      <a:rPr lang="en-US" sz="2200" b="0" i="0" smtClean="0">
                        <a:latin typeface="Cambria Math" panose="02040503050406030204" pitchFamily="18" charset="0"/>
                        <a:ea typeface="Cambria Math" panose="02040503050406030204" pitchFamily="18" charset="0"/>
                      </a:rPr>
                      <m:t>G</m:t>
                    </m:r>
                    <m:r>
                      <a:rPr lang="en-US" sz="2200" b="0" i="1" smtClean="0">
                        <a:latin typeface="Cambria Math" panose="02040503050406030204" pitchFamily="18" charset="0"/>
                        <a:ea typeface="Cambria Math" panose="02040503050406030204" pitchFamily="18" charset="0"/>
                      </a:rPr>
                      <m:t>, </m:t>
                    </m:r>
                    <m:r>
                      <a:rPr lang="en-US" sz="2200" b="0" i="1" smtClean="0">
                        <a:latin typeface="Cambria Math" panose="02040503050406030204" pitchFamily="18" charset="0"/>
                        <a:ea typeface="Cambria Math" panose="02040503050406030204" pitchFamily="18" charset="0"/>
                      </a:rPr>
                      <m:t>𝑅</m:t>
                    </m:r>
                    <m:r>
                      <a:rPr lang="en-US" sz="2200" b="0" i="1" smtClean="0">
                        <a:latin typeface="Cambria Math" panose="02040503050406030204" pitchFamily="18" charset="0"/>
                        <a:ea typeface="Cambria Math" panose="02040503050406030204" pitchFamily="18" charset="0"/>
                      </a:rPr>
                      <m:t>≈3.7×</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8</m:t>
                        </m:r>
                      </m:sup>
                    </m:sSup>
                    <m:r>
                      <m:rPr>
                        <m:nor/>
                      </m:rPr>
                      <a:rPr lang="en-US" sz="2200" b="0" i="0" smtClean="0">
                        <a:latin typeface="Cambria Math" panose="02040503050406030204" pitchFamily="18" charset="0"/>
                        <a:ea typeface="Cambria Math" panose="02040503050406030204" pitchFamily="18" charset="0"/>
                      </a:rPr>
                      <m:t>cm</m:t>
                    </m:r>
                  </m:oMath>
                </a14:m>
                <a:r>
                  <a:rPr lang="en-US" dirty="0" smtClean="0"/>
                  <a:t>, we have </a:t>
                </a:r>
                <a14:m>
                  <m:oMath xmlns:m="http://schemas.openxmlformats.org/officeDocument/2006/math">
                    <m:r>
                      <a:rPr lang="en-US" sz="2200" i="1" smtClean="0">
                        <a:latin typeface="Cambria Math" panose="02040503050406030204" pitchFamily="18" charset="0"/>
                        <a:ea typeface="Cambria Math" panose="02040503050406030204" pitchFamily="18" charset="0"/>
                      </a:rPr>
                      <m:t>𝜈</m:t>
                    </m:r>
                    <m:r>
                      <a:rPr lang="en-US" sz="2200" b="0" i="1" smtClean="0">
                        <a:latin typeface="Cambria Math" panose="02040503050406030204" pitchFamily="18" charset="0"/>
                        <a:ea typeface="Cambria Math" panose="02040503050406030204" pitchFamily="18" charset="0"/>
                      </a:rPr>
                      <m:t> </m:t>
                    </m:r>
                    <m:r>
                      <a:rPr lang="en-US" sz="220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 </m:t>
                    </m:r>
                    <m:sSup>
                      <m:sSupPr>
                        <m:ctrlPr>
                          <a:rPr lang="en-US" sz="220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𝑅</m:t>
                        </m:r>
                      </m:e>
                      <m:sup>
                        <m:r>
                          <a:rPr lang="en-US" sz="2200" b="0" i="1" smtClean="0">
                            <a:latin typeface="Cambria Math" panose="02040503050406030204" pitchFamily="18" charset="0"/>
                            <a:ea typeface="Cambria Math" panose="02040503050406030204" pitchFamily="18" charset="0"/>
                          </a:rPr>
                          <m:t>2</m:t>
                        </m:r>
                      </m:sup>
                    </m:sSup>
                    <m:acc>
                      <m:accPr>
                        <m:chr m:val="̇"/>
                        <m:ctrlPr>
                          <a:rPr lang="en-US" sz="220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𝐵</m:t>
                        </m:r>
                      </m:e>
                    </m:acc>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𝐵</m:t>
                    </m:r>
                  </m:oMath>
                </a14:m>
                <a:r>
                  <a:rPr lang="en-US" dirty="0" smtClean="0"/>
                  <a:t>~10</a:t>
                </a:r>
                <a:r>
                  <a:rPr lang="en-US" baseline="30000" dirty="0" smtClean="0"/>
                  <a:t>15</a:t>
                </a:r>
                <a:r>
                  <a:rPr lang="en-US" dirty="0" smtClean="0"/>
                  <a:t> cm</a:t>
                </a:r>
                <a:r>
                  <a:rPr lang="en-US" baseline="30000" dirty="0" smtClean="0"/>
                  <a:t>2</a:t>
                </a:r>
                <a:r>
                  <a:rPr lang="en-US" dirty="0" smtClean="0"/>
                  <a:t> s</a:t>
                </a:r>
                <a:r>
                  <a:rPr lang="en-US" baseline="30000" dirty="0" smtClean="0"/>
                  <a:t>-1</a:t>
                </a:r>
                <a:r>
                  <a:rPr lang="en-US" dirty="0" smtClean="0"/>
                  <a:t>. Such a high diffusivity can only be provided by turbulence.</a:t>
                </a:r>
              </a:p>
              <a:p>
                <a:r>
                  <a:rPr lang="en-US" dirty="0" smtClean="0"/>
                  <a:t>Averaging the induction equation over a random velocity field results in a renormalization of the magnetic diffusivity, to give </a:t>
                </a:r>
                <a14:m>
                  <m:oMath xmlns:m="http://schemas.openxmlformats.org/officeDocument/2006/math">
                    <m:r>
                      <a:rPr lang="en-US" sz="2200" i="1" smtClean="0">
                        <a:latin typeface="Cambria Math" panose="02040503050406030204" pitchFamily="18" charset="0"/>
                        <a:ea typeface="Cambria Math" panose="02040503050406030204" pitchFamily="18" charset="0"/>
                      </a:rPr>
                      <m:t>𝜈</m:t>
                    </m:r>
                    <m:r>
                      <a:rPr lang="en-US" sz="2200" b="0" i="1" smtClean="0">
                        <a:latin typeface="Cambria Math" panose="02040503050406030204" pitchFamily="18" charset="0"/>
                        <a:ea typeface="Cambria Math" panose="02040503050406030204" pitchFamily="18" charset="0"/>
                      </a:rPr>
                      <m:t> ~ </m:t>
                    </m:r>
                    <m:r>
                      <a:rPr lang="en-US" sz="2200" b="0" i="1" smtClean="0">
                        <a:latin typeface="Cambria Math" panose="02040503050406030204" pitchFamily="18" charset="0"/>
                        <a:ea typeface="Cambria Math" panose="02040503050406030204" pitchFamily="18" charset="0"/>
                      </a:rPr>
                      <m:t>𝑢𝑅</m:t>
                    </m:r>
                    <m:r>
                      <a:rPr lang="en-US" sz="2200" b="0" i="1" smtClean="0">
                        <a:latin typeface="Cambria Math" panose="02040503050406030204" pitchFamily="18" charset="0"/>
                        <a:ea typeface="Cambria Math" panose="02040503050406030204" pitchFamily="18" charset="0"/>
                      </a:rPr>
                      <m:t>/3</m:t>
                    </m:r>
                  </m:oMath>
                </a14:m>
                <a:r>
                  <a:rPr lang="en-US" dirty="0" smtClean="0"/>
                  <a:t>, where </a:t>
                </a:r>
                <a:r>
                  <a:rPr lang="en-US" i="1" dirty="0" smtClean="0"/>
                  <a:t>u</a:t>
                </a:r>
                <a:r>
                  <a:rPr lang="en-US" dirty="0" smtClean="0"/>
                  <a:t> is the typical turbulent velocity.  Warren et al. found </a:t>
                </a:r>
                <a:r>
                  <a:rPr lang="en-US" i="1" dirty="0" smtClean="0"/>
                  <a:t>u </a:t>
                </a:r>
                <a:r>
                  <a:rPr lang="en-US" dirty="0" smtClean="0"/>
                  <a:t>~ 100 km s</a:t>
                </a:r>
                <a:r>
                  <a:rPr lang="en-US" baseline="30000" dirty="0" smtClean="0"/>
                  <a:t>-1</a:t>
                </a:r>
                <a:r>
                  <a:rPr lang="en-US" dirty="0" smtClean="0"/>
                  <a:t> in the cusp region of this flare, based on EIS Fe XIV data, which implies </a:t>
                </a:r>
                <a14:m>
                  <m:oMath xmlns:m="http://schemas.openxmlformats.org/officeDocument/2006/math">
                    <m:r>
                      <a:rPr lang="en-US" sz="2200" i="1" smtClean="0">
                        <a:latin typeface="Cambria Math" panose="02040503050406030204" pitchFamily="18" charset="0"/>
                        <a:ea typeface="Cambria Math" panose="02040503050406030204" pitchFamily="18" charset="0"/>
                      </a:rPr>
                      <m:t>𝜈</m:t>
                    </m:r>
                    <m:r>
                      <a:rPr lang="en-US" sz="2200" i="1" smtClean="0">
                        <a:latin typeface="Cambria Math" panose="02040503050406030204" pitchFamily="18" charset="0"/>
                        <a:ea typeface="Cambria Math" panose="02040503050406030204" pitchFamily="18" charset="0"/>
                      </a:rPr>
                      <m:t>≈1.2</m:t>
                    </m:r>
                  </m:oMath>
                </a14:m>
                <a:r>
                  <a:rPr lang="en-US" dirty="0"/>
                  <a:t>×10</a:t>
                </a:r>
                <a:r>
                  <a:rPr lang="en-US" baseline="30000" dirty="0" smtClean="0"/>
                  <a:t>15</a:t>
                </a:r>
                <a:r>
                  <a:rPr lang="en-US" dirty="0"/>
                  <a:t> cm</a:t>
                </a:r>
                <a:r>
                  <a:rPr lang="en-US" baseline="30000" dirty="0"/>
                  <a:t>2</a:t>
                </a:r>
                <a:r>
                  <a:rPr lang="en-US" dirty="0"/>
                  <a:t> </a:t>
                </a:r>
                <a:r>
                  <a:rPr lang="en-US" dirty="0" smtClean="0"/>
                  <a:t>s</a:t>
                </a:r>
                <a:r>
                  <a:rPr lang="en-US" baseline="30000" dirty="0" smtClean="0"/>
                  <a:t>-1</a:t>
                </a:r>
                <a:r>
                  <a:rPr lang="en-US" dirty="0" smtClean="0"/>
                  <a:t>, in remarkable agreement with the above estimate.</a:t>
                </a:r>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
              </p:nvPr>
            </p:nvSpPr>
            <p:spPr>
              <a:xfrm>
                <a:off x="599926" y="1534884"/>
                <a:ext cx="11277114" cy="4572000"/>
              </a:xfrm>
              <a:blipFill>
                <a:blip r:embed="rId2"/>
                <a:stretch>
                  <a:fillRect l="-378" t="-2267" r="-1135"/>
                </a:stretch>
              </a:blipFill>
            </p:spPr>
            <p:txBody>
              <a:bodyPr/>
              <a:lstStyle/>
              <a:p>
                <a:r>
                  <a:rPr lang="en-US">
                    <a:noFill/>
                  </a:rPr>
                  <a:t> </a:t>
                </a:r>
              </a:p>
            </p:txBody>
          </p:sp>
        </mc:Fallback>
      </mc:AlternateContent>
    </p:spTree>
    <p:extLst>
      <p:ext uri="{BB962C8B-B14F-4D97-AF65-F5344CB8AC3E}">
        <p14:creationId xmlns:p14="http://schemas.microsoft.com/office/powerpoint/2010/main" val="2406179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Associated with B-Field Decay</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Picture 5"/>
          <p:cNvPicPr>
            <a:picLocks noChangeAspect="1"/>
          </p:cNvPicPr>
          <p:nvPr/>
        </p:nvPicPr>
        <p:blipFill rotWithShape="1">
          <a:blip r:embed="rId2"/>
          <a:srcRect b="2416"/>
          <a:stretch/>
        </p:blipFill>
        <p:spPr>
          <a:xfrm>
            <a:off x="597629" y="2196069"/>
            <a:ext cx="11173683" cy="4103131"/>
          </a:xfrm>
          <a:prstGeom prst="rect">
            <a:avLst/>
          </a:prstGeom>
        </p:spPr>
      </p:pic>
      <p:sp>
        <p:nvSpPr>
          <p:cNvPr id="8" name="Rectangle 7"/>
          <p:cNvSpPr/>
          <p:nvPr/>
        </p:nvSpPr>
        <p:spPr>
          <a:xfrm>
            <a:off x="471487" y="2173084"/>
            <a:ext cx="10572433" cy="1372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srcRect l="52184" r="125"/>
          <a:stretch/>
        </p:blipFill>
        <p:spPr>
          <a:xfrm>
            <a:off x="8382000" y="1658709"/>
            <a:ext cx="2661920" cy="2162175"/>
          </a:xfrm>
          <a:prstGeom prst="rect">
            <a:avLst/>
          </a:prstGeom>
        </p:spPr>
      </p:pic>
      <p:cxnSp>
        <p:nvCxnSpPr>
          <p:cNvPr id="10" name="Straight Arrow Connector 9"/>
          <p:cNvCxnSpPr/>
          <p:nvPr/>
        </p:nvCxnSpPr>
        <p:spPr>
          <a:xfrm flipV="1">
            <a:off x="7423504" y="2377440"/>
            <a:ext cx="2106576" cy="2313261"/>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Content Placeholder 4"/>
              <p:cNvSpPr>
                <a:spLocks noGrp="1"/>
              </p:cNvSpPr>
              <p:nvPr>
                <p:ph sz="quarter" idx="1"/>
              </p:nvPr>
            </p:nvSpPr>
            <p:spPr>
              <a:xfrm>
                <a:off x="599926" y="1534884"/>
                <a:ext cx="7782074" cy="2010956"/>
              </a:xfrm>
            </p:spPr>
            <p:txBody>
              <a:bodyPr>
                <a:normAutofit fontScale="92500" lnSpcReduction="20000"/>
              </a:bodyPr>
              <a:lstStyle/>
              <a:p>
                <a:r>
                  <a:rPr lang="en-US" dirty="0" smtClean="0"/>
                  <a:t>Integrating over all pixels of a “well-behaved” region with all good spectral fits, </a:t>
                </a:r>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𝑊</m:t>
                        </m:r>
                      </m:e>
                      <m:sub>
                        <m:r>
                          <a:rPr lang="en-US" sz="2000" b="0" i="1" smtClean="0">
                            <a:latin typeface="Cambria Math" panose="02040503050406030204" pitchFamily="18" charset="0"/>
                            <a:ea typeface="Cambria Math" panose="02040503050406030204" pitchFamily="18" charset="0"/>
                          </a:rPr>
                          <m:t>𝐵</m:t>
                        </m:r>
                      </m:sub>
                    </m:sSub>
                    <m:r>
                      <a:rPr lang="en-US" sz="2000" b="0" i="0"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𝐵</m:t>
                            </m:r>
                          </m:e>
                          <m:sup>
                            <m:r>
                              <a:rPr lang="en-US" sz="2000" i="1">
                                <a:latin typeface="Cambria Math" panose="02040503050406030204" pitchFamily="18" charset="0"/>
                                <a:ea typeface="Cambria Math" panose="02040503050406030204" pitchFamily="18" charset="0"/>
                              </a:rPr>
                              <m:t>2</m:t>
                            </m:r>
                          </m:sup>
                        </m:sSup>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𝐿</m:t>
                            </m:r>
                          </m:e>
                          <m:sup>
                            <m:r>
                              <a:rPr lang="en-US" sz="2000" b="0" i="1" smtClean="0">
                                <a:latin typeface="Cambria Math" panose="02040503050406030204" pitchFamily="18" charset="0"/>
                                <a:ea typeface="Cambria Math" panose="02040503050406030204" pitchFamily="18" charset="0"/>
                              </a:rPr>
                              <m:t>3</m:t>
                            </m:r>
                          </m:sup>
                        </m:sSup>
                      </m:num>
                      <m:den>
                        <m:r>
                          <a:rPr lang="en-US" sz="2000" i="1">
                            <a:latin typeface="Cambria Math" panose="02040503050406030204" pitchFamily="18" charset="0"/>
                            <a:ea typeface="Cambria Math" panose="02040503050406030204" pitchFamily="18" charset="0"/>
                          </a:rPr>
                          <m:t>8</m:t>
                        </m:r>
                        <m:r>
                          <a:rPr lang="en-US" sz="2000" i="1">
                            <a:latin typeface="Cambria Math" panose="02040503050406030204" pitchFamily="18" charset="0"/>
                            <a:ea typeface="Cambria Math" panose="02040503050406030204" pitchFamily="18" charset="0"/>
                          </a:rPr>
                          <m:t>𝜋</m:t>
                        </m:r>
                      </m:den>
                    </m:f>
                  </m:oMath>
                </a14:m>
                <a:r>
                  <a:rPr lang="en-US" dirty="0" smtClean="0"/>
                  <a:t> gives the energy evolution shown in the plot.  The released magnetic energy, whether by advection or diffusive decay, is ~ 8×10</a:t>
                </a:r>
                <a:r>
                  <a:rPr lang="en-US" baseline="30000" dirty="0" smtClean="0"/>
                  <a:t>30</a:t>
                </a:r>
                <a:r>
                  <a:rPr lang="en-US" dirty="0" smtClean="0"/>
                  <a:t> erg.  Evaluating the electron energy, from the same fits integrated over the same region, gives the blue curve, a few percent of available energy.</a:t>
                </a:r>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
              </p:nvPr>
            </p:nvSpPr>
            <p:spPr>
              <a:xfrm>
                <a:off x="599926" y="1534884"/>
                <a:ext cx="7782074" cy="2010956"/>
              </a:xfrm>
              <a:blipFill>
                <a:blip r:embed="rId4"/>
                <a:stretch>
                  <a:fillRect l="-548" t="-5152" r="-470" b="-3030"/>
                </a:stretch>
              </a:blipFill>
            </p:spPr>
            <p:txBody>
              <a:bodyPr/>
              <a:lstStyle/>
              <a:p>
                <a:r>
                  <a:rPr lang="en-US">
                    <a:noFill/>
                  </a:rPr>
                  <a:t> </a:t>
                </a:r>
              </a:p>
            </p:txBody>
          </p:sp>
        </mc:Fallback>
      </mc:AlternateContent>
      <p:sp>
        <p:nvSpPr>
          <p:cNvPr id="14" name="TextBox 13"/>
          <p:cNvSpPr txBox="1"/>
          <p:nvPr/>
        </p:nvSpPr>
        <p:spPr>
          <a:xfrm>
            <a:off x="3904313" y="6275465"/>
            <a:ext cx="4325287" cy="400110"/>
          </a:xfrm>
          <a:prstGeom prst="rect">
            <a:avLst/>
          </a:prstGeom>
          <a:noFill/>
        </p:spPr>
        <p:txBody>
          <a:bodyPr wrap="none" rtlCol="0">
            <a:spAutoFit/>
          </a:bodyPr>
          <a:lstStyle/>
          <a:p>
            <a:r>
              <a:rPr lang="en-US" b="1" dirty="0" smtClean="0"/>
              <a:t>Four frames from the movie, 72 s apart</a:t>
            </a:r>
            <a:endParaRPr lang="en-US" b="1" dirty="0"/>
          </a:p>
        </p:txBody>
      </p:sp>
      <p:sp>
        <p:nvSpPr>
          <p:cNvPr id="11" name="Rectangle 10"/>
          <p:cNvSpPr/>
          <p:nvPr/>
        </p:nvSpPr>
        <p:spPr>
          <a:xfrm>
            <a:off x="8466837" y="5514419"/>
            <a:ext cx="2640595" cy="400110"/>
          </a:xfrm>
          <a:prstGeom prst="rect">
            <a:avLst/>
          </a:prstGeom>
        </p:spPr>
        <p:txBody>
          <a:bodyPr wrap="none">
            <a:spAutoFit/>
          </a:bodyPr>
          <a:lstStyle/>
          <a:p>
            <a:r>
              <a:rPr lang="en-US" dirty="0" smtClean="0">
                <a:solidFill>
                  <a:schemeClr val="bg1"/>
                </a:solidFill>
              </a:rPr>
              <a:t>(Fleishman </a:t>
            </a:r>
            <a:r>
              <a:rPr lang="en-US" dirty="0">
                <a:solidFill>
                  <a:schemeClr val="bg1"/>
                </a:solidFill>
              </a:rPr>
              <a:t>et </a:t>
            </a:r>
            <a:r>
              <a:rPr lang="en-US" dirty="0" smtClean="0">
                <a:solidFill>
                  <a:schemeClr val="bg1"/>
                </a:solidFill>
              </a:rPr>
              <a:t>al., in prep.)</a:t>
            </a:r>
            <a:endParaRPr lang="en-US" dirty="0">
              <a:solidFill>
                <a:schemeClr val="bg1"/>
              </a:solidFill>
            </a:endParaRPr>
          </a:p>
        </p:txBody>
      </p:sp>
    </p:spTree>
    <p:extLst>
      <p:ext uri="{BB962C8B-B14F-4D97-AF65-F5344CB8AC3E}">
        <p14:creationId xmlns:p14="http://schemas.microsoft.com/office/powerpoint/2010/main" val="3576530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629" y="1025357"/>
            <a:ext cx="10975097" cy="626609"/>
          </a:xfrm>
        </p:spPr>
        <p:txBody>
          <a:bodyPr/>
          <a:lstStyle/>
          <a:p>
            <a:r>
              <a:rPr lang="en-US" dirty="0" smtClean="0"/>
              <a:t>Conclusions</a:t>
            </a:r>
            <a:endParaRPr lang="en-US" dirty="0"/>
          </a:p>
        </p:txBody>
      </p:sp>
      <p:sp>
        <p:nvSpPr>
          <p:cNvPr id="3" name="Content Placeholder 2"/>
          <p:cNvSpPr>
            <a:spLocks noGrp="1"/>
          </p:cNvSpPr>
          <p:nvPr>
            <p:ph idx="1"/>
          </p:nvPr>
        </p:nvSpPr>
        <p:spPr>
          <a:xfrm>
            <a:off x="597629" y="1632150"/>
            <a:ext cx="11330211" cy="4988568"/>
          </a:xfrm>
        </p:spPr>
        <p:txBody>
          <a:bodyPr>
            <a:noAutofit/>
          </a:bodyPr>
          <a:lstStyle/>
          <a:p>
            <a:pPr>
              <a:spcBef>
                <a:spcPts val="0"/>
              </a:spcBef>
              <a:spcAft>
                <a:spcPts val="900"/>
              </a:spcAft>
            </a:pPr>
            <a:r>
              <a:rPr lang="en-US" sz="2000" dirty="0" smtClean="0"/>
              <a:t>With the completion of EOVSA, we now have a breakthrough instrument for the study of the Sun. EOVSA brings</a:t>
            </a:r>
            <a:r>
              <a:rPr lang="en-US" sz="2000" b="1" dirty="0" smtClean="0">
                <a:solidFill>
                  <a:srgbClr val="00B050"/>
                </a:solidFill>
              </a:rPr>
              <a:t> imaging spectroscopy </a:t>
            </a:r>
            <a:r>
              <a:rPr lang="en-US" sz="2000" dirty="0" smtClean="0"/>
              <a:t>for quantitative measurements of particles, magnetic field, and plasma in the flaring regions.</a:t>
            </a:r>
          </a:p>
          <a:p>
            <a:pPr>
              <a:spcBef>
                <a:spcPts val="0"/>
              </a:spcBef>
              <a:spcAft>
                <a:spcPts val="900"/>
              </a:spcAft>
            </a:pPr>
            <a:r>
              <a:rPr lang="en-US" sz="2000" dirty="0" smtClean="0"/>
              <a:t>When we examine the results of our first opportunity to measure dynamic magnetic field behavior in the corona, we see exactly what we might have predicted, large-scale decay of the magnetic field, sufficient to provide the energy that goes into accelerating particles, heating, and plasma motions.</a:t>
            </a:r>
          </a:p>
          <a:p>
            <a:pPr>
              <a:spcBef>
                <a:spcPts val="0"/>
              </a:spcBef>
              <a:spcAft>
                <a:spcPts val="900"/>
              </a:spcAft>
            </a:pPr>
            <a:r>
              <a:rPr lang="en-US" sz="2000" dirty="0" smtClean="0"/>
              <a:t>The results suggest that although the reconnecting current sheet of the standard model gets things going, the main energy release that powers the flare (at least in this particular large, long-duration event) occurs simultaneously over a much larger volume. We also see a similar change, at lower rates, in the 2017 Sep 9, M1 flare.</a:t>
            </a:r>
          </a:p>
          <a:p>
            <a:pPr>
              <a:spcBef>
                <a:spcPts val="0"/>
              </a:spcBef>
              <a:spcAft>
                <a:spcPts val="900"/>
              </a:spcAft>
            </a:pPr>
            <a:r>
              <a:rPr lang="en-US" sz="2000" dirty="0" smtClean="0"/>
              <a:t>The means of dissipation of magnetic energy is not revealed, but is consistent with a high level of turbulence existing throughout this large volume.</a:t>
            </a:r>
            <a:endParaRPr lang="en-US" sz="2000" dirty="0"/>
          </a:p>
          <a:p>
            <a:pPr>
              <a:spcBef>
                <a:spcPts val="0"/>
              </a:spcBef>
              <a:spcAft>
                <a:spcPts val="900"/>
              </a:spcAft>
            </a:pPr>
            <a:r>
              <a:rPr lang="en-US" sz="2000" dirty="0" smtClean="0"/>
              <a:t>Future work will include making similar measurements for a range of flare types, and over a range of flare energies.</a:t>
            </a:r>
          </a:p>
          <a:p>
            <a:pPr>
              <a:spcBef>
                <a:spcPts val="0"/>
              </a:spcBef>
              <a:spcAft>
                <a:spcPts val="900"/>
              </a:spcAft>
            </a:pPr>
            <a:r>
              <a:rPr lang="en-US" sz="2000" dirty="0" smtClean="0"/>
              <a:t>We will also use EOVSA to investigate the transport and decay of the high-energy particles (through spatially-resolved decay rates and conversion to thermal energy)</a:t>
            </a:r>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dirty="0"/>
          </a:p>
        </p:txBody>
      </p:sp>
    </p:spTree>
    <p:extLst>
      <p:ext uri="{BB962C8B-B14F-4D97-AF65-F5344CB8AC3E}">
        <p14:creationId xmlns:p14="http://schemas.microsoft.com/office/powerpoint/2010/main" val="1576001363"/>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ate Placeholder 3"/>
          <p:cNvSpPr>
            <a:spLocks noGrp="1"/>
          </p:cNvSpPr>
          <p:nvPr>
            <p:ph type="dt" sz="half" idx="10"/>
          </p:nvPr>
        </p:nvSpPr>
        <p:spPr/>
        <p:txBody>
          <a:bodyPr/>
          <a:lstStyle/>
          <a:p>
            <a:r>
              <a:rPr lang="en-US" altLang="en-US" smtClean="0"/>
              <a:t>10/17/2018</a:t>
            </a:r>
            <a:endParaRPr lang="en-US" altLang="en-US"/>
          </a:p>
        </p:txBody>
      </p:sp>
      <p:sp>
        <p:nvSpPr>
          <p:cNvPr id="52" name="Footer Placeholder 4"/>
          <p:cNvSpPr>
            <a:spLocks noGrp="1"/>
          </p:cNvSpPr>
          <p:nvPr>
            <p:ph type="ftr" sz="quarter" idx="11"/>
          </p:nvPr>
        </p:nvSpPr>
        <p:spPr/>
        <p:txBody>
          <a:bodyPr/>
          <a:lstStyle/>
          <a:p>
            <a:r>
              <a:rPr lang="en-US" altLang="en-US" smtClean="0"/>
              <a:t>Webinar of Global Reach</a:t>
            </a:r>
            <a:endParaRPr lang="en-US" altLang="en-US"/>
          </a:p>
        </p:txBody>
      </p:sp>
      <p:sp>
        <p:nvSpPr>
          <p:cNvPr id="147458" name="Rectangle 2"/>
          <p:cNvSpPr>
            <a:spLocks noGrp="1" noChangeArrowheads="1"/>
          </p:cNvSpPr>
          <p:nvPr>
            <p:ph type="title"/>
          </p:nvPr>
        </p:nvSpPr>
        <p:spPr/>
        <p:txBody>
          <a:bodyPr/>
          <a:lstStyle/>
          <a:p>
            <a:r>
              <a:rPr lang="en-US" altLang="en-US"/>
              <a:t>FASR</a:t>
            </a:r>
          </a:p>
        </p:txBody>
      </p:sp>
      <p:pic>
        <p:nvPicPr>
          <p:cNvPr id="147459" name="Picture 3" descr="Closeup-snow1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90675"/>
            <a:ext cx="6096000" cy="457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7460" name="Group 4"/>
          <p:cNvGraphicFramePr>
            <a:graphicFrameLocks noGrp="1"/>
          </p:cNvGraphicFramePr>
          <p:nvPr/>
        </p:nvGraphicFramePr>
        <p:xfrm>
          <a:off x="7702550" y="1219200"/>
          <a:ext cx="2921000" cy="4938714"/>
        </p:xfrm>
        <a:graphic>
          <a:graphicData uri="http://schemas.openxmlformats.org/drawingml/2006/table">
            <a:tbl>
              <a:tblPr/>
              <a:tblGrid>
                <a:gridCol w="1471613">
                  <a:extLst>
                    <a:ext uri="{9D8B030D-6E8A-4147-A177-3AD203B41FA5}">
                      <a16:colId xmlns:a16="http://schemas.microsoft.com/office/drawing/2014/main" val="942141836"/>
                    </a:ext>
                  </a:extLst>
                </a:gridCol>
                <a:gridCol w="1449387">
                  <a:extLst>
                    <a:ext uri="{9D8B030D-6E8A-4147-A177-3AD203B41FA5}">
                      <a16:colId xmlns:a16="http://schemas.microsoft.com/office/drawing/2014/main" val="38499952"/>
                    </a:ext>
                  </a:extLst>
                </a:gridCol>
              </a:tblGrid>
              <a:tr h="274638">
                <a:tc gridSpan="2">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Table 1: FASR Instrument Specifications</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4132909898"/>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Angular resolution</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20/</a:t>
                      </a:r>
                      <a:r>
                        <a:rPr kumimoji="0" lang="en-US" altLang="en-US" sz="1200" b="0" i="0" u="none" strike="noStrike" cap="none" normalizeH="0" baseline="0" smtClean="0">
                          <a:ln>
                            <a:noFill/>
                          </a:ln>
                          <a:solidFill>
                            <a:schemeClr val="tx1"/>
                          </a:solidFill>
                          <a:effectLst/>
                          <a:latin typeface="Symbol" panose="05050102010706020507" pitchFamily="18" charset="2"/>
                          <a:cs typeface="Times New Roman" panose="02020603050405020304" pitchFamily="18" charset="0"/>
                        </a:rPr>
                        <a:t>n</a:t>
                      </a:r>
                      <a:r>
                        <a:rPr kumimoji="0" lang="en-US" altLang="en-US" sz="1200" b="0"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rPr>
                        <a:t>GHz</a:t>
                      </a: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 arcsec</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698149"/>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Frequency range</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0.05-21 GHz</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0254349"/>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Frequency resolution</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1%</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5852494"/>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Time resolution</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1 s</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988983"/>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Polarization</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Stokes I &amp; V (Q/U selectable)</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641772"/>
                  </a:ext>
                </a:extLst>
              </a:tr>
              <a:tr h="639763">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Number of antennas</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2-21 GHz: ~100</a:t>
                      </a:r>
                      <a:endParaRPr kumimoji="0" lang="en-US" altLang="en-US" sz="10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0.2-3 GHz: ~60</a:t>
                      </a:r>
                      <a:endParaRPr kumimoji="0" lang="en-US" altLang="en-US" sz="10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&lt; 0.3 GHz: ~40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5142011"/>
                  </a:ext>
                </a:extLst>
              </a:tr>
              <a:tr h="639763">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Size of antennas</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2-21 GHz: 2 m parabolic</a:t>
                      </a:r>
                      <a:endParaRPr kumimoji="0" lang="en-US" altLang="en-US" sz="10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0.2-3 GHz: 6 m parabolic</a:t>
                      </a:r>
                      <a:endParaRPr kumimoji="0" lang="en-US" altLang="en-US" sz="10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&lt; 0.3 GHz: log-periodic dipoles</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4505085"/>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Maximum antenna spacing</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4.25 km</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9246365"/>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Proposed Site</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buSzPct val="65000"/>
                        <a:buFont typeface="Wingdings" panose="05000000000000000000" pitchFamily="2" charset="2"/>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Owens Valley (Big Pine, CA)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63262686"/>
                  </a:ext>
                </a:extLst>
              </a:tr>
            </a:tbl>
          </a:graphicData>
        </a:graphic>
      </p:graphicFrame>
      <p:sp>
        <p:nvSpPr>
          <p:cNvPr id="147494" name="Text Box 38"/>
          <p:cNvSpPr txBox="1">
            <a:spLocks noChangeArrowheads="1"/>
          </p:cNvSpPr>
          <p:nvPr/>
        </p:nvSpPr>
        <p:spPr bwMode="auto">
          <a:xfrm>
            <a:off x="6372226" y="5799138"/>
            <a:ext cx="11345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Isaac Gary</a:t>
            </a:r>
          </a:p>
        </p:txBody>
      </p:sp>
      <p:grpSp>
        <p:nvGrpSpPr>
          <p:cNvPr id="147495" name="Group 39"/>
          <p:cNvGrpSpPr>
            <a:grpSpLocks/>
          </p:cNvGrpSpPr>
          <p:nvPr/>
        </p:nvGrpSpPr>
        <p:grpSpPr bwMode="auto">
          <a:xfrm>
            <a:off x="10052050" y="3413126"/>
            <a:ext cx="615950" cy="646113"/>
            <a:chOff x="5372" y="2150"/>
            <a:chExt cx="388" cy="407"/>
          </a:xfrm>
        </p:grpSpPr>
        <p:sp>
          <p:nvSpPr>
            <p:cNvPr id="147496" name="Line 40"/>
            <p:cNvSpPr>
              <a:spLocks noChangeShapeType="1"/>
            </p:cNvSpPr>
            <p:nvPr/>
          </p:nvSpPr>
          <p:spPr bwMode="auto">
            <a:xfrm>
              <a:off x="5381" y="2185"/>
              <a:ext cx="19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47497" name="Line 41"/>
            <p:cNvSpPr>
              <a:spLocks noChangeShapeType="1"/>
            </p:cNvSpPr>
            <p:nvPr/>
          </p:nvSpPr>
          <p:spPr bwMode="auto">
            <a:xfrm>
              <a:off x="5372" y="2302"/>
              <a:ext cx="19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47498" name="Line 42"/>
            <p:cNvSpPr>
              <a:spLocks noChangeShapeType="1"/>
            </p:cNvSpPr>
            <p:nvPr/>
          </p:nvSpPr>
          <p:spPr bwMode="auto">
            <a:xfrm>
              <a:off x="5372" y="2414"/>
              <a:ext cx="19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47499" name="Text Box 43"/>
            <p:cNvSpPr txBox="1">
              <a:spLocks noChangeArrowheads="1"/>
            </p:cNvSpPr>
            <p:nvPr/>
          </p:nvSpPr>
          <p:spPr bwMode="auto">
            <a:xfrm>
              <a:off x="5526" y="2150"/>
              <a:ext cx="23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latin typeface="Tahoma" panose="020B0604030504040204" pitchFamily="34" charset="0"/>
                </a:rPr>
                <a:t>45 15 15</a:t>
              </a:r>
            </a:p>
          </p:txBody>
        </p:sp>
      </p:grpSp>
      <p:grpSp>
        <p:nvGrpSpPr>
          <p:cNvPr id="147500" name="Group 44"/>
          <p:cNvGrpSpPr>
            <a:grpSpLocks/>
          </p:cNvGrpSpPr>
          <p:nvPr/>
        </p:nvGrpSpPr>
        <p:grpSpPr bwMode="auto">
          <a:xfrm>
            <a:off x="10012363" y="3406776"/>
            <a:ext cx="603250" cy="646113"/>
            <a:chOff x="1562" y="565"/>
            <a:chExt cx="380" cy="407"/>
          </a:xfrm>
        </p:grpSpPr>
        <p:sp>
          <p:nvSpPr>
            <p:cNvPr id="147501" name="Text Box 45"/>
            <p:cNvSpPr txBox="1">
              <a:spLocks noChangeArrowheads="1"/>
            </p:cNvSpPr>
            <p:nvPr/>
          </p:nvSpPr>
          <p:spPr bwMode="auto">
            <a:xfrm flipH="1">
              <a:off x="1562" y="565"/>
              <a:ext cx="234" cy="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latin typeface="Tahoma" panose="020B0604030504040204" pitchFamily="34" charset="0"/>
                </a:rPr>
                <a:t>15 15   0</a:t>
              </a:r>
            </a:p>
          </p:txBody>
        </p:sp>
        <p:sp>
          <p:nvSpPr>
            <p:cNvPr id="147502" name="Line 46"/>
            <p:cNvSpPr>
              <a:spLocks noChangeShapeType="1"/>
            </p:cNvSpPr>
            <p:nvPr/>
          </p:nvSpPr>
          <p:spPr bwMode="auto">
            <a:xfrm>
              <a:off x="1746" y="600"/>
              <a:ext cx="19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47503" name="Line 47"/>
            <p:cNvSpPr>
              <a:spLocks noChangeShapeType="1"/>
            </p:cNvSpPr>
            <p:nvPr/>
          </p:nvSpPr>
          <p:spPr bwMode="auto">
            <a:xfrm>
              <a:off x="1737" y="717"/>
              <a:ext cx="19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47504" name="Line 48"/>
            <p:cNvSpPr>
              <a:spLocks noChangeShapeType="1"/>
            </p:cNvSpPr>
            <p:nvPr/>
          </p:nvSpPr>
          <p:spPr bwMode="auto">
            <a:xfrm>
              <a:off x="1737" y="829"/>
              <a:ext cx="19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pic>
        <p:nvPicPr>
          <p:cNvPr id="147505"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589089"/>
            <a:ext cx="6100763" cy="45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506" name="Picture 50" descr="Pathfin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77976"/>
            <a:ext cx="60960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15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5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75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Magnetic Free Energy</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a:xfrm>
            <a:off x="599926" y="1534884"/>
            <a:ext cx="7886048" cy="4572000"/>
          </a:xfrm>
        </p:spPr>
        <p:txBody>
          <a:bodyPr>
            <a:normAutofit fontScale="92500" lnSpcReduction="20000"/>
          </a:bodyPr>
          <a:lstStyle/>
          <a:p>
            <a:r>
              <a:rPr lang="en-US" dirty="0" smtClean="0"/>
              <a:t>The energy to power solar flares comes from stored magnetic energy in the form of non-potential field (due to currents flowing in the highly-conductive coronal volume).</a:t>
            </a:r>
          </a:p>
          <a:p>
            <a:r>
              <a:rPr lang="en-US" dirty="0" smtClean="0"/>
              <a:t>Somehow, this stored energy can be released in a very short time (seconds or minutes), which requires some anomalous resistivity (enhanced magnetic diffusion).</a:t>
            </a:r>
          </a:p>
          <a:p>
            <a:r>
              <a:rPr lang="en-US" dirty="0" smtClean="0"/>
              <a:t>In the standard solar flare model, the location of this enhanced diffusion is placed at an x-type neutral point behind a rising flux rope, where “magnetic reconnection” takes place, but that is too slow and involves too small a volume.</a:t>
            </a:r>
          </a:p>
          <a:p>
            <a:r>
              <a:rPr lang="en-US" dirty="0" smtClean="0"/>
              <a:t>An enhancement to the model is to consider lots of such neutral points in a “current sheet,” where many small islands are formed.</a:t>
            </a:r>
          </a:p>
          <a:p>
            <a:r>
              <a:rPr lang="en-US" dirty="0" smtClean="0"/>
              <a:t>This can increase the volume where conversion of free magnetic energy takes place, and vastly increases the rate of energy release.</a:t>
            </a:r>
            <a:endParaRPr lang="en-US" dirty="0"/>
          </a:p>
        </p:txBody>
      </p:sp>
      <p:grpSp>
        <p:nvGrpSpPr>
          <p:cNvPr id="6" name="Group 5"/>
          <p:cNvGrpSpPr/>
          <p:nvPr/>
        </p:nvGrpSpPr>
        <p:grpSpPr>
          <a:xfrm>
            <a:off x="8405838" y="1044826"/>
            <a:ext cx="3694165" cy="5303034"/>
            <a:chOff x="4818579" y="1126887"/>
            <a:chExt cx="3694165" cy="5303034"/>
          </a:xfrm>
        </p:grpSpPr>
        <p:pic>
          <p:nvPicPr>
            <p:cNvPr id="7" name="Picture 4" descr="https://www.nasa.gov/sites/default/files/thumbnails/image/reconnect-diag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579" y="1126887"/>
              <a:ext cx="3694165" cy="49050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82211" y="6029811"/>
              <a:ext cx="3166900" cy="400110"/>
            </a:xfrm>
            <a:prstGeom prst="rect">
              <a:avLst/>
            </a:prstGeom>
            <a:solidFill>
              <a:schemeClr val="bg1"/>
            </a:solidFill>
          </p:spPr>
          <p:txBody>
            <a:bodyPr wrap="square" rtlCol="0">
              <a:spAutoFit/>
            </a:bodyPr>
            <a:lstStyle/>
            <a:p>
              <a:r>
                <a:rPr lang="en-US" dirty="0"/>
                <a:t>Standard Solar Flare Model</a:t>
              </a:r>
            </a:p>
          </p:txBody>
        </p:sp>
      </p:grpSp>
    </p:spTree>
    <p:extLst>
      <p:ext uri="{BB962C8B-B14F-4D97-AF65-F5344CB8AC3E}">
        <p14:creationId xmlns:p14="http://schemas.microsoft.com/office/powerpoint/2010/main" val="234530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974" y="2797460"/>
            <a:ext cx="2777869" cy="626609"/>
          </a:xfrm>
        </p:spPr>
        <p:txBody>
          <a:bodyPr/>
          <a:lstStyle/>
          <a:p>
            <a:r>
              <a:rPr lang="en-US" dirty="0" smtClean="0"/>
              <a:t>Extra Slides</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Tree>
    <p:extLst>
      <p:ext uri="{BB962C8B-B14F-4D97-AF65-F5344CB8AC3E}">
        <p14:creationId xmlns:p14="http://schemas.microsoft.com/office/powerpoint/2010/main" val="32507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2017 Sep 9 and Sep 10 Events</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Content Placeholder 5"/>
          <p:cNvPicPr>
            <a:picLocks noGrp="1" noChangeAspect="1"/>
          </p:cNvPicPr>
          <p:nvPr>
            <p:ph sz="quarter" idx="1"/>
          </p:nvPr>
        </p:nvPicPr>
        <p:blipFill>
          <a:blip r:embed="rId2"/>
          <a:stretch>
            <a:fillRect/>
          </a:stretch>
        </p:blipFill>
        <p:spPr>
          <a:xfrm>
            <a:off x="1230812" y="1619250"/>
            <a:ext cx="9708730" cy="4572000"/>
          </a:xfrm>
          <a:prstGeom prst="rect">
            <a:avLst/>
          </a:prstGeom>
        </p:spPr>
      </p:pic>
    </p:spTree>
    <p:extLst>
      <p:ext uri="{BB962C8B-B14F-4D97-AF65-F5344CB8AC3E}">
        <p14:creationId xmlns:p14="http://schemas.microsoft.com/office/powerpoint/2010/main" val="194682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795837" y="2352675"/>
            <a:ext cx="2600325" cy="2152650"/>
          </a:xfrm>
          <a:prstGeom prst="rect">
            <a:avLst/>
          </a:prstGeom>
        </p:spPr>
      </p:pic>
      <p:sp>
        <p:nvSpPr>
          <p:cNvPr id="2" name="Title 1"/>
          <p:cNvSpPr>
            <a:spLocks noGrp="1"/>
          </p:cNvSpPr>
          <p:nvPr>
            <p:ph type="title"/>
          </p:nvPr>
        </p:nvSpPr>
        <p:spPr>
          <a:xfrm>
            <a:off x="597629" y="999633"/>
            <a:ext cx="10975097" cy="626609"/>
          </a:xfrm>
        </p:spPr>
        <p:txBody>
          <a:bodyPr/>
          <a:lstStyle/>
          <a:p>
            <a:r>
              <a:rPr lang="en-US" dirty="0" smtClean="0"/>
              <a:t>B Field Decay in 2017 Sep 9 Event</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Picture 5"/>
          <p:cNvPicPr>
            <a:picLocks noChangeAspect="1"/>
          </p:cNvPicPr>
          <p:nvPr/>
        </p:nvPicPr>
        <p:blipFill rotWithShape="1">
          <a:blip r:embed="rId3"/>
          <a:srcRect l="-609" t="-66167" r="609" b="68583"/>
          <a:stretch/>
        </p:blipFill>
        <p:spPr>
          <a:xfrm>
            <a:off x="597629" y="1680508"/>
            <a:ext cx="11173683" cy="4103131"/>
          </a:xfrm>
          <a:prstGeom prst="rect">
            <a:avLst/>
          </a:prstGeom>
        </p:spPr>
      </p:pic>
      <p:cxnSp>
        <p:nvCxnSpPr>
          <p:cNvPr id="10" name="Straight Arrow Connector 9"/>
          <p:cNvCxnSpPr/>
          <p:nvPr/>
        </p:nvCxnSpPr>
        <p:spPr>
          <a:xfrm flipV="1">
            <a:off x="2647451" y="3561267"/>
            <a:ext cx="3237783" cy="175734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015116" y="2976686"/>
            <a:ext cx="3262083" cy="2210534"/>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06864" y="3724978"/>
            <a:ext cx="989373" cy="400110"/>
          </a:xfrm>
          <a:prstGeom prst="rect">
            <a:avLst/>
          </a:prstGeom>
          <a:noFill/>
        </p:spPr>
        <p:txBody>
          <a:bodyPr wrap="none" rtlCol="0">
            <a:spAutoFit/>
          </a:bodyPr>
          <a:lstStyle/>
          <a:p>
            <a:r>
              <a:rPr lang="en-US" dirty="0" smtClean="0"/>
              <a:t>0.7 G s</a:t>
            </a:r>
            <a:r>
              <a:rPr lang="en-US" baseline="30000" dirty="0" smtClean="0"/>
              <a:t>-1</a:t>
            </a:r>
            <a:endParaRPr lang="en-US" baseline="30000" dirty="0"/>
          </a:p>
        </p:txBody>
      </p:sp>
      <p:sp>
        <p:nvSpPr>
          <p:cNvPr id="5" name="Content Placeholder 4"/>
          <p:cNvSpPr>
            <a:spLocks noGrp="1"/>
          </p:cNvSpPr>
          <p:nvPr>
            <p:ph sz="quarter" idx="1"/>
          </p:nvPr>
        </p:nvSpPr>
        <p:spPr>
          <a:xfrm>
            <a:off x="650342" y="1984375"/>
            <a:ext cx="4280048" cy="2190094"/>
          </a:xfrm>
        </p:spPr>
        <p:txBody>
          <a:bodyPr>
            <a:normAutofit/>
          </a:bodyPr>
          <a:lstStyle/>
          <a:p>
            <a:r>
              <a:rPr lang="en-US" dirty="0" smtClean="0"/>
              <a:t>Decay rate of magnetic field at one representative pixel is about 0.7 G s</a:t>
            </a:r>
            <a:r>
              <a:rPr lang="en-US" baseline="30000" dirty="0" smtClean="0"/>
              <a:t>-1</a:t>
            </a:r>
            <a:r>
              <a:rPr lang="en-US" dirty="0" smtClean="0"/>
              <a:t>.</a:t>
            </a:r>
          </a:p>
          <a:p>
            <a:r>
              <a:rPr lang="en-US" dirty="0" smtClean="0"/>
              <a:t>There is no decay for a pixel at a lower height.</a:t>
            </a:r>
            <a:endParaRPr lang="en-US" dirty="0"/>
          </a:p>
        </p:txBody>
      </p:sp>
      <p:sp>
        <p:nvSpPr>
          <p:cNvPr id="14" name="TextBox 13"/>
          <p:cNvSpPr txBox="1"/>
          <p:nvPr/>
        </p:nvSpPr>
        <p:spPr>
          <a:xfrm>
            <a:off x="3904313" y="5759904"/>
            <a:ext cx="4325287" cy="400110"/>
          </a:xfrm>
          <a:prstGeom prst="rect">
            <a:avLst/>
          </a:prstGeom>
          <a:noFill/>
        </p:spPr>
        <p:txBody>
          <a:bodyPr wrap="none" rtlCol="0">
            <a:spAutoFit/>
          </a:bodyPr>
          <a:lstStyle/>
          <a:p>
            <a:r>
              <a:rPr lang="en-US" b="1" dirty="0" smtClean="0"/>
              <a:t>Four frames from the movie, 72 s apart</a:t>
            </a:r>
            <a:endParaRPr lang="en-US" b="1" dirty="0"/>
          </a:p>
        </p:txBody>
      </p:sp>
      <p:sp>
        <p:nvSpPr>
          <p:cNvPr id="12" name="Rectangle 11"/>
          <p:cNvSpPr/>
          <p:nvPr/>
        </p:nvSpPr>
        <p:spPr>
          <a:xfrm>
            <a:off x="7517792" y="3774359"/>
            <a:ext cx="2390206" cy="400110"/>
          </a:xfrm>
          <a:prstGeom prst="rect">
            <a:avLst/>
          </a:prstGeom>
        </p:spPr>
        <p:txBody>
          <a:bodyPr wrap="none">
            <a:spAutoFit/>
          </a:bodyPr>
          <a:lstStyle/>
          <a:p>
            <a:r>
              <a:rPr lang="en-US" dirty="0" smtClean="0"/>
              <a:t>(Kuroda </a:t>
            </a:r>
            <a:r>
              <a:rPr lang="en-US" dirty="0"/>
              <a:t>et </a:t>
            </a:r>
            <a:r>
              <a:rPr lang="en-US" dirty="0" smtClean="0"/>
              <a:t>al., in prep.)</a:t>
            </a:r>
            <a:endParaRPr lang="en-US" dirty="0"/>
          </a:p>
        </p:txBody>
      </p:sp>
    </p:spTree>
    <p:extLst>
      <p:ext uri="{BB962C8B-B14F-4D97-AF65-F5344CB8AC3E}">
        <p14:creationId xmlns:p14="http://schemas.microsoft.com/office/powerpoint/2010/main" val="700252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September 04 SEP Event Timing</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p:txBody>
          <a:bodyPr/>
          <a:lstStyle/>
          <a:p>
            <a:endParaRPr lang="en-US"/>
          </a:p>
        </p:txBody>
      </p:sp>
      <p:pic>
        <p:nvPicPr>
          <p:cNvPr id="6" name="Picture 5"/>
          <p:cNvPicPr>
            <a:picLocks noChangeAspect="1"/>
          </p:cNvPicPr>
          <p:nvPr/>
        </p:nvPicPr>
        <p:blipFill>
          <a:blip r:embed="rId2"/>
          <a:stretch>
            <a:fillRect/>
          </a:stretch>
        </p:blipFill>
        <p:spPr>
          <a:xfrm>
            <a:off x="658466" y="1584554"/>
            <a:ext cx="6707534" cy="4751439"/>
          </a:xfrm>
          <a:prstGeom prst="rect">
            <a:avLst/>
          </a:prstGeom>
        </p:spPr>
      </p:pic>
      <p:pic>
        <p:nvPicPr>
          <p:cNvPr id="7" name="Picture 6"/>
          <p:cNvPicPr>
            <a:picLocks noChangeAspect="1"/>
          </p:cNvPicPr>
          <p:nvPr/>
        </p:nvPicPr>
        <p:blipFill>
          <a:blip r:embed="rId3"/>
          <a:stretch>
            <a:fillRect/>
          </a:stretch>
        </p:blipFill>
        <p:spPr>
          <a:xfrm>
            <a:off x="7728155" y="1566200"/>
            <a:ext cx="4247535" cy="4556330"/>
          </a:xfrm>
          <a:prstGeom prst="rect">
            <a:avLst/>
          </a:prstGeom>
        </p:spPr>
      </p:pic>
    </p:spTree>
    <p:extLst>
      <p:ext uri="{BB962C8B-B14F-4D97-AF65-F5344CB8AC3E}">
        <p14:creationId xmlns:p14="http://schemas.microsoft.com/office/powerpoint/2010/main" val="2631907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Associated CME and SEP Activity</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p:txBody>
          <a:bodyPr/>
          <a:lstStyle/>
          <a:p>
            <a:endParaRPr lang="en-US"/>
          </a:p>
        </p:txBody>
      </p:sp>
      <p:pic>
        <p:nvPicPr>
          <p:cNvPr id="6" name="Picture 5"/>
          <p:cNvPicPr>
            <a:picLocks noChangeAspect="1"/>
          </p:cNvPicPr>
          <p:nvPr/>
        </p:nvPicPr>
        <p:blipFill>
          <a:blip r:embed="rId2"/>
          <a:stretch>
            <a:fillRect/>
          </a:stretch>
        </p:blipFill>
        <p:spPr>
          <a:xfrm>
            <a:off x="348904" y="1519238"/>
            <a:ext cx="5156307" cy="4724400"/>
          </a:xfrm>
          <a:prstGeom prst="rect">
            <a:avLst/>
          </a:prstGeom>
        </p:spPr>
      </p:pic>
      <p:pic>
        <p:nvPicPr>
          <p:cNvPr id="7" name="Picture 6"/>
          <p:cNvPicPr>
            <a:picLocks noChangeAspect="1"/>
          </p:cNvPicPr>
          <p:nvPr/>
        </p:nvPicPr>
        <p:blipFill>
          <a:blip r:embed="rId3"/>
          <a:stretch>
            <a:fillRect/>
          </a:stretch>
        </p:blipFill>
        <p:spPr>
          <a:xfrm>
            <a:off x="5633366" y="1725560"/>
            <a:ext cx="5898234" cy="3973361"/>
          </a:xfrm>
          <a:prstGeom prst="rect">
            <a:avLst/>
          </a:prstGeom>
        </p:spPr>
      </p:pic>
    </p:spTree>
    <p:extLst>
      <p:ext uri="{BB962C8B-B14F-4D97-AF65-F5344CB8AC3E}">
        <p14:creationId xmlns:p14="http://schemas.microsoft.com/office/powerpoint/2010/main" val="525766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September 04 SEP Event</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trueframes_2017090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6"/>
          <a:stretch>
            <a:fillRect/>
          </a:stretch>
        </p:blipFill>
        <p:spPr>
          <a:xfrm>
            <a:off x="7000726" y="1569244"/>
            <a:ext cx="4572000" cy="4572000"/>
          </a:xfrm>
        </p:spPr>
      </p:pic>
      <p:pic>
        <p:nvPicPr>
          <p:cNvPr id="7" name="movie_20170904_13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48558" t="4459" b="5200"/>
          <a:stretch/>
        </p:blipFill>
        <p:spPr>
          <a:xfrm>
            <a:off x="1021278" y="1519237"/>
            <a:ext cx="5130140" cy="4706967"/>
          </a:xfrm>
          <a:prstGeom prst="rect">
            <a:avLst/>
          </a:prstGeom>
        </p:spPr>
      </p:pic>
      <p:sp>
        <p:nvSpPr>
          <p:cNvPr id="5" name="Freeform 4"/>
          <p:cNvSpPr/>
          <p:nvPr/>
        </p:nvSpPr>
        <p:spPr>
          <a:xfrm>
            <a:off x="3092260" y="4189790"/>
            <a:ext cx="507999" cy="354503"/>
          </a:xfrm>
          <a:custGeom>
            <a:avLst/>
            <a:gdLst>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8470 h 347016"/>
              <a:gd name="connsiteX1" fmla="*/ 267854 w 498763"/>
              <a:gd name="connsiteY1" fmla="*/ 5270 h 347016"/>
              <a:gd name="connsiteX2" fmla="*/ 498763 w 498763"/>
              <a:gd name="connsiteY2" fmla="*/ 347016 h 347016"/>
              <a:gd name="connsiteX0" fmla="*/ 0 w 507999"/>
              <a:gd name="connsiteY0" fmla="*/ 203200 h 203200"/>
              <a:gd name="connsiteX1" fmla="*/ 267854 w 507999"/>
              <a:gd name="connsiteY1" fmla="*/ 0 h 203200"/>
              <a:gd name="connsiteX2" fmla="*/ 507999 w 507999"/>
              <a:gd name="connsiteY2" fmla="*/ 203200 h 203200"/>
              <a:gd name="connsiteX0" fmla="*/ 0 w 507999"/>
              <a:gd name="connsiteY0" fmla="*/ 240146 h 240146"/>
              <a:gd name="connsiteX1" fmla="*/ 267854 w 507999"/>
              <a:gd name="connsiteY1" fmla="*/ 0 h 240146"/>
              <a:gd name="connsiteX2" fmla="*/ 507999 w 507999"/>
              <a:gd name="connsiteY2" fmla="*/ 240146 h 240146"/>
            </a:gdLst>
            <a:ahLst/>
            <a:cxnLst>
              <a:cxn ang="0">
                <a:pos x="connsiteX0" y="connsiteY0"/>
              </a:cxn>
              <a:cxn ang="0">
                <a:pos x="connsiteX1" y="connsiteY1"/>
              </a:cxn>
              <a:cxn ang="0">
                <a:pos x="connsiteX2" y="connsiteY2"/>
              </a:cxn>
            </a:cxnLst>
            <a:rect l="l" t="t" r="r" b="b"/>
            <a:pathLst>
              <a:path w="507999" h="240146">
                <a:moveTo>
                  <a:pt x="0" y="240146"/>
                </a:moveTo>
                <a:cubicBezTo>
                  <a:pt x="92363" y="127000"/>
                  <a:pt x="183188" y="0"/>
                  <a:pt x="267854" y="0"/>
                </a:cubicBezTo>
                <a:cubicBezTo>
                  <a:pt x="352520" y="0"/>
                  <a:pt x="458739" y="137007"/>
                  <a:pt x="507999" y="240146"/>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18001556">
            <a:off x="3413474" y="4240760"/>
            <a:ext cx="453953" cy="116061"/>
          </a:xfrm>
          <a:custGeom>
            <a:avLst/>
            <a:gdLst>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8470 h 347016"/>
              <a:gd name="connsiteX1" fmla="*/ 267854 w 498763"/>
              <a:gd name="connsiteY1" fmla="*/ 5270 h 347016"/>
              <a:gd name="connsiteX2" fmla="*/ 498763 w 498763"/>
              <a:gd name="connsiteY2" fmla="*/ 347016 h 347016"/>
              <a:gd name="connsiteX0" fmla="*/ 0 w 507999"/>
              <a:gd name="connsiteY0" fmla="*/ 203200 h 203200"/>
              <a:gd name="connsiteX1" fmla="*/ 267854 w 507999"/>
              <a:gd name="connsiteY1" fmla="*/ 0 h 203200"/>
              <a:gd name="connsiteX2" fmla="*/ 507999 w 507999"/>
              <a:gd name="connsiteY2" fmla="*/ 203200 h 203200"/>
              <a:gd name="connsiteX0" fmla="*/ 0 w 507999"/>
              <a:gd name="connsiteY0" fmla="*/ 240146 h 240146"/>
              <a:gd name="connsiteX1" fmla="*/ 267854 w 507999"/>
              <a:gd name="connsiteY1" fmla="*/ 0 h 240146"/>
              <a:gd name="connsiteX2" fmla="*/ 507999 w 507999"/>
              <a:gd name="connsiteY2" fmla="*/ 240146 h 240146"/>
            </a:gdLst>
            <a:ahLst/>
            <a:cxnLst>
              <a:cxn ang="0">
                <a:pos x="connsiteX0" y="connsiteY0"/>
              </a:cxn>
              <a:cxn ang="0">
                <a:pos x="connsiteX1" y="connsiteY1"/>
              </a:cxn>
              <a:cxn ang="0">
                <a:pos x="connsiteX2" y="connsiteY2"/>
              </a:cxn>
            </a:cxnLst>
            <a:rect l="l" t="t" r="r" b="b"/>
            <a:pathLst>
              <a:path w="507999" h="240146">
                <a:moveTo>
                  <a:pt x="0" y="240146"/>
                </a:moveTo>
                <a:cubicBezTo>
                  <a:pt x="92363" y="127000"/>
                  <a:pt x="183188" y="0"/>
                  <a:pt x="267854" y="0"/>
                </a:cubicBezTo>
                <a:cubicBezTo>
                  <a:pt x="352520" y="0"/>
                  <a:pt x="458739" y="137007"/>
                  <a:pt x="507999" y="240146"/>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7177287">
            <a:off x="3710384" y="3647694"/>
            <a:ext cx="941845" cy="239445"/>
          </a:xfrm>
          <a:custGeom>
            <a:avLst/>
            <a:gdLst>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8470 h 347016"/>
              <a:gd name="connsiteX1" fmla="*/ 267854 w 498763"/>
              <a:gd name="connsiteY1" fmla="*/ 5270 h 347016"/>
              <a:gd name="connsiteX2" fmla="*/ 498763 w 498763"/>
              <a:gd name="connsiteY2" fmla="*/ 347016 h 347016"/>
              <a:gd name="connsiteX0" fmla="*/ 0 w 507999"/>
              <a:gd name="connsiteY0" fmla="*/ 203200 h 203200"/>
              <a:gd name="connsiteX1" fmla="*/ 267854 w 507999"/>
              <a:gd name="connsiteY1" fmla="*/ 0 h 203200"/>
              <a:gd name="connsiteX2" fmla="*/ 507999 w 507999"/>
              <a:gd name="connsiteY2" fmla="*/ 203200 h 203200"/>
              <a:gd name="connsiteX0" fmla="*/ 0 w 507999"/>
              <a:gd name="connsiteY0" fmla="*/ 240146 h 240146"/>
              <a:gd name="connsiteX1" fmla="*/ 267854 w 507999"/>
              <a:gd name="connsiteY1" fmla="*/ 0 h 240146"/>
              <a:gd name="connsiteX2" fmla="*/ 507999 w 507999"/>
              <a:gd name="connsiteY2" fmla="*/ 240146 h 240146"/>
            </a:gdLst>
            <a:ahLst/>
            <a:cxnLst>
              <a:cxn ang="0">
                <a:pos x="connsiteX0" y="connsiteY0"/>
              </a:cxn>
              <a:cxn ang="0">
                <a:pos x="connsiteX1" y="connsiteY1"/>
              </a:cxn>
              <a:cxn ang="0">
                <a:pos x="connsiteX2" y="connsiteY2"/>
              </a:cxn>
            </a:cxnLst>
            <a:rect l="l" t="t" r="r" b="b"/>
            <a:pathLst>
              <a:path w="507999" h="240146">
                <a:moveTo>
                  <a:pt x="0" y="240146"/>
                </a:moveTo>
                <a:cubicBezTo>
                  <a:pt x="92363" y="127000"/>
                  <a:pt x="183188" y="0"/>
                  <a:pt x="267854" y="0"/>
                </a:cubicBezTo>
                <a:cubicBezTo>
                  <a:pt x="352520" y="0"/>
                  <a:pt x="458739" y="137007"/>
                  <a:pt x="507999" y="240146"/>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6418269">
            <a:off x="2923289" y="4111211"/>
            <a:ext cx="632317" cy="114806"/>
          </a:xfrm>
          <a:custGeom>
            <a:avLst/>
            <a:gdLst>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8470 h 347016"/>
              <a:gd name="connsiteX1" fmla="*/ 267854 w 498763"/>
              <a:gd name="connsiteY1" fmla="*/ 5270 h 347016"/>
              <a:gd name="connsiteX2" fmla="*/ 498763 w 498763"/>
              <a:gd name="connsiteY2" fmla="*/ 347016 h 347016"/>
              <a:gd name="connsiteX0" fmla="*/ 0 w 507999"/>
              <a:gd name="connsiteY0" fmla="*/ 203200 h 203200"/>
              <a:gd name="connsiteX1" fmla="*/ 267854 w 507999"/>
              <a:gd name="connsiteY1" fmla="*/ 0 h 203200"/>
              <a:gd name="connsiteX2" fmla="*/ 507999 w 507999"/>
              <a:gd name="connsiteY2" fmla="*/ 203200 h 203200"/>
              <a:gd name="connsiteX0" fmla="*/ 0 w 507999"/>
              <a:gd name="connsiteY0" fmla="*/ 240146 h 240146"/>
              <a:gd name="connsiteX1" fmla="*/ 267854 w 507999"/>
              <a:gd name="connsiteY1" fmla="*/ 0 h 240146"/>
              <a:gd name="connsiteX2" fmla="*/ 507999 w 507999"/>
              <a:gd name="connsiteY2" fmla="*/ 240146 h 240146"/>
            </a:gdLst>
            <a:ahLst/>
            <a:cxnLst>
              <a:cxn ang="0">
                <a:pos x="connsiteX0" y="connsiteY0"/>
              </a:cxn>
              <a:cxn ang="0">
                <a:pos x="connsiteX1" y="connsiteY1"/>
              </a:cxn>
              <a:cxn ang="0">
                <a:pos x="connsiteX2" y="connsiteY2"/>
              </a:cxn>
            </a:cxnLst>
            <a:rect l="l" t="t" r="r" b="b"/>
            <a:pathLst>
              <a:path w="507999" h="240146">
                <a:moveTo>
                  <a:pt x="0" y="240146"/>
                </a:moveTo>
                <a:cubicBezTo>
                  <a:pt x="92363" y="127000"/>
                  <a:pt x="183188" y="0"/>
                  <a:pt x="267854" y="0"/>
                </a:cubicBezTo>
                <a:cubicBezTo>
                  <a:pt x="352520" y="0"/>
                  <a:pt x="458739" y="137007"/>
                  <a:pt x="507999" y="240146"/>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953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video>
              <p:cMediaNode vol="80000">
                <p:cTn id="28" fill="hold" display="0">
                  <p:stCondLst>
                    <p:cond delay="indefinite"/>
                  </p:stCondLst>
                </p:cTn>
                <p:tgtEl>
                  <p:spTgt spid="7"/>
                </p:tgtEl>
              </p:cMediaNode>
            </p:video>
          </p:childTnLst>
        </p:cTn>
      </p:par>
    </p:tnLst>
    <p:bldLst>
      <p:bldP spid="5"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3D Forward-Fit Modeling</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a:xfrm>
            <a:off x="328246" y="1534884"/>
            <a:ext cx="4994031" cy="4572000"/>
          </a:xfrm>
        </p:spPr>
        <p:txBody>
          <a:bodyPr>
            <a:normAutofit lnSpcReduction="10000"/>
          </a:bodyPr>
          <a:lstStyle/>
          <a:p>
            <a:r>
              <a:rPr lang="en-US" dirty="0" smtClean="0"/>
              <a:t>Example from 2017 Sep 04:</a:t>
            </a:r>
          </a:p>
          <a:p>
            <a:pPr lvl="1"/>
            <a:r>
              <a:rPr lang="en-US" dirty="0" smtClean="0"/>
              <a:t>Start with magnetic field model (extrapolation or MHD)</a:t>
            </a:r>
          </a:p>
          <a:p>
            <a:pPr lvl="1"/>
            <a:r>
              <a:rPr lang="en-US" dirty="0" smtClean="0"/>
              <a:t>Identify field line that matches source structure, and create loop</a:t>
            </a:r>
          </a:p>
          <a:p>
            <a:pPr lvl="1"/>
            <a:r>
              <a:rPr lang="en-US" dirty="0" smtClean="0"/>
              <a:t>“Dress” the loop with plasma and accelerated particles (use parameters from parameter maps as a guide</a:t>
            </a:r>
          </a:p>
          <a:p>
            <a:pPr lvl="1"/>
            <a:r>
              <a:rPr lang="en-US" dirty="0" smtClean="0"/>
              <a:t>Calculate emission from the model (microwave, hard X-ray, EUV)</a:t>
            </a:r>
          </a:p>
          <a:p>
            <a:pPr lvl="1"/>
            <a:r>
              <a:rPr lang="en-US" dirty="0" smtClean="0"/>
              <a:t>Convolve with instrument resolution, and compare with observations.</a:t>
            </a:r>
            <a:endParaRPr lang="en-US" dirty="0"/>
          </a:p>
        </p:txBody>
      </p:sp>
      <p:pic>
        <p:nvPicPr>
          <p:cNvPr id="6" name="Picture 5"/>
          <p:cNvPicPr>
            <a:picLocks noChangeAspect="1"/>
          </p:cNvPicPr>
          <p:nvPr/>
        </p:nvPicPr>
        <p:blipFill>
          <a:blip r:embed="rId2"/>
          <a:stretch>
            <a:fillRect/>
          </a:stretch>
        </p:blipFill>
        <p:spPr>
          <a:xfrm>
            <a:off x="5158154" y="1932217"/>
            <a:ext cx="3352800" cy="3286125"/>
          </a:xfrm>
          <a:prstGeom prst="rect">
            <a:avLst/>
          </a:prstGeom>
        </p:spPr>
      </p:pic>
      <p:pic>
        <p:nvPicPr>
          <p:cNvPr id="7" name="Picture 6"/>
          <p:cNvPicPr>
            <a:picLocks noChangeAspect="1"/>
          </p:cNvPicPr>
          <p:nvPr/>
        </p:nvPicPr>
        <p:blipFill>
          <a:blip r:embed="rId3"/>
          <a:stretch>
            <a:fillRect/>
          </a:stretch>
        </p:blipFill>
        <p:spPr>
          <a:xfrm>
            <a:off x="8143034" y="1621557"/>
            <a:ext cx="4018301" cy="3723830"/>
          </a:xfrm>
          <a:prstGeom prst="rect">
            <a:avLst/>
          </a:prstGeom>
        </p:spPr>
      </p:pic>
    </p:spTree>
    <p:extLst>
      <p:ext uri="{BB962C8B-B14F-4D97-AF65-F5344CB8AC3E}">
        <p14:creationId xmlns:p14="http://schemas.microsoft.com/office/powerpoint/2010/main" val="2675266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 of Energy Release Scale Length</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
              </p:nvPr>
            </p:nvSpPr>
            <p:spPr>
              <a:xfrm>
                <a:off x="599926" y="1534883"/>
                <a:ext cx="7775669" cy="4746275"/>
              </a:xfrm>
            </p:spPr>
            <p:txBody>
              <a:bodyPr>
                <a:normAutofit fontScale="77500" lnSpcReduction="20000"/>
              </a:bodyPr>
              <a:lstStyle/>
              <a:p>
                <a:r>
                  <a:rPr lang="en-US" dirty="0" smtClean="0"/>
                  <a:t>A typical large flare releases 10</a:t>
                </a:r>
                <a:r>
                  <a:rPr lang="en-US" baseline="30000" dirty="0" smtClean="0"/>
                  <a:t>31</a:t>
                </a:r>
                <a:r>
                  <a:rPr lang="en-US" dirty="0" smtClean="0"/>
                  <a:t>-10</a:t>
                </a:r>
                <a:r>
                  <a:rPr lang="en-US" baseline="30000" dirty="0" smtClean="0"/>
                  <a:t>32</a:t>
                </a:r>
                <a:r>
                  <a:rPr lang="en-US" dirty="0" smtClean="0"/>
                  <a:t> ergs of energy.  The energy density available is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𝐵</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/8</m:t>
                    </m:r>
                    <m:r>
                      <a:rPr lang="en-US" sz="2000" b="0" i="1" smtClean="0">
                        <a:latin typeface="Cambria Math" panose="02040503050406030204" pitchFamily="18" charset="0"/>
                        <a:ea typeface="Cambria Math" panose="02040503050406030204" pitchFamily="18" charset="0"/>
                      </a:rPr>
                      <m:t>𝜋</m:t>
                    </m:r>
                  </m:oMath>
                </a14:m>
                <a:r>
                  <a:rPr lang="en-US" dirty="0" smtClean="0"/>
                  <a:t>, where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oMath>
                </a14:m>
                <a:r>
                  <a:rPr lang="en-US" dirty="0" smtClean="0"/>
                  <a:t>is the non-potential magnetic field strength available beyond that of the potential field. Thus,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𝐵</m:t>
                            </m:r>
                          </m:e>
                          <m:sup>
                            <m:r>
                              <a:rPr lang="en-US" sz="2000" b="0" i="1" smtClean="0">
                                <a:latin typeface="Cambria Math" panose="02040503050406030204" pitchFamily="18" charset="0"/>
                                <a:ea typeface="Cambria Math" panose="02040503050406030204" pitchFamily="18" charset="0"/>
                              </a:rPr>
                              <m:t>2</m:t>
                            </m:r>
                          </m:sup>
                        </m:sSup>
                      </m:num>
                      <m:den>
                        <m:r>
                          <a:rPr lang="en-US" sz="2000" b="0" i="1" smtClean="0">
                            <a:latin typeface="Cambria Math" panose="02040503050406030204" pitchFamily="18" charset="0"/>
                            <a:ea typeface="Cambria Math" panose="02040503050406030204" pitchFamily="18" charset="0"/>
                          </a:rPr>
                          <m:t>8</m:t>
                        </m:r>
                        <m:r>
                          <a:rPr lang="en-US" sz="2000" b="0" i="1" smtClean="0">
                            <a:latin typeface="Cambria Math" panose="02040503050406030204" pitchFamily="18" charset="0"/>
                            <a:ea typeface="Cambria Math" panose="02040503050406030204" pitchFamily="18" charset="0"/>
                          </a:rPr>
                          <m:t>𝜋</m:t>
                        </m:r>
                      </m:den>
                    </m:f>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𝐿</m:t>
                        </m:r>
                      </m:e>
                      <m:sup>
                        <m:r>
                          <a:rPr lang="en-US" sz="2000" i="1">
                            <a:latin typeface="Cambria Math" panose="02040503050406030204" pitchFamily="18" charset="0"/>
                            <a:ea typeface="Cambria Math" panose="02040503050406030204" pitchFamily="18" charset="0"/>
                          </a:rPr>
                          <m:t>3</m:t>
                        </m:r>
                      </m:sup>
                    </m:sSup>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32</m:t>
                        </m:r>
                      </m:sup>
                    </m:sSup>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erg</m:t>
                    </m:r>
                  </m:oMath>
                </a14:m>
                <a:r>
                  <a:rPr lang="en-US" dirty="0" smtClean="0"/>
                  <a:t> is the energy needed, where </a:t>
                </a:r>
                <a:r>
                  <a:rPr lang="en-US" i="1" dirty="0" smtClean="0"/>
                  <a:t>L</a:t>
                </a:r>
                <a:r>
                  <a:rPr lang="en-US" dirty="0" smtClean="0"/>
                  <a:t> is a scale length.</a:t>
                </a:r>
              </a:p>
              <a:p>
                <a:r>
                  <a:rPr lang="en-US" dirty="0" smtClean="0"/>
                  <a:t>If we consider a drop in field strength by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r>
                      <a:rPr lang="en-US" sz="2000" b="0" i="1" smtClean="0">
                        <a:latin typeface="Cambria Math" panose="02040503050406030204" pitchFamily="18" charset="0"/>
                        <a:ea typeface="Cambria Math" panose="02040503050406030204" pitchFamily="18" charset="0"/>
                      </a:rPr>
                      <m:t>=100</m:t>
                    </m:r>
                  </m:oMath>
                </a14:m>
                <a:r>
                  <a:rPr lang="en-US" sz="2000" dirty="0" smtClean="0"/>
                  <a:t> </a:t>
                </a:r>
                <a:r>
                  <a:rPr lang="en-US" dirty="0" smtClean="0"/>
                  <a:t>G, the scale length needed to account for the observed energy is </a:t>
                </a:r>
                <a:r>
                  <a:rPr lang="en-US" i="1" dirty="0" smtClean="0"/>
                  <a:t>L</a:t>
                </a:r>
                <a:r>
                  <a:rPr lang="en-US" dirty="0" smtClean="0"/>
                  <a:t> = 62 Mm, or around 0.1 </a:t>
                </a:r>
                <a:r>
                  <a:rPr lang="en-US" i="1" dirty="0" err="1" smtClean="0"/>
                  <a:t>R</a:t>
                </a:r>
                <a:r>
                  <a:rPr lang="en-US" baseline="-25000" dirty="0" err="1" smtClean="0"/>
                  <a:t>sun</a:t>
                </a:r>
                <a:r>
                  <a:rPr lang="en-US" dirty="0" smtClean="0"/>
                  <a:t>.  </a:t>
                </a:r>
              </a:p>
              <a:p>
                <a:r>
                  <a:rPr lang="en-US" dirty="0" smtClean="0"/>
                  <a:t>A higher field strength leads to a smaller scale length required.  There are regions of high magnetic field near sunspots, and large amounts of non-potential magnetic shear near neutral lines, but measurements of </a:t>
                </a:r>
                <a:r>
                  <a:rPr lang="en-US" dirty="0" err="1" smtClean="0"/>
                  <a:t>photospheric</a:t>
                </a:r>
                <a:r>
                  <a:rPr lang="en-US" dirty="0" smtClean="0"/>
                  <a:t> magnetic field before and after flares yield </a:t>
                </a:r>
                <a:r>
                  <a:rPr lang="en-US" dirty="0"/>
                  <a:t>surprisingly </a:t>
                </a:r>
                <a:r>
                  <a:rPr lang="en-US" dirty="0" smtClean="0"/>
                  <a:t>little change, sometimes even increasing after the flare! It seems that regions of high field are not the primary locations of energy release.</a:t>
                </a:r>
              </a:p>
              <a:p>
                <a:r>
                  <a:rPr lang="en-US" dirty="0" smtClean="0"/>
                  <a:t>Likewise, if the low-field regions of order 1 G, higher in the solar corona are the source of the energy, the scale length mushrooms to ~2 </a:t>
                </a:r>
                <a:r>
                  <a:rPr lang="en-US" i="1" dirty="0" err="1" smtClean="0"/>
                  <a:t>R</a:t>
                </a:r>
                <a:r>
                  <a:rPr lang="en-US" baseline="-25000" dirty="0" err="1" smtClean="0"/>
                  <a:t>sun</a:t>
                </a:r>
                <a:r>
                  <a:rPr lang="en-US" dirty="0" smtClean="0"/>
                  <a:t>.</a:t>
                </a:r>
              </a:p>
              <a:p>
                <a:r>
                  <a:rPr lang="en-US" dirty="0" smtClean="0"/>
                  <a:t>We can conclude that the energy release should occur over a rather large volume of the low corona, where field strengths are of order 100 G, which is where the standard solar flare model would predict that it occurs.</a:t>
                </a:r>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
              </p:nvPr>
            </p:nvSpPr>
            <p:spPr>
              <a:xfrm>
                <a:off x="599926" y="1534883"/>
                <a:ext cx="7775669" cy="4746275"/>
              </a:xfrm>
              <a:blipFill>
                <a:blip r:embed="rId2"/>
                <a:stretch>
                  <a:fillRect l="-313" t="-1671" r="-1489"/>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8349241" y="1522452"/>
            <a:ext cx="3714617" cy="3193623"/>
          </a:xfrm>
          <a:prstGeom prst="rect">
            <a:avLst/>
          </a:prstGeom>
        </p:spPr>
      </p:pic>
      <p:sp>
        <p:nvSpPr>
          <p:cNvPr id="7" name="TextBox 6"/>
          <p:cNvSpPr txBox="1"/>
          <p:nvPr/>
        </p:nvSpPr>
        <p:spPr>
          <a:xfrm>
            <a:off x="8630769" y="4598935"/>
            <a:ext cx="3561231" cy="400110"/>
          </a:xfrm>
          <a:prstGeom prst="rect">
            <a:avLst/>
          </a:prstGeom>
          <a:noFill/>
        </p:spPr>
        <p:txBody>
          <a:bodyPr wrap="none" rtlCol="0">
            <a:spAutoFit/>
          </a:bodyPr>
          <a:lstStyle/>
          <a:p>
            <a:r>
              <a:rPr lang="en-US" dirty="0" err="1" smtClean="0"/>
              <a:t>Durán</a:t>
            </a:r>
            <a:r>
              <a:rPr lang="en-US" dirty="0" smtClean="0"/>
              <a:t>, </a:t>
            </a:r>
            <a:r>
              <a:rPr lang="en-US" dirty="0" err="1" smtClean="0"/>
              <a:t>Kleint</a:t>
            </a:r>
            <a:r>
              <a:rPr lang="en-US" dirty="0" smtClean="0"/>
              <a:t> &amp; </a:t>
            </a:r>
            <a:r>
              <a:rPr lang="en-US" dirty="0" err="1" smtClean="0"/>
              <a:t>Calvo-Mozo</a:t>
            </a:r>
            <a:r>
              <a:rPr lang="en-US" dirty="0" smtClean="0"/>
              <a:t> (2017)</a:t>
            </a:r>
            <a:endParaRPr lang="en-US" dirty="0"/>
          </a:p>
        </p:txBody>
      </p:sp>
      <p:sp>
        <p:nvSpPr>
          <p:cNvPr id="8" name="TextBox 7"/>
          <p:cNvSpPr txBox="1"/>
          <p:nvPr/>
        </p:nvSpPr>
        <p:spPr>
          <a:xfrm>
            <a:off x="8113577" y="4989809"/>
            <a:ext cx="3950281" cy="1323439"/>
          </a:xfrm>
          <a:prstGeom prst="rect">
            <a:avLst/>
          </a:prstGeom>
          <a:noFill/>
          <a:ln>
            <a:solidFill>
              <a:srgbClr val="D34817"/>
            </a:solidFill>
          </a:ln>
        </p:spPr>
        <p:txBody>
          <a:bodyPr wrap="square" rtlCol="0">
            <a:spAutoFit/>
          </a:bodyPr>
          <a:lstStyle/>
          <a:p>
            <a:r>
              <a:rPr lang="en-US" dirty="0"/>
              <a:t>The s</a:t>
            </a:r>
            <a:r>
              <a:rPr lang="en-US" dirty="0" smtClean="0"/>
              <a:t>ource of these strong coronal fields may indeed be the (slower) eruption of field from lower heights, but the energy release mainly occurs higher.</a:t>
            </a:r>
            <a:endParaRPr lang="en-US" dirty="0"/>
          </a:p>
        </p:txBody>
      </p:sp>
    </p:spTree>
    <p:extLst>
      <p:ext uri="{BB962C8B-B14F-4D97-AF65-F5344CB8AC3E}">
        <p14:creationId xmlns:p14="http://schemas.microsoft.com/office/powerpoint/2010/main" val="237142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Scale Length Considerations</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p:txBody>
          <a:bodyPr>
            <a:normAutofit fontScale="92500" lnSpcReduction="20000"/>
          </a:bodyPr>
          <a:lstStyle/>
          <a:p>
            <a:r>
              <a:rPr lang="en-US" dirty="0" smtClean="0"/>
              <a:t>Another scale-length-related issue comes from the total number of high-energy electrons required to explain the X-ray and radio emission from solar flares, ~10</a:t>
            </a:r>
            <a:r>
              <a:rPr lang="en-US" baseline="30000" dirty="0" smtClean="0"/>
              <a:t>35</a:t>
            </a:r>
            <a:r>
              <a:rPr lang="en-US" dirty="0" smtClean="0"/>
              <a:t> s</a:t>
            </a:r>
            <a:r>
              <a:rPr lang="en-US" baseline="30000" dirty="0" smtClean="0"/>
              <a:t>-1</a:t>
            </a:r>
            <a:r>
              <a:rPr lang="en-US" dirty="0" smtClean="0"/>
              <a:t> or more.</a:t>
            </a:r>
          </a:p>
          <a:p>
            <a:r>
              <a:rPr lang="en-US" dirty="0" smtClean="0"/>
              <a:t>If the non-thermal particle density is as high as 10</a:t>
            </a:r>
            <a:r>
              <a:rPr lang="en-US" baseline="30000" dirty="0" smtClean="0"/>
              <a:t>6</a:t>
            </a:r>
            <a:r>
              <a:rPr lang="en-US" dirty="0" smtClean="0"/>
              <a:t> cm</a:t>
            </a:r>
            <a:r>
              <a:rPr lang="en-US" baseline="30000" dirty="0" smtClean="0"/>
              <a:t>-3</a:t>
            </a:r>
            <a:r>
              <a:rPr lang="en-US" dirty="0" smtClean="0"/>
              <a:t>, this still requires a scale length of about 0.1 </a:t>
            </a:r>
            <a:r>
              <a:rPr lang="en-US" i="1" dirty="0" err="1" smtClean="0"/>
              <a:t>R</a:t>
            </a:r>
            <a:r>
              <a:rPr lang="en-US" baseline="-25000" dirty="0" err="1" smtClean="0"/>
              <a:t>sun</a:t>
            </a:r>
            <a:r>
              <a:rPr lang="en-US" dirty="0" smtClean="0"/>
              <a:t>, to be drained in 10 s, although return currents may provide a way to replenish lost particles.</a:t>
            </a:r>
          </a:p>
          <a:p>
            <a:r>
              <a:rPr lang="en-US" dirty="0" smtClean="0"/>
              <a:t>We can conclude that magnetic energy release and particle acceleration must take place in a large volume of the lower corona, and lead to a considerable reduction of magnetic field strength (~100 G) on the time scale of 10s of seconds.</a:t>
            </a:r>
          </a:p>
          <a:p>
            <a:r>
              <a:rPr lang="en-US" dirty="0" smtClean="0"/>
              <a:t>In the standard flare model, the current sheet alone seems insufficient to provide the needed energy and the needed volume.</a:t>
            </a:r>
          </a:p>
          <a:p>
            <a:r>
              <a:rPr lang="en-US" dirty="0" smtClean="0"/>
              <a:t>With EOVSA microwave imaging spectroscopy, I will show that we finally have the ability to measure the coronal magnetic field strength dynamically during solar flares.  What do we see?  </a:t>
            </a:r>
          </a:p>
          <a:p>
            <a:r>
              <a:rPr lang="en-US" dirty="0" smtClean="0"/>
              <a:t>I will describe the instrument and analysis procedures, show the results for a classic erupting flux rope limb flare (2017 Sep 10), and discuss the implications.</a:t>
            </a:r>
            <a:endParaRPr lang="en-US" dirty="0"/>
          </a:p>
        </p:txBody>
      </p:sp>
    </p:spTree>
    <p:extLst>
      <p:ext uri="{BB962C8B-B14F-4D97-AF65-F5344CB8AC3E}">
        <p14:creationId xmlns:p14="http://schemas.microsoft.com/office/powerpoint/2010/main" val="133300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2967" y="1612849"/>
            <a:ext cx="10000366" cy="4683953"/>
          </a:xfrm>
        </p:spPr>
      </p:pic>
      <p:sp>
        <p:nvSpPr>
          <p:cNvPr id="7" name="TextBox 6"/>
          <p:cNvSpPr txBox="1"/>
          <p:nvPr/>
        </p:nvSpPr>
        <p:spPr>
          <a:xfrm>
            <a:off x="1219200" y="1612849"/>
            <a:ext cx="7442615" cy="73866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100" dirty="0">
                <a:solidFill>
                  <a:schemeClr val="bg1"/>
                </a:solidFill>
              </a:rPr>
              <a:t>13-antenna interferometer array operating over frequency range 1-18 GHz</a:t>
            </a:r>
          </a:p>
          <a:p>
            <a:r>
              <a:rPr lang="en-US" sz="2100" dirty="0">
                <a:solidFill>
                  <a:schemeClr val="bg1"/>
                </a:solidFill>
              </a:rPr>
              <a:t>Provides dynamic (1 s) “imaging spectroscopy” (&gt;100 frequencies)</a:t>
            </a:r>
          </a:p>
        </p:txBody>
      </p:sp>
      <p:sp>
        <p:nvSpPr>
          <p:cNvPr id="2" name="Title 1"/>
          <p:cNvSpPr>
            <a:spLocks noGrp="1"/>
          </p:cNvSpPr>
          <p:nvPr>
            <p:ph type="title"/>
          </p:nvPr>
        </p:nvSpPr>
        <p:spPr>
          <a:xfrm>
            <a:off x="2895600" y="648789"/>
            <a:ext cx="6515100" cy="964060"/>
          </a:xfrm>
        </p:spPr>
        <p:txBody>
          <a:bodyPr>
            <a:normAutofit fontScale="90000"/>
          </a:bodyPr>
          <a:lstStyle/>
          <a:p>
            <a:r>
              <a:rPr lang="en-US" dirty="0" smtClean="0"/>
              <a:t>EOVSA—NJIT’s solar radio array</a:t>
            </a:r>
            <a:endParaRPr lang="en-US" dirty="0"/>
          </a:p>
        </p:txBody>
      </p:sp>
    </p:spTree>
    <p:extLst>
      <p:ext uri="{BB962C8B-B14F-4D97-AF65-F5344CB8AC3E}">
        <p14:creationId xmlns:p14="http://schemas.microsoft.com/office/powerpoint/2010/main" val="1150531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380" y="1178716"/>
            <a:ext cx="9095472" cy="628650"/>
          </a:xfrm>
        </p:spPr>
        <p:txBody>
          <a:bodyPr>
            <a:normAutofit/>
          </a:bodyPr>
          <a:lstStyle/>
          <a:p>
            <a:r>
              <a:rPr lang="en-US" dirty="0" smtClean="0"/>
              <a:t>EOVSA “True-color” Movie of the Flare</a:t>
            </a:r>
            <a:endParaRPr lang="en-US" dirty="0"/>
          </a:p>
        </p:txBody>
      </p:sp>
      <p:sp>
        <p:nvSpPr>
          <p:cNvPr id="3" name="Content Placeholder 2"/>
          <p:cNvSpPr>
            <a:spLocks noGrp="1"/>
          </p:cNvSpPr>
          <p:nvPr>
            <p:ph idx="1"/>
          </p:nvPr>
        </p:nvSpPr>
        <p:spPr>
          <a:xfrm>
            <a:off x="3333378" y="4763321"/>
            <a:ext cx="5651737" cy="1159702"/>
          </a:xfrm>
        </p:spPr>
        <p:txBody>
          <a:bodyPr>
            <a:noAutofit/>
          </a:bodyPr>
          <a:lstStyle/>
          <a:p>
            <a:pPr marL="0" indent="0" algn="ctr">
              <a:buNone/>
            </a:pPr>
            <a:r>
              <a:rPr lang="en-US" sz="2400" dirty="0"/>
              <a:t>“True color” movies, with contributions to R, G, B color planes, apportioned by frequency </a:t>
            </a:r>
          </a:p>
          <a:p>
            <a:pPr marL="384048" lvl="1" indent="0" algn="ctr">
              <a:buNone/>
            </a:pPr>
            <a:r>
              <a:rPr lang="en-US" sz="1800" dirty="0"/>
              <a:t>Red =&gt; low frequency </a:t>
            </a:r>
          </a:p>
          <a:p>
            <a:pPr marL="384048" lvl="1" indent="0" algn="ctr">
              <a:buNone/>
            </a:pPr>
            <a:r>
              <a:rPr lang="en-US" sz="1800" dirty="0"/>
              <a:t>Blue =&gt; high frequency</a:t>
            </a:r>
          </a:p>
        </p:txBody>
      </p:sp>
      <p:sp>
        <p:nvSpPr>
          <p:cNvPr id="4" name="Date Placeholder 3"/>
          <p:cNvSpPr>
            <a:spLocks noGrp="1"/>
          </p:cNvSpPr>
          <p:nvPr>
            <p:ph type="dt" sz="half" idx="10"/>
          </p:nvPr>
        </p:nvSpPr>
        <p:spPr/>
        <p:txBody>
          <a:bodyPr/>
          <a:lstStyle/>
          <a:p>
            <a:r>
              <a:rPr lang="en-US" smtClean="0"/>
              <a:t>10/17/2018</a:t>
            </a:r>
            <a:endParaRPr lang="en-US"/>
          </a:p>
        </p:txBody>
      </p:sp>
      <p:sp>
        <p:nvSpPr>
          <p:cNvPr id="5" name="Footer Placeholder 4"/>
          <p:cNvSpPr>
            <a:spLocks noGrp="1"/>
          </p:cNvSpPr>
          <p:nvPr>
            <p:ph type="ftr" sz="quarter" idx="11"/>
          </p:nvPr>
        </p:nvSpPr>
        <p:spPr/>
        <p:txBody>
          <a:bodyPr/>
          <a:lstStyle/>
          <a:p>
            <a:r>
              <a:rPr lang="en-US" smtClean="0"/>
              <a:t>Webinar of Global Reach</a:t>
            </a:r>
            <a:endParaRPr lang="en-US" dirty="0"/>
          </a:p>
        </p:txBody>
      </p:sp>
      <p:sp>
        <p:nvSpPr>
          <p:cNvPr id="8" name="TextBox 7"/>
          <p:cNvSpPr txBox="1"/>
          <p:nvPr/>
        </p:nvSpPr>
        <p:spPr>
          <a:xfrm>
            <a:off x="3333379" y="4393211"/>
            <a:ext cx="4932761" cy="323165"/>
          </a:xfrm>
          <a:prstGeom prst="rect">
            <a:avLst/>
          </a:prstGeom>
          <a:noFill/>
        </p:spPr>
        <p:txBody>
          <a:bodyPr wrap="none" rtlCol="0">
            <a:spAutoFit/>
          </a:bodyPr>
          <a:lstStyle/>
          <a:p>
            <a:r>
              <a:rPr lang="en-US" sz="1500" dirty="0">
                <a:solidFill>
                  <a:schemeClr val="bg1"/>
                </a:solidFill>
              </a:rPr>
              <a:t>2017-Sep-04   20:30 – 20:50                2017-Sep-10   16:54 – 16:08</a:t>
            </a:r>
          </a:p>
        </p:txBody>
      </p:sp>
      <p:pic>
        <p:nvPicPr>
          <p:cNvPr id="9" name="tcmovie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24225" y="2019300"/>
            <a:ext cx="5543550" cy="2819400"/>
          </a:xfrm>
          <a:prstGeom prst="rect">
            <a:avLst/>
          </a:prstGeom>
        </p:spPr>
      </p:pic>
    </p:spTree>
    <p:extLst>
      <p:ext uri="{BB962C8B-B14F-4D97-AF65-F5344CB8AC3E}">
        <p14:creationId xmlns:p14="http://schemas.microsoft.com/office/powerpoint/2010/main" val="358381156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Emission Mechanisms</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
              </p:nvPr>
            </p:nvSpPr>
            <p:spPr>
              <a:xfrm>
                <a:off x="599927" y="1534884"/>
                <a:ext cx="8691584" cy="4656366"/>
              </a:xfrm>
            </p:spPr>
            <p:txBody>
              <a:bodyPr>
                <a:normAutofit fontScale="92500" lnSpcReduction="10000"/>
              </a:bodyPr>
              <a:lstStyle/>
              <a:p>
                <a:r>
                  <a:rPr lang="en-US" dirty="0" smtClean="0"/>
                  <a:t>Free-free (Bremsstrahlung) Emission/Absorption (Continuum)</a:t>
                </a:r>
              </a:p>
              <a:p>
                <a:pPr lvl="1"/>
                <a:r>
                  <a:rPr lang="en-US" dirty="0" smtClean="0"/>
                  <a:t>Due to distant collisions of electrons with ions</a:t>
                </a:r>
              </a:p>
              <a:p>
                <a:pPr lvl="1"/>
                <a:r>
                  <a:rPr lang="en-US" i="1" dirty="0" err="1" smtClean="0">
                    <a:latin typeface="Symbol" panose="05050102010706020507" pitchFamily="18" charset="2"/>
                  </a:rPr>
                  <a:t>k</a:t>
                </a:r>
                <a:r>
                  <a:rPr lang="en-US" baseline="-25000" dirty="0" err="1" smtClean="0">
                    <a:latin typeface="Symbol" panose="05050102010706020507" pitchFamily="18" charset="2"/>
                  </a:rPr>
                  <a:t>n</a:t>
                </a:r>
                <a:r>
                  <a:rPr lang="en-US" dirty="0" smtClean="0"/>
                  <a:t> ≈ 0.2 </a:t>
                </a:r>
                <a:r>
                  <a:rPr lang="en-US" i="1" dirty="0" smtClean="0"/>
                  <a:t>n</a:t>
                </a:r>
                <a:r>
                  <a:rPr lang="en-US" i="1" baseline="-25000" dirty="0" smtClean="0"/>
                  <a:t>e </a:t>
                </a:r>
                <a:r>
                  <a:rPr lang="en-US" dirty="0" smtClean="0">
                    <a:latin typeface="Symbol" panose="05050102010706020507" pitchFamily="18" charset="2"/>
                  </a:rPr>
                  <a:t>S</a:t>
                </a:r>
                <a:r>
                  <a:rPr lang="en-US" dirty="0" smtClean="0"/>
                  <a:t>(</a:t>
                </a:r>
                <a:r>
                  <a:rPr lang="en-US" i="1" dirty="0" smtClean="0"/>
                  <a:t>n</a:t>
                </a:r>
                <a:r>
                  <a:rPr lang="en-US" i="1" baseline="-25000" dirty="0" smtClean="0"/>
                  <a:t>i</a:t>
                </a:r>
                <a:r>
                  <a:rPr lang="en-US" i="1" dirty="0" smtClean="0"/>
                  <a:t>Z</a:t>
                </a:r>
                <a:r>
                  <a:rPr lang="en-US" i="1" baseline="-25000" dirty="0" smtClean="0"/>
                  <a:t>i</a:t>
                </a:r>
                <a:r>
                  <a:rPr lang="en-US" baseline="30000" dirty="0" smtClean="0"/>
                  <a:t>2</a:t>
                </a:r>
                <a:r>
                  <a:rPr lang="en-US" dirty="0"/>
                  <a:t>)/(</a:t>
                </a:r>
                <a:r>
                  <a:rPr lang="en-US" sz="1800" dirty="0" smtClean="0">
                    <a:latin typeface="Symbol" panose="05050102010706020507" pitchFamily="18" charset="2"/>
                  </a:rPr>
                  <a:t>n</a:t>
                </a:r>
                <a:r>
                  <a:rPr lang="en-US" baseline="30000" dirty="0" smtClean="0"/>
                  <a:t>2</a:t>
                </a:r>
                <a:r>
                  <a:rPr lang="en-US" i="1" dirty="0" smtClean="0"/>
                  <a:t>T </a:t>
                </a:r>
                <a:r>
                  <a:rPr lang="en-US" baseline="30000" dirty="0" smtClean="0"/>
                  <a:t>3/2</a:t>
                </a:r>
                <a:r>
                  <a:rPr lang="en-US" dirty="0" smtClean="0"/>
                  <a:t>) cm</a:t>
                </a:r>
                <a:r>
                  <a:rPr lang="en-US" baseline="30000" dirty="0" smtClean="0"/>
                  <a:t>-1</a:t>
                </a:r>
                <a:r>
                  <a:rPr lang="en-US" baseline="-25000" dirty="0" smtClean="0"/>
                  <a:t> </a:t>
                </a:r>
                <a:r>
                  <a:rPr lang="en-US" dirty="0" smtClean="0"/>
                  <a:t>(depends on </a:t>
                </a:r>
                <a:r>
                  <a:rPr lang="en-US" i="1" dirty="0" smtClean="0"/>
                  <a:t>n</a:t>
                </a:r>
                <a:r>
                  <a:rPr lang="en-US" i="1" baseline="-25000" dirty="0" smtClean="0"/>
                  <a:t>e</a:t>
                </a:r>
                <a:r>
                  <a:rPr lang="en-US" baseline="30000" dirty="0" smtClean="0"/>
                  <a:t>2</a:t>
                </a:r>
                <a:r>
                  <a:rPr lang="en-US" dirty="0" smtClean="0"/>
                  <a:t>, same as X-rays)</a:t>
                </a:r>
                <a:endParaRPr lang="en-US" baseline="30000" dirty="0" smtClean="0"/>
              </a:p>
              <a:p>
                <a:r>
                  <a:rPr lang="en-US" dirty="0" smtClean="0"/>
                  <a:t>Gyro-Emission (Line or continuum)</a:t>
                </a:r>
              </a:p>
              <a:p>
                <a:pPr lvl="1"/>
                <a:r>
                  <a:rPr lang="en-US" dirty="0" smtClean="0"/>
                  <a:t>Due to </a:t>
                </a:r>
                <a14:m>
                  <m:oMath xmlns:m="http://schemas.openxmlformats.org/officeDocument/2006/math">
                    <m:r>
                      <a:rPr lang="en-US" sz="1900" b="1" i="0" smtClean="0">
                        <a:latin typeface="Cambria Math" panose="02040503050406030204" pitchFamily="18" charset="0"/>
                      </a:rPr>
                      <m:t>𝐯</m:t>
                    </m:r>
                    <m:r>
                      <a:rPr lang="en-US" sz="1900" b="0" i="1" smtClean="0">
                        <a:latin typeface="Cambria Math" panose="02040503050406030204" pitchFamily="18" charset="0"/>
                        <a:ea typeface="Cambria Math" panose="02040503050406030204" pitchFamily="18" charset="0"/>
                      </a:rPr>
                      <m:t>×</m:t>
                    </m:r>
                    <m:r>
                      <a:rPr lang="en-US" sz="1900" b="1" i="0" smtClean="0">
                        <a:latin typeface="Cambria Math" panose="02040503050406030204" pitchFamily="18" charset="0"/>
                        <a:ea typeface="Cambria Math" panose="02040503050406030204" pitchFamily="18" charset="0"/>
                      </a:rPr>
                      <m:t>𝐁</m:t>
                    </m:r>
                  </m:oMath>
                </a14:m>
                <a:r>
                  <a:rPr lang="en-US" dirty="0" smtClean="0"/>
                  <a:t> (Lorentz) force, no collisions needed!</a:t>
                </a:r>
              </a:p>
              <a:p>
                <a:pPr lvl="1"/>
                <a:r>
                  <a:rPr lang="en-US" dirty="0" smtClean="0"/>
                  <a:t>Relativistic effects cause the radiation pattern to be beamed forward, which leads to additional harmonics (frequency </a:t>
                </a:r>
                <a14:m>
                  <m:oMath xmlns:m="http://schemas.openxmlformats.org/officeDocument/2006/math">
                    <m:r>
                      <a:rPr lang="en-US" sz="2000" i="1">
                        <a:latin typeface="Cambria Math" panose="02040503050406030204" pitchFamily="18" charset="0"/>
                        <a:ea typeface="Cambria Math" panose="02040503050406030204" pitchFamily="18" charset="0"/>
                      </a:rPr>
                      <m:t>𝜈</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𝜈</m:t>
                        </m:r>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m:t>
                    </m:r>
                    <m:r>
                      <a:rPr lang="en-US" sz="2000" b="0" i="1" smtClean="0">
                        <a:latin typeface="Cambria Math" panose="02040503050406030204" pitchFamily="18" charset="0"/>
                      </a:rPr>
                      <m:t>𝑠</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𝑒𝐵</m:t>
                        </m:r>
                      </m:num>
                      <m:den>
                        <m:r>
                          <a:rPr lang="en-US" sz="2000" b="0" i="1" smtClean="0">
                            <a:latin typeface="Cambria Math" panose="02040503050406030204" pitchFamily="18" charset="0"/>
                          </a:rPr>
                          <m:t>𝑚𝑐</m:t>
                        </m:r>
                      </m:den>
                    </m:f>
                    <m:r>
                      <a:rPr lang="en-US" sz="2000" b="0" i="0" smtClean="0">
                        <a:latin typeface="Cambria Math" panose="02040503050406030204" pitchFamily="18" charset="0"/>
                      </a:rPr>
                      <m:t> </m:t>
                    </m:r>
                  </m:oMath>
                </a14:m>
                <a:r>
                  <a:rPr lang="en-US" dirty="0" smtClean="0"/>
                  <a:t>)</a:t>
                </a:r>
              </a:p>
              <a:p>
                <a:pPr lvl="1"/>
                <a:r>
                  <a:rPr lang="en-US" dirty="0" smtClean="0"/>
                  <a:t>Solar flares have “mildly-relativistic” electrons (0.3 – 1 MeV), which results in a continuum spectrum generated by harmonics </a:t>
                </a:r>
                <a:r>
                  <a:rPr lang="en-US" i="1" dirty="0" smtClean="0"/>
                  <a:t>s</a:t>
                </a:r>
                <a:r>
                  <a:rPr lang="en-US" dirty="0" smtClean="0"/>
                  <a:t> = 10-100.</a:t>
                </a:r>
              </a:p>
              <a:p>
                <a:r>
                  <a:rPr lang="en-US" dirty="0" smtClean="0"/>
                  <a:t>Coherent Emission (narrow-band)</a:t>
                </a:r>
              </a:p>
              <a:p>
                <a:pPr lvl="1"/>
                <a:r>
                  <a:rPr lang="en-US" dirty="0" smtClean="0"/>
                  <a:t>Produced by collective action of electrons due to interaction with waves, e.g. Langmuir waves (plasma emission—type I, II or III bursts) or whistler waves (Electron-Cyclotron Maser emission—spike bursts), etc.</a:t>
                </a:r>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
              </p:nvPr>
            </p:nvSpPr>
            <p:spPr>
              <a:xfrm>
                <a:off x="599927" y="1534884"/>
                <a:ext cx="8691584" cy="4656366"/>
              </a:xfrm>
              <a:blipFill>
                <a:blip r:embed="rId2"/>
                <a:stretch>
                  <a:fillRect l="-491" t="-1702" b="-2094"/>
                </a:stretch>
              </a:blipFill>
            </p:spPr>
            <p:txBody>
              <a:bodyPr/>
              <a:lstStyle/>
              <a:p>
                <a:r>
                  <a:rPr lang="en-US">
                    <a:noFill/>
                  </a:rPr>
                  <a:t> </a:t>
                </a:r>
              </a:p>
            </p:txBody>
          </p:sp>
        </mc:Fallback>
      </mc:AlternateContent>
      <p:pic>
        <p:nvPicPr>
          <p:cNvPr id="1026" name="Picture 2" descr="https://web.njit.edu/~gary/728/assets/brem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615" y="1450518"/>
            <a:ext cx="2466226" cy="1518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eb.njit.edu/~gary/728/assets/dipole_mrel.gif"/>
          <p:cNvPicPr>
            <a:picLocks noChangeAspect="1" noChangeArrowheads="1"/>
          </p:cNvPicPr>
          <p:nvPr/>
        </p:nvPicPr>
        <p:blipFill rotWithShape="1">
          <a:blip r:embed="rId4">
            <a:extLst>
              <a:ext uri="{28A0092B-C50C-407E-A947-70E740481C1C}">
                <a14:useLocalDpi xmlns:a14="http://schemas.microsoft.com/office/drawing/2010/main" val="0"/>
              </a:ext>
            </a:extLst>
          </a:blip>
          <a:srcRect l="25672"/>
          <a:stretch/>
        </p:blipFill>
        <p:spPr bwMode="auto">
          <a:xfrm>
            <a:off x="9737605" y="4705836"/>
            <a:ext cx="1909100" cy="15987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eb.njit.edu/~gary/728/assets/lorentz.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7962" y="2954598"/>
            <a:ext cx="2414879" cy="18645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7629" y="2645664"/>
            <a:ext cx="8546371" cy="2173506"/>
          </a:xfrm>
          <a:prstGeom prst="rect">
            <a:avLst/>
          </a:prstGeom>
          <a:solidFill>
            <a:srgbClr val="FF6600">
              <a:alpha val="3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91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Diagnostics from the Gyrosynchrotron Spectrum</a:t>
            </a:r>
            <a:endParaRPr lang="en-US" dirty="0"/>
          </a:p>
        </p:txBody>
      </p:sp>
      <p:sp>
        <p:nvSpPr>
          <p:cNvPr id="3" name="Date Placeholder 2"/>
          <p:cNvSpPr>
            <a:spLocks noGrp="1"/>
          </p:cNvSpPr>
          <p:nvPr>
            <p:ph type="dt" sz="half" idx="10"/>
          </p:nvPr>
        </p:nvSpPr>
        <p:spPr/>
        <p:txBody>
          <a:bodyPr/>
          <a:lstStyle/>
          <a:p>
            <a:r>
              <a:rPr lang="en-US" smtClean="0"/>
              <a:t>10/17/2018</a:t>
            </a:r>
            <a:endParaRPr lang="en-US" dirty="0"/>
          </a:p>
        </p:txBody>
      </p:sp>
      <p:sp>
        <p:nvSpPr>
          <p:cNvPr id="4" name="Footer Placeholder 3"/>
          <p:cNvSpPr>
            <a:spLocks noGrp="1"/>
          </p:cNvSpPr>
          <p:nvPr>
            <p:ph type="ftr" sz="quarter" idx="11"/>
          </p:nvPr>
        </p:nvSpPr>
        <p:spPr/>
        <p:txBody>
          <a:bodyPr/>
          <a:lstStyle/>
          <a:p>
            <a:r>
              <a:rPr lang="en-US" smtClean="0"/>
              <a:t>Webinar of Global Reach</a:t>
            </a:r>
            <a:endParaRPr lang="en-US" dirty="0"/>
          </a:p>
        </p:txBody>
      </p:sp>
      <p:sp>
        <p:nvSpPr>
          <p:cNvPr id="5" name="Content Placeholder 4"/>
          <p:cNvSpPr>
            <a:spLocks noGrp="1"/>
          </p:cNvSpPr>
          <p:nvPr>
            <p:ph sz="quarter" idx="1"/>
          </p:nvPr>
        </p:nvSpPr>
        <p:spPr>
          <a:xfrm>
            <a:off x="599926" y="1534884"/>
            <a:ext cx="6493993" cy="4878108"/>
          </a:xfrm>
        </p:spPr>
        <p:txBody>
          <a:bodyPr>
            <a:normAutofit fontScale="92500" lnSpcReduction="20000"/>
          </a:bodyPr>
          <a:lstStyle/>
          <a:p>
            <a:r>
              <a:rPr lang="en-US" dirty="0"/>
              <a:t>The peak frequency depends </a:t>
            </a:r>
            <a:r>
              <a:rPr lang="en-US" dirty="0" smtClean="0"/>
              <a:t>mainly on the magnetic field strength.</a:t>
            </a:r>
          </a:p>
          <a:p>
            <a:r>
              <a:rPr lang="en-US" dirty="0" smtClean="0"/>
              <a:t>But slightly on </a:t>
            </a:r>
            <a:r>
              <a:rPr lang="en-US" dirty="0"/>
              <a:t>the number density of the </a:t>
            </a:r>
            <a:r>
              <a:rPr lang="en-US" dirty="0" smtClean="0"/>
              <a:t>high-energy electrons.</a:t>
            </a:r>
            <a:endParaRPr lang="en-US" dirty="0"/>
          </a:p>
          <a:p>
            <a:r>
              <a:rPr lang="en-US" dirty="0" smtClean="0"/>
              <a:t>The </a:t>
            </a:r>
            <a:r>
              <a:rPr lang="en-US" dirty="0"/>
              <a:t>high-frequency (optically thin) slope of the MW spectrum constrains the </a:t>
            </a:r>
            <a:r>
              <a:rPr lang="en-US" dirty="0" smtClean="0"/>
              <a:t>power-law index of </a:t>
            </a:r>
            <a:r>
              <a:rPr lang="en-US" dirty="0"/>
              <a:t>nonthermal </a:t>
            </a:r>
            <a:r>
              <a:rPr lang="en-US" dirty="0" smtClean="0"/>
              <a:t>electrons.</a:t>
            </a:r>
          </a:p>
          <a:p>
            <a:r>
              <a:rPr lang="en-US" dirty="0" smtClean="0"/>
              <a:t>The </a:t>
            </a:r>
            <a:r>
              <a:rPr lang="en-US" dirty="0"/>
              <a:t>low-frequency (optically thick) spectral range constrains the effective energy of radiating electrons</a:t>
            </a:r>
            <a:r>
              <a:rPr lang="en-US" dirty="0" smtClean="0"/>
              <a:t>.</a:t>
            </a:r>
          </a:p>
          <a:p>
            <a:r>
              <a:rPr lang="en-US" dirty="0" smtClean="0"/>
              <a:t>The shape </a:t>
            </a:r>
            <a:r>
              <a:rPr lang="en-US" dirty="0"/>
              <a:t>of </a:t>
            </a:r>
            <a:r>
              <a:rPr lang="en-US" dirty="0" smtClean="0"/>
              <a:t>low-frequency </a:t>
            </a:r>
            <a:r>
              <a:rPr lang="en-US" dirty="0"/>
              <a:t>spectral </a:t>
            </a:r>
            <a:r>
              <a:rPr lang="en-US" dirty="0" smtClean="0"/>
              <a:t>region depends </a:t>
            </a:r>
            <a:r>
              <a:rPr lang="en-US" dirty="0"/>
              <a:t>on the thermal plasma density (via </a:t>
            </a:r>
            <a:r>
              <a:rPr lang="en-US" dirty="0" err="1"/>
              <a:t>Razin</a:t>
            </a:r>
            <a:r>
              <a:rPr lang="en-US" dirty="0"/>
              <a:t>-effect and/or free-free contribution</a:t>
            </a:r>
            <a:r>
              <a:rPr lang="en-US" dirty="0" smtClean="0"/>
              <a:t>).</a:t>
            </a:r>
          </a:p>
          <a:p>
            <a:r>
              <a:rPr lang="en-US" dirty="0"/>
              <a:t>The shape of </a:t>
            </a:r>
            <a:r>
              <a:rPr lang="en-US" dirty="0" smtClean="0"/>
              <a:t>high-frequency </a:t>
            </a:r>
            <a:r>
              <a:rPr lang="en-US" dirty="0"/>
              <a:t>spectral region depends on </a:t>
            </a:r>
            <a:r>
              <a:rPr lang="en-US" dirty="0" smtClean="0"/>
              <a:t>the </a:t>
            </a:r>
            <a:r>
              <a:rPr lang="en-US" dirty="0"/>
              <a:t>high-energy cutoff (which is, however, rather poorly constrained in most </a:t>
            </a:r>
            <a:r>
              <a:rPr lang="en-US" dirty="0" smtClean="0"/>
              <a:t>cases).</a:t>
            </a:r>
            <a:endParaRPr lang="en-US" dirty="0"/>
          </a:p>
        </p:txBody>
      </p:sp>
      <p:pic>
        <p:nvPicPr>
          <p:cNvPr id="6" name="Picture 5"/>
          <p:cNvPicPr>
            <a:picLocks noChangeAspect="1"/>
          </p:cNvPicPr>
          <p:nvPr/>
        </p:nvPicPr>
        <p:blipFill>
          <a:blip r:embed="rId2"/>
          <a:stretch>
            <a:fillRect/>
          </a:stretch>
        </p:blipFill>
        <p:spPr>
          <a:xfrm>
            <a:off x="7093920" y="1782133"/>
            <a:ext cx="4836919" cy="4077501"/>
          </a:xfrm>
          <a:prstGeom prst="rect">
            <a:avLst/>
          </a:prstGeom>
        </p:spPr>
      </p:pic>
      <p:pic>
        <p:nvPicPr>
          <p:cNvPr id="7" name="Picture 6"/>
          <p:cNvPicPr>
            <a:picLocks/>
          </p:cNvPicPr>
          <p:nvPr/>
        </p:nvPicPr>
        <p:blipFill>
          <a:blip r:embed="rId3"/>
          <a:stretch>
            <a:fillRect/>
          </a:stretch>
        </p:blipFill>
        <p:spPr>
          <a:xfrm>
            <a:off x="8218092" y="2706822"/>
            <a:ext cx="2770156" cy="2543175"/>
          </a:xfrm>
          <a:prstGeom prst="rect">
            <a:avLst/>
          </a:prstGeom>
        </p:spPr>
      </p:pic>
      <p:pic>
        <p:nvPicPr>
          <p:cNvPr id="8" name="Picture 7"/>
          <p:cNvPicPr>
            <a:picLocks/>
          </p:cNvPicPr>
          <p:nvPr/>
        </p:nvPicPr>
        <p:blipFill>
          <a:blip r:embed="rId4"/>
          <a:stretch>
            <a:fillRect/>
          </a:stretch>
        </p:blipFill>
        <p:spPr>
          <a:xfrm>
            <a:off x="10056798" y="2694630"/>
            <a:ext cx="931450" cy="2586038"/>
          </a:xfrm>
          <a:prstGeom prst="rect">
            <a:avLst/>
          </a:prstGeom>
        </p:spPr>
      </p:pic>
      <p:pic>
        <p:nvPicPr>
          <p:cNvPr id="10" name="Picture 9"/>
          <p:cNvPicPr>
            <a:picLocks/>
          </p:cNvPicPr>
          <p:nvPr/>
        </p:nvPicPr>
        <p:blipFill>
          <a:blip r:embed="rId5"/>
          <a:stretch>
            <a:fillRect/>
          </a:stretch>
        </p:blipFill>
        <p:spPr>
          <a:xfrm>
            <a:off x="8246539" y="2694630"/>
            <a:ext cx="1911287" cy="1378744"/>
          </a:xfrm>
          <a:prstGeom prst="rect">
            <a:avLst/>
          </a:prstGeom>
        </p:spPr>
      </p:pic>
      <p:sp>
        <p:nvSpPr>
          <p:cNvPr id="11" name="TextBox 10"/>
          <p:cNvSpPr txBox="1"/>
          <p:nvPr/>
        </p:nvSpPr>
        <p:spPr>
          <a:xfrm>
            <a:off x="8042597" y="5847780"/>
            <a:ext cx="3676006" cy="400110"/>
          </a:xfrm>
          <a:prstGeom prst="rect">
            <a:avLst/>
          </a:prstGeom>
          <a:noFill/>
        </p:spPr>
        <p:txBody>
          <a:bodyPr wrap="none" rtlCol="0">
            <a:spAutoFit/>
          </a:bodyPr>
          <a:lstStyle/>
          <a:p>
            <a:r>
              <a:rPr lang="en-US" b="1" dirty="0" smtClean="0"/>
              <a:t>Schematic shape of GS spectrum</a:t>
            </a:r>
            <a:endParaRPr lang="en-US" b="1" dirty="0"/>
          </a:p>
        </p:txBody>
      </p:sp>
    </p:spTree>
    <p:extLst>
      <p:ext uri="{BB962C8B-B14F-4D97-AF65-F5344CB8AC3E}">
        <p14:creationId xmlns:p14="http://schemas.microsoft.com/office/powerpoint/2010/main" val="4160324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autoRev="1" fill="hold" nodeType="clickEffect">
                                  <p:stCondLst>
                                    <p:cond delay="0"/>
                                  </p:stCondLst>
                                  <p:childTnLst>
                                    <p:animMotion origin="layout" path="M -2.08333E-7 -2.59259E-6 L 0.04336 0.01366 " pathEditMode="relative" rAng="0" ptsTypes="AA">
                                      <p:cBhvr>
                                        <p:cTn id="12" dur="2000" fill="hold"/>
                                        <p:tgtEl>
                                          <p:spTgt spid="7"/>
                                        </p:tgtEl>
                                        <p:attrNameLst>
                                          <p:attrName>ppt_x</p:attrName>
                                          <p:attrName>ppt_y</p:attrName>
                                        </p:attrNameLst>
                                      </p:cBhvr>
                                      <p:rCtr x="2161" y="671"/>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autoRev="1" fill="hold" nodeType="clickEffect">
                                  <p:stCondLst>
                                    <p:cond delay="0"/>
                                  </p:stCondLst>
                                  <p:childTnLst>
                                    <p:animMotion origin="layout" path="M -2.08333E-7 -2.59259E-6 L 0.01146 -0.01365 " pathEditMode="relative" rAng="0" ptsTypes="AA">
                                      <p:cBhvr>
                                        <p:cTn id="22" dur="2000" fill="hold"/>
                                        <p:tgtEl>
                                          <p:spTgt spid="7"/>
                                        </p:tgtEl>
                                        <p:attrNameLst>
                                          <p:attrName>ppt_x</p:attrName>
                                          <p:attrName>ppt_y</p:attrName>
                                        </p:attrNameLst>
                                      </p:cBhvr>
                                      <p:rCtr x="573" y="-694"/>
                                    </p:animMotion>
                                  </p:childTnLst>
                                </p:cTn>
                              </p:par>
                            </p:childTnLst>
                          </p:cTn>
                        </p:par>
                        <p:par>
                          <p:cTn id="23" fill="hold">
                            <p:stCondLst>
                              <p:cond delay="4000"/>
                            </p:stCondLst>
                            <p:childTnLst>
                              <p:par>
                                <p:cTn id="24" presetID="1"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8" presetClass="emph" presetSubtype="0" accel="50000" decel="50000" autoRev="1" fill="hold" nodeType="clickEffect">
                                  <p:stCondLst>
                                    <p:cond delay="0"/>
                                  </p:stCondLst>
                                  <p:childTnLst>
                                    <p:animRot by="-600000">
                                      <p:cBhvr>
                                        <p:cTn id="35" dur="2000" fill="hold"/>
                                        <p:tgtEl>
                                          <p:spTgt spid="8"/>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additive="base">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autoRev="1" fill="hold" nodeType="clickEffect">
                                  <p:stCondLst>
                                    <p:cond delay="0"/>
                                  </p:stCondLst>
                                  <p:childTnLst>
                                    <p:animMotion origin="layout" path="M 2.29167E-6 2.96296E-6 L 0.00117 -0.07037 " pathEditMode="relative" rAng="0" ptsTypes="AA">
                                      <p:cBhvr>
                                        <p:cTn id="45" dur="2000" fill="hold"/>
                                        <p:tgtEl>
                                          <p:spTgt spid="10"/>
                                        </p:tgtEl>
                                        <p:attrNameLst>
                                          <p:attrName>ppt_x</p:attrName>
                                          <p:attrName>ppt_y</p:attrName>
                                        </p:attrNameLst>
                                      </p:cBhvr>
                                      <p:rCtr x="52" y="-3519"/>
                                    </p:animMotion>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 calcmode="lin" valueType="num">
                                      <p:cBhvr additive="base">
                                        <p:cTn id="5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accel="50000" decel="50000" autoRev="1" fill="hold" nodeType="clickEffect">
                                  <p:stCondLst>
                                    <p:cond delay="0"/>
                                  </p:stCondLst>
                                  <p:childTnLst>
                                    <p:animRot by="-600000">
                                      <p:cBhvr>
                                        <p:cTn id="58" dur="2000" fill="hold"/>
                                        <p:tgtEl>
                                          <p:spTgt spid="10"/>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anim calcmode="lin" valueType="num">
                                      <p:cBhvr additive="base">
                                        <p:cTn id="6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lnDef>
      <a:spPr>
        <a:ln w="19050">
          <a:solidFill>
            <a:schemeClr val="accent2">
              <a:lumMod val="60000"/>
              <a:lumOff val="40000"/>
            </a:schemeClr>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18494</TotalTime>
  <Words>2455</Words>
  <Application>Microsoft Office PowerPoint</Application>
  <PresentationFormat>Widescreen</PresentationFormat>
  <Paragraphs>300</Paragraphs>
  <Slides>36</Slides>
  <Notes>3</Notes>
  <HiddenSlides>0</HiddenSlides>
  <MMClips>6</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Arial</vt:lpstr>
      <vt:lpstr>Calibri</vt:lpstr>
      <vt:lpstr>Calibri Light</vt:lpstr>
      <vt:lpstr>Cambria Math</vt:lpstr>
      <vt:lpstr>Franklin Gothic Book</vt:lpstr>
      <vt:lpstr>Mangal</vt:lpstr>
      <vt:lpstr>Perpetua</vt:lpstr>
      <vt:lpstr>Symbol</vt:lpstr>
      <vt:lpstr>Tahoma</vt:lpstr>
      <vt:lpstr>Tempus Sans ITC</vt:lpstr>
      <vt:lpstr>Times New Roman</vt:lpstr>
      <vt:lpstr>Wingdings 2</vt:lpstr>
      <vt:lpstr>Equity</vt:lpstr>
      <vt:lpstr>Office Theme</vt:lpstr>
      <vt:lpstr>Microwave Imaging Spectroscopy:  Dynamic Measurement of Electron Acceleration and Coronal Magnetic Fields in Solar Flares</vt:lpstr>
      <vt:lpstr>Outline</vt:lpstr>
      <vt:lpstr>Solar Magnetic Free Energy</vt:lpstr>
      <vt:lpstr>Estimate of Energy Release Scale Length</vt:lpstr>
      <vt:lpstr>More Scale Length Considerations</vt:lpstr>
      <vt:lpstr>EOVSA—NJIT’s solar radio array</vt:lpstr>
      <vt:lpstr>EOVSA “True-color” Movie of the Flare</vt:lpstr>
      <vt:lpstr>Radio Emission Mechanisms</vt:lpstr>
      <vt:lpstr>Diagnostics from the Gyrosynchrotron Spectrum</vt:lpstr>
      <vt:lpstr>The Effect of Inhomogeneity</vt:lpstr>
      <vt:lpstr>2017 Sep 10 Time Behavior</vt:lpstr>
      <vt:lpstr>EOVSA Imaging Spectroscopy Method (15:57 UT)</vt:lpstr>
      <vt:lpstr>EOVSA Imaging Spectroscopy Method (15:59 UT)</vt:lpstr>
      <vt:lpstr>EOVSA Imaging Spectroscopy Method (16:01 UT)</vt:lpstr>
      <vt:lpstr>Fitting Algorithm</vt:lpstr>
      <vt:lpstr>B Field (0-1500 G) and Electron Powerlaw Index (0-7)</vt:lpstr>
      <vt:lpstr>Implications of the 2017 Sep 10 Event for Particle Acceleration in the Standard Model</vt:lpstr>
      <vt:lpstr>EOVSA/RHESSI Comparison</vt:lpstr>
      <vt:lpstr>Initial Flux Rope Eruption and Standard Model</vt:lpstr>
      <vt:lpstr>Initial Flux Rope Eruption and Standard Model</vt:lpstr>
      <vt:lpstr>PowerPoint Presentation</vt:lpstr>
      <vt:lpstr>Continuous Acceleration</vt:lpstr>
      <vt:lpstr>2017-SEP-10 Movie: 17:31 – 18:06 UT</vt:lpstr>
      <vt:lpstr>Thermal loop-top and nonthermal loop</vt:lpstr>
      <vt:lpstr>Quantitative Look at B Field and Changes</vt:lpstr>
      <vt:lpstr>Quantitative Look at B Field Decay</vt:lpstr>
      <vt:lpstr>Energy Associated with B-Field Decay</vt:lpstr>
      <vt:lpstr>Conclusions</vt:lpstr>
      <vt:lpstr>FASR</vt:lpstr>
      <vt:lpstr>Extra Slides</vt:lpstr>
      <vt:lpstr>Comparing 2017 Sep 9 and Sep 10 Events</vt:lpstr>
      <vt:lpstr>B Field Decay in 2017 Sep 9 Event</vt:lpstr>
      <vt:lpstr>2017 September 04 SEP Event Timing</vt:lpstr>
      <vt:lpstr>Associated CME and SEP Activity</vt:lpstr>
      <vt:lpstr>2017 September 04 SEP Event</vt:lpstr>
      <vt:lpstr>Need For 3D Forward-Fit Modeling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Dale</dc:creator>
  <cp:lastModifiedBy>profile</cp:lastModifiedBy>
  <cp:revision>685</cp:revision>
  <dcterms:created xsi:type="dcterms:W3CDTF">2006-08-16T00:00:00Z</dcterms:created>
  <dcterms:modified xsi:type="dcterms:W3CDTF">2018-10-17T13:51:09Z</dcterms:modified>
</cp:coreProperties>
</file>