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 id="2147483680" r:id="rId2"/>
    <p:sldMasterId id="2147483692" r:id="rId3"/>
  </p:sldMasterIdLst>
  <p:notesMasterIdLst>
    <p:notesMasterId r:id="rId41"/>
  </p:notesMasterIdLst>
  <p:sldIdLst>
    <p:sldId id="256" r:id="rId4"/>
    <p:sldId id="464" r:id="rId5"/>
    <p:sldId id="466" r:id="rId6"/>
    <p:sldId id="438" r:id="rId7"/>
    <p:sldId id="467" r:id="rId8"/>
    <p:sldId id="468" r:id="rId9"/>
    <p:sldId id="474" r:id="rId10"/>
    <p:sldId id="480" r:id="rId11"/>
    <p:sldId id="477" r:id="rId12"/>
    <p:sldId id="544" r:id="rId13"/>
    <p:sldId id="478" r:id="rId14"/>
    <p:sldId id="488" r:id="rId15"/>
    <p:sldId id="481" r:id="rId16"/>
    <p:sldId id="482" r:id="rId17"/>
    <p:sldId id="489" r:id="rId18"/>
    <p:sldId id="487" r:id="rId19"/>
    <p:sldId id="485" r:id="rId20"/>
    <p:sldId id="555" r:id="rId21"/>
    <p:sldId id="491" r:id="rId22"/>
    <p:sldId id="546" r:id="rId23"/>
    <p:sldId id="500" r:id="rId24"/>
    <p:sldId id="499" r:id="rId25"/>
    <p:sldId id="490" r:id="rId26"/>
    <p:sldId id="547" r:id="rId27"/>
    <p:sldId id="554" r:id="rId28"/>
    <p:sldId id="548" r:id="rId29"/>
    <p:sldId id="258" r:id="rId30"/>
    <p:sldId id="259" r:id="rId31"/>
    <p:sldId id="261" r:id="rId32"/>
    <p:sldId id="272" r:id="rId33"/>
    <p:sldId id="273" r:id="rId34"/>
    <p:sldId id="274" r:id="rId35"/>
    <p:sldId id="275" r:id="rId36"/>
    <p:sldId id="439" r:id="rId37"/>
    <p:sldId id="551" r:id="rId38"/>
    <p:sldId id="552" r:id="rId39"/>
    <p:sldId id="55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lu Nita" initials="GN" lastIdx="1" clrIdx="0">
    <p:extLst>
      <p:ext uri="{19B8F6BF-5375-455C-9EA6-DF929625EA0E}">
        <p15:presenceInfo xmlns:p15="http://schemas.microsoft.com/office/powerpoint/2012/main" userId="b8870340548cca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6" d="100"/>
          <a:sy n="86" d="100"/>
        </p:scale>
        <p:origin x="4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1921-7894-486F-AD59-54FAF757BDFB}" type="datetimeFigureOut">
              <a:rPr lang="en-US" smtClean="0"/>
              <a:t>10/3/2018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F2D65-659A-4AA2-A51F-0E818B085924}" type="slidenum">
              <a:rPr lang="en-US" smtClean="0"/>
              <a:t>‹#›</a:t>
            </a:fld>
            <a:endParaRPr lang="en-US"/>
          </a:p>
        </p:txBody>
      </p:sp>
    </p:spTree>
    <p:extLst>
      <p:ext uri="{BB962C8B-B14F-4D97-AF65-F5344CB8AC3E}">
        <p14:creationId xmlns:p14="http://schemas.microsoft.com/office/powerpoint/2010/main" val="267613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video, you see the 3D</a:t>
            </a:r>
            <a:r>
              <a:rPr lang="en-US" baseline="0" dirty="0"/>
              <a:t> </a:t>
            </a:r>
            <a:r>
              <a:rPr lang="en-US" dirty="0"/>
              <a:t>and top views of the nonthermal electron distribution, gathered in each simulation of the model. Here on the right is a dynamic intensity plot, which plots the intensity of the modelled simulation against that of the observed data for each timeframe. The standard deviation of each simulation is also included. On the left is a residual plot which is used to check the deviation of the model from the data. An ideal residual plot is one with low residual values scattered randomly in both positive and negative directions, indicating that the simulations have little systematic errors. Lastly, on the bottom is an spectrum of the entire time modelled, which is synthesized from multi-frequency intensity maps simulated using GX Simulator during each timeframe. The video was created using an IDL code in order to better visualize the nonthermal electron distribution of the flare throughout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*plays video*</a:t>
            </a:r>
          </a:p>
          <a:p>
            <a:endParaRPr lang="en-US" dirty="0"/>
          </a:p>
          <a:p>
            <a:r>
              <a:rPr lang="en-US" dirty="0"/>
              <a:t>So, as you can see, the distribution grew in size leading up to the flare, which is indicated by this black line. After the peak, the distribution almost seems to maintain its size, only fluctuating a little but not as much as before. This matches the spectrum of the flare, which I have on the right. Leading up to the peak, there is a much more dramatic change in intensity, but the intensity change fluctuates a little more afterward, increasing sometimes and staying almost constant at others, with more dramatic decreases occurring in intervals.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84B47-0245-4F29-9895-E0BC30C74D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92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031B0-AB33-48F9-AAEA-AC23B4B0CFF0}" type="slidenum">
              <a:rPr lang="en-US" smtClean="0"/>
              <a:t>27</a:t>
            </a:fld>
            <a:endParaRPr lang="en-US"/>
          </a:p>
        </p:txBody>
      </p:sp>
    </p:spTree>
    <p:extLst>
      <p:ext uri="{BB962C8B-B14F-4D97-AF65-F5344CB8AC3E}">
        <p14:creationId xmlns:p14="http://schemas.microsoft.com/office/powerpoint/2010/main" val="3793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27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19C7-3AFC-451D-B3CE-78FF1D44A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F9CA44-0C63-4B71-9054-4E9D3DB2D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B7F79-4867-46C1-AFFC-5EF329A29C21}"/>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5" name="Footer Placeholder 4">
            <a:extLst>
              <a:ext uri="{FF2B5EF4-FFF2-40B4-BE49-F238E27FC236}">
                <a16:creationId xmlns:a16="http://schemas.microsoft.com/office/drawing/2014/main" id="{FFA75B66-7282-4CF0-BD03-E5FCAAFF1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25100B-BA5C-4FDC-8592-3920A01E3D9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866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0AE6-6F11-4E73-B4E1-36F29D6C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82577-203A-40C8-BC50-B65C899601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D59E7-6859-4CA1-9BA3-CEEA4F56B9AC}"/>
              </a:ext>
            </a:extLst>
          </p:cNvPr>
          <p:cNvSpPr>
            <a:spLocks noGrp="1"/>
          </p:cNvSpPr>
          <p:nvPr>
            <p:ph type="dt" sz="half" idx="10"/>
          </p:nvPr>
        </p:nvSpPr>
        <p:spPr/>
        <p:txBody>
          <a:bodyPr/>
          <a:lstStyle/>
          <a:p>
            <a:fld id="{55C6B4A9-1611-4792-9094-5F34BCA07E0B}" type="datetimeFigureOut">
              <a:rPr lang="en-US" smtClean="0"/>
              <a:t>10/3/2018</a:t>
            </a:fld>
            <a:endParaRPr lang="en-US" dirty="0"/>
          </a:p>
        </p:txBody>
      </p:sp>
      <p:sp>
        <p:nvSpPr>
          <p:cNvPr id="5" name="Footer Placeholder 4">
            <a:extLst>
              <a:ext uri="{FF2B5EF4-FFF2-40B4-BE49-F238E27FC236}">
                <a16:creationId xmlns:a16="http://schemas.microsoft.com/office/drawing/2014/main" id="{8F09F8EB-D9DF-4BEF-9D34-18487A0E6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4A3E78-5878-4745-A072-C45A1F4B8B51}"/>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29156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33834-00A0-43FB-88B8-48827B00DC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6B58A-8EB4-4818-8116-77FD73CD7D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881FA-5A79-4327-89D0-3B9A09B4E5BC}"/>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5" name="Footer Placeholder 4">
            <a:extLst>
              <a:ext uri="{FF2B5EF4-FFF2-40B4-BE49-F238E27FC236}">
                <a16:creationId xmlns:a16="http://schemas.microsoft.com/office/drawing/2014/main" id="{1BBD226C-A515-4623-A888-273DD3A5F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E9AA73-34F0-487D-BD90-EF8152B88D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53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4C0B0A-A922-4AF0-B327-83870A764649}"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626585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C0B0A-A922-4AF0-B327-83870A764649}"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0396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C0B0A-A922-4AF0-B327-83870A764649}"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88065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4C0B0A-A922-4AF0-B327-83870A764649}"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71677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4C0B0A-A922-4AF0-B327-83870A764649}" type="datetimeFigureOut">
              <a:rPr lang="en-US" smtClean="0"/>
              <a:t>10/3/2018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682048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4C0B0A-A922-4AF0-B327-83870A764649}" type="datetimeFigureOut">
              <a:rPr lang="en-US" smtClean="0"/>
              <a:t>10/3/2018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3069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C0B0A-A922-4AF0-B327-83870A764649}" type="datetimeFigureOut">
              <a:rPr lang="en-US" smtClean="0"/>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2331650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C0B0A-A922-4AF0-B327-83870A764649}"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190358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1592-1804-4B64-AB00-BDA402BD1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5B8D-A69A-428A-8D7A-B7C14C375B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7D558-6D74-41B8-B75A-DFA8DD53CDB9}"/>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5" name="Footer Placeholder 4">
            <a:extLst>
              <a:ext uri="{FF2B5EF4-FFF2-40B4-BE49-F238E27FC236}">
                <a16:creationId xmlns:a16="http://schemas.microsoft.com/office/drawing/2014/main" id="{56533E60-6AA0-4494-A128-154376CCE1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41E03D-16B1-4AFB-A801-702B7F42BD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249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C0B0A-A922-4AF0-B327-83870A764649}"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178146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C0B0A-A922-4AF0-B327-83870A764649}"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3588994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C0B0A-A922-4AF0-B327-83870A764649}"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F72E2-B969-4D33-B4DC-CA986E2DD195}" type="slidenum">
              <a:rPr lang="en-US" smtClean="0"/>
              <a:t>‹#›</a:t>
            </a:fld>
            <a:endParaRPr lang="en-US"/>
          </a:p>
        </p:txBody>
      </p:sp>
    </p:spTree>
    <p:extLst>
      <p:ext uri="{BB962C8B-B14F-4D97-AF65-F5344CB8AC3E}">
        <p14:creationId xmlns:p14="http://schemas.microsoft.com/office/powerpoint/2010/main" val="4142371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13" name="Rounded Rectangle 12"/>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8" name="Date Placeholder 27"/>
          <p:cNvSpPr>
            <a:spLocks noGrp="1"/>
          </p:cNvSpPr>
          <p:nvPr>
            <p:ph type="dt" sz="half" idx="10"/>
          </p:nvPr>
        </p:nvSpPr>
        <p:spPr/>
        <p:txBody>
          <a:bodyPr/>
          <a:lstStyle/>
          <a:p>
            <a:r>
              <a:rPr lang="en-US"/>
              <a:t>09/24/2018</a:t>
            </a:r>
            <a:endParaRPr lang="en-US" dirty="0"/>
          </a:p>
        </p:txBody>
      </p:sp>
      <p:sp>
        <p:nvSpPr>
          <p:cNvPr id="17" name="Footer Placeholder 16"/>
          <p:cNvSpPr>
            <a:spLocks noGrp="1"/>
          </p:cNvSpPr>
          <p:nvPr>
            <p:ph type="ftr" sz="quarter" idx="11"/>
          </p:nvPr>
        </p:nvSpPr>
        <p:spPr/>
        <p:txBody>
          <a:bodyPr/>
          <a:lstStyle/>
          <a:p>
            <a:r>
              <a:rPr lang="en-US"/>
              <a:t>UMD Space and Cosmic Ray Seminar</a:t>
            </a:r>
            <a:endParaRPr lang="en-US" dirty="0"/>
          </a:p>
        </p:txBody>
      </p:sp>
      <p:sp>
        <p:nvSpPr>
          <p:cNvPr id="7" name="Rectangle 6"/>
          <p:cNvSpPr/>
          <p:nvPr/>
        </p:nvSpPr>
        <p:spPr>
          <a:xfrm>
            <a:off x="83910" y="1449306"/>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0" name="Rectangle 9"/>
          <p:cNvSpPr/>
          <p:nvPr/>
        </p:nvSpPr>
        <p:spPr>
          <a:xfrm>
            <a:off x="83910"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1" name="Rectangle 10"/>
          <p:cNvSpPr/>
          <p:nvPr/>
        </p:nvSpPr>
        <p:spPr>
          <a:xfrm>
            <a:off x="83910"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8" name="Title 7"/>
          <p:cNvSpPr>
            <a:spLocks noGrp="1"/>
          </p:cNvSpPr>
          <p:nvPr>
            <p:ph type="ctrTitle"/>
          </p:nvPr>
        </p:nvSpPr>
        <p:spPr>
          <a:xfrm>
            <a:off x="609600" y="1505933"/>
            <a:ext cx="10972800" cy="1470025"/>
          </a:xfrm>
        </p:spPr>
        <p:txBody>
          <a:bodyPr anchor="ctr"/>
          <a:lstStyle>
            <a:lvl1pPr algn="ctr">
              <a:defRPr lang="en-US" dirty="0">
                <a:solidFill>
                  <a:srgbClr val="FFFFFF"/>
                </a:solidFill>
              </a:defRPr>
            </a:lvl1pPr>
          </a:lstStyle>
          <a:p>
            <a:r>
              <a:rPr kumimoji="0" lang="en-US"/>
              <a:t>Click to edit Master title style</a:t>
            </a:r>
          </a:p>
        </p:txBody>
      </p:sp>
      <p:pic>
        <p:nvPicPr>
          <p:cNvPr id="16" name="Picture 15"/>
          <p:cNvPicPr>
            <a:picLocks/>
          </p:cNvPicPr>
          <p:nvPr userDrawn="1"/>
        </p:nvPicPr>
        <p:blipFill rotWithShape="1">
          <a:blip r:embed="rId2">
            <a:extLst>
              <a:ext uri="{28A0092B-C50C-407E-A947-70E740481C1C}">
                <a14:useLocalDpi xmlns:a14="http://schemas.microsoft.com/office/drawing/2010/main" val="0"/>
              </a:ext>
            </a:extLst>
          </a:blip>
          <a:srcRect l="1" t="423" r="1" b="696"/>
          <a:stretch/>
        </p:blipFill>
        <p:spPr>
          <a:xfrm>
            <a:off x="2935666" y="3215599"/>
            <a:ext cx="6320664" cy="1569802"/>
          </a:xfrm>
          <a:prstGeom prst="round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65" y="79830"/>
            <a:ext cx="1950696" cy="785553"/>
          </a:xfrm>
          <a:prstGeom prst="round2SameRect">
            <a:avLst>
              <a:gd name="adj1" fmla="val 50000"/>
              <a:gd name="adj2" fmla="val 12945"/>
            </a:avLst>
          </a:prstGeom>
          <a:effectLst/>
        </p:spPr>
      </p:pic>
      <p:pic>
        <p:nvPicPr>
          <p:cNvPr id="19" name="Picture 2"/>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02323" y="78100"/>
            <a:ext cx="2098649" cy="785591"/>
          </a:xfrm>
          <a:prstGeom prst="round1Rect">
            <a:avLst>
              <a:gd name="adj" fmla="val 4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249363468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629" y="892629"/>
            <a:ext cx="10975097" cy="626609"/>
          </a:xfrm>
        </p:spPr>
        <p:txBody>
          <a:bodyPr/>
          <a:lstStyle/>
          <a:p>
            <a:r>
              <a:rPr kumimoji="0" lang="en-US" dirty="0"/>
              <a:t>Click to edit Master title style</a:t>
            </a:r>
          </a:p>
        </p:txBody>
      </p:sp>
      <p:sp>
        <p:nvSpPr>
          <p:cNvPr id="4" name="Date Placeholder 3"/>
          <p:cNvSpPr>
            <a:spLocks noGrp="1"/>
          </p:cNvSpPr>
          <p:nvPr>
            <p:ph type="dt" sz="half" idx="10"/>
          </p:nvPr>
        </p:nvSpPr>
        <p:spPr/>
        <p:txBody>
          <a:bodyPr/>
          <a:lstStyle/>
          <a:p>
            <a:r>
              <a:rPr lang="en-US"/>
              <a:t>09/24/2018</a:t>
            </a:r>
            <a:endParaRPr lang="en-US" dirty="0"/>
          </a:p>
        </p:txBody>
      </p:sp>
      <p:sp>
        <p:nvSpPr>
          <p:cNvPr id="5" name="Footer Placeholder 4"/>
          <p:cNvSpPr>
            <a:spLocks noGrp="1"/>
          </p:cNvSpPr>
          <p:nvPr>
            <p:ph type="ftr" sz="quarter" idx="11"/>
          </p:nvPr>
        </p:nvSpPr>
        <p:spPr/>
        <p:txBody>
          <a:bodyPr/>
          <a:lstStyle/>
          <a:p>
            <a:r>
              <a:rPr lang="en-US"/>
              <a:t>UMD Space and Cosmic Ray Seminar</a:t>
            </a:r>
            <a:endParaRPr lang="en-US" dirty="0"/>
          </a:p>
        </p:txBody>
      </p:sp>
      <p:sp>
        <p:nvSpPr>
          <p:cNvPr id="8" name="Content Placeholder 7"/>
          <p:cNvSpPr>
            <a:spLocks noGrp="1"/>
          </p:cNvSpPr>
          <p:nvPr>
            <p:ph sz="quarter" idx="1"/>
          </p:nvPr>
        </p:nvSpPr>
        <p:spPr>
          <a:xfrm>
            <a:off x="599926" y="1534884"/>
            <a:ext cx="10963124"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8719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10" name="Rounded Rectangle 9"/>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 name="Title 1"/>
          <p:cNvSpPr>
            <a:spLocks noGrp="1"/>
          </p:cNvSpPr>
          <p:nvPr>
            <p:ph type="title"/>
          </p:nvPr>
        </p:nvSpPr>
        <p:spPr>
          <a:xfrm>
            <a:off x="963084" y="952503"/>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t>09/24/2018</a:t>
            </a:r>
          </a:p>
        </p:txBody>
      </p:sp>
      <p:sp>
        <p:nvSpPr>
          <p:cNvPr id="5" name="Footer Placeholder 4"/>
          <p:cNvSpPr>
            <a:spLocks noGrp="1"/>
          </p:cNvSpPr>
          <p:nvPr>
            <p:ph type="ftr" sz="quarter" idx="11"/>
          </p:nvPr>
        </p:nvSpPr>
        <p:spPr>
          <a:xfrm>
            <a:off x="1066800" y="6172200"/>
            <a:ext cx="5334000" cy="457200"/>
          </a:xfrm>
        </p:spPr>
        <p:txBody>
          <a:bodyPr/>
          <a:lstStyle/>
          <a:p>
            <a:r>
              <a:rPr lang="en-US"/>
              <a:t>UMD Space and Cosmic Ray Seminar</a:t>
            </a:r>
          </a:p>
        </p:txBody>
      </p:sp>
      <p:sp>
        <p:nvSpPr>
          <p:cNvPr id="7" name="Rectangle 6"/>
          <p:cNvSpPr/>
          <p:nvPr/>
        </p:nvSpPr>
        <p:spPr>
          <a:xfrm flipV="1">
            <a:off x="92551"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8" name="Rectangle 7"/>
          <p:cNvSpPr/>
          <p:nvPr/>
        </p:nvSpPr>
        <p:spPr>
          <a:xfrm>
            <a:off x="92197" y="2341478"/>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9" name="Rectangle 8"/>
          <p:cNvSpPr/>
          <p:nvPr/>
        </p:nvSpPr>
        <p:spPr>
          <a:xfrm>
            <a:off x="91077"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Tree>
    <p:extLst>
      <p:ext uri="{BB962C8B-B14F-4D97-AF65-F5344CB8AC3E}">
        <p14:creationId xmlns:p14="http://schemas.microsoft.com/office/powerpoint/2010/main" val="152652703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r>
              <a:rPr lang="en-US"/>
              <a:t>09/24/2018</a:t>
            </a:r>
          </a:p>
        </p:txBody>
      </p:sp>
      <p:sp>
        <p:nvSpPr>
          <p:cNvPr id="6" name="Footer Placeholder 5"/>
          <p:cNvSpPr>
            <a:spLocks noGrp="1"/>
          </p:cNvSpPr>
          <p:nvPr>
            <p:ph type="ftr" sz="quarter" idx="11"/>
          </p:nvPr>
        </p:nvSpPr>
        <p:spPr/>
        <p:txBody>
          <a:bodyPr/>
          <a:lstStyle/>
          <a:p>
            <a:r>
              <a:rPr lang="en-US"/>
              <a:t>UMD Space and Cosmic Ray Seminar</a:t>
            </a:r>
          </a:p>
        </p:txBody>
      </p:sp>
      <p:sp>
        <p:nvSpPr>
          <p:cNvPr id="9" name="Content Placeholder 8"/>
          <p:cNvSpPr>
            <a:spLocks noGrp="1"/>
          </p:cNvSpPr>
          <p:nvPr>
            <p:ph sz="quarter" idx="1"/>
          </p:nvPr>
        </p:nvSpPr>
        <p:spPr>
          <a:xfrm>
            <a:off x="619278" y="1542141"/>
            <a:ext cx="5327716"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307671" y="1542141"/>
            <a:ext cx="5284404"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8545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9925" y="870859"/>
            <a:ext cx="10953448" cy="617763"/>
          </a:xfrm>
        </p:spPr>
        <p:txBody>
          <a:bodyPr anchor="b" anchorCtr="0"/>
          <a:lstStyle>
            <a:lvl1pPr>
              <a:defRPr/>
            </a:lvl1pPr>
          </a:lstStyle>
          <a:p>
            <a:r>
              <a:rPr kumimoji="0" lang="en-US" dirty="0"/>
              <a:t>Click to edit Master title style</a:t>
            </a:r>
          </a:p>
        </p:txBody>
      </p:sp>
      <p:sp>
        <p:nvSpPr>
          <p:cNvPr id="3" name="Text Placeholder 2"/>
          <p:cNvSpPr>
            <a:spLocks noGrp="1"/>
          </p:cNvSpPr>
          <p:nvPr>
            <p:ph type="body" idx="1"/>
          </p:nvPr>
        </p:nvSpPr>
        <p:spPr>
          <a:xfrm>
            <a:off x="619289" y="1527627"/>
            <a:ext cx="5292867" cy="762000"/>
          </a:xfrm>
          <a:noFill/>
          <a:ln w="12700" cap="sq" cmpd="sng" algn="ctr">
            <a:noFill/>
            <a:prstDash val="solid"/>
          </a:ln>
        </p:spPr>
        <p:txBody>
          <a:bodyPr lIns="91440" anchor="b" anchorCtr="0">
            <a:noAutofit/>
          </a:bodyPr>
          <a:lstStyle>
            <a:lvl1pPr marL="0" indent="0">
              <a:buNone/>
              <a:defRPr sz="2400" b="1">
                <a:solidFill>
                  <a:schemeClr val="accent1"/>
                </a:solidFill>
                <a:latin typeface="Tempus Sans ITC" panose="04020404030D07020202" pitchFamily="82" charset="0"/>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299203" y="1534884"/>
            <a:ext cx="5244495" cy="762000"/>
          </a:xfrm>
          <a:noFill/>
          <a:ln w="12700" cap="sq" cmpd="sng" algn="ctr">
            <a:noFill/>
            <a:prstDash val="solid"/>
          </a:ln>
        </p:spPr>
        <p:txBody>
          <a:bodyPr lIns="91440" anchor="b" anchorCtr="0">
            <a:noAutofit/>
          </a:bodyPr>
          <a:lstStyle>
            <a:lvl1pPr marL="0" indent="0">
              <a:buNone/>
              <a:defRPr sz="2400" b="1">
                <a:solidFill>
                  <a:schemeClr val="accent1"/>
                </a:solidFill>
                <a:latin typeface="Tempus Sans ITC" panose="04020404030D07020202" pitchFamily="82" charset="0"/>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p:txBody>
          <a:bodyPr/>
          <a:lstStyle/>
          <a:p>
            <a:r>
              <a:rPr lang="en-US"/>
              <a:t>09/24/2018</a:t>
            </a:r>
          </a:p>
        </p:txBody>
      </p:sp>
      <p:sp>
        <p:nvSpPr>
          <p:cNvPr id="8" name="Footer Placeholder 7"/>
          <p:cNvSpPr>
            <a:spLocks noGrp="1"/>
          </p:cNvSpPr>
          <p:nvPr>
            <p:ph type="ftr" sz="quarter" idx="11"/>
          </p:nvPr>
        </p:nvSpPr>
        <p:spPr/>
        <p:txBody>
          <a:bodyPr/>
          <a:lstStyle/>
          <a:p>
            <a:r>
              <a:rPr lang="en-US"/>
              <a:t>UMD Space and Cosmic Ray Seminar</a:t>
            </a:r>
          </a:p>
        </p:txBody>
      </p:sp>
      <p:sp>
        <p:nvSpPr>
          <p:cNvPr id="11" name="Content Placeholder 10"/>
          <p:cNvSpPr>
            <a:spLocks noGrp="1"/>
          </p:cNvSpPr>
          <p:nvPr>
            <p:ph sz="half" idx="2"/>
          </p:nvPr>
        </p:nvSpPr>
        <p:spPr>
          <a:xfrm>
            <a:off x="619289" y="2322286"/>
            <a:ext cx="5292867" cy="3811814"/>
          </a:xfrm>
        </p:spPr>
        <p:txBody>
          <a:bodyPr vert="horz"/>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half" idx="4"/>
          </p:nvPr>
        </p:nvSpPr>
        <p:spPr>
          <a:xfrm>
            <a:off x="6308877" y="2336800"/>
            <a:ext cx="5234819" cy="3797300"/>
          </a:xfrm>
        </p:spPr>
        <p:txBody>
          <a:bodyPr vert="horz"/>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78785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r>
              <a:rPr lang="en-US"/>
              <a:t>09/24/2018</a:t>
            </a:r>
          </a:p>
        </p:txBody>
      </p:sp>
      <p:sp>
        <p:nvSpPr>
          <p:cNvPr id="4" name="Footer Placeholder 3"/>
          <p:cNvSpPr>
            <a:spLocks noGrp="1"/>
          </p:cNvSpPr>
          <p:nvPr>
            <p:ph type="ftr" sz="quarter" idx="11"/>
          </p:nvPr>
        </p:nvSpPr>
        <p:spPr/>
        <p:txBody>
          <a:bodyPr/>
          <a:lstStyle/>
          <a:p>
            <a:r>
              <a:rPr lang="en-US"/>
              <a:t>UMD Space and Cosmic Ray Seminar</a:t>
            </a:r>
          </a:p>
        </p:txBody>
      </p:sp>
    </p:spTree>
    <p:extLst>
      <p:ext uri="{BB962C8B-B14F-4D97-AF65-F5344CB8AC3E}">
        <p14:creationId xmlns:p14="http://schemas.microsoft.com/office/powerpoint/2010/main" val="3762489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09/24/2018</a:t>
            </a:r>
          </a:p>
        </p:txBody>
      </p:sp>
      <p:sp>
        <p:nvSpPr>
          <p:cNvPr id="3" name="Footer Placeholder 2"/>
          <p:cNvSpPr>
            <a:spLocks noGrp="1"/>
          </p:cNvSpPr>
          <p:nvPr>
            <p:ph type="ftr" sz="quarter" idx="11"/>
          </p:nvPr>
        </p:nvSpPr>
        <p:spPr/>
        <p:txBody>
          <a:bodyPr/>
          <a:lstStyle/>
          <a:p>
            <a:r>
              <a:rPr lang="en-US"/>
              <a:t>UMD Space and Cosmic Ray Seminar</a:t>
            </a:r>
          </a:p>
        </p:txBody>
      </p:sp>
    </p:spTree>
    <p:extLst>
      <p:ext uri="{BB962C8B-B14F-4D97-AF65-F5344CB8AC3E}">
        <p14:creationId xmlns:p14="http://schemas.microsoft.com/office/powerpoint/2010/main" val="528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FE84-999A-48DB-B84B-CC5DADA5A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A2875-6E0E-476A-B22F-224341F84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9C4A44-89D1-43B9-92B6-50F8F649E6AE}"/>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5" name="Footer Placeholder 4">
            <a:extLst>
              <a:ext uri="{FF2B5EF4-FFF2-40B4-BE49-F238E27FC236}">
                <a16:creationId xmlns:a16="http://schemas.microsoft.com/office/drawing/2014/main" id="{0998AE50-40DA-4B40-8AA1-F72FD3FB97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13DED7-1406-4554-8CDD-7B8A110E5A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867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 name="Title 1"/>
          <p:cNvSpPr>
            <a:spLocks noGrp="1"/>
          </p:cNvSpPr>
          <p:nvPr>
            <p:ph type="title"/>
          </p:nvPr>
        </p:nvSpPr>
        <p:spPr>
          <a:xfrm>
            <a:off x="605562" y="878114"/>
            <a:ext cx="10986516" cy="632279"/>
          </a:xfrm>
        </p:spPr>
        <p:txBody>
          <a:bodyPr anchor="b" anchorCtr="0"/>
          <a:lstStyle>
            <a:lvl1pPr algn="l">
              <a:buNone/>
              <a:defRPr sz="4000" b="1"/>
            </a:lvl1pPr>
          </a:lstStyle>
          <a:p>
            <a:r>
              <a:rPr kumimoji="0" lang="en-US" dirty="0"/>
              <a:t>Click to edit Master title style</a:t>
            </a:r>
          </a:p>
        </p:txBody>
      </p:sp>
      <p:sp>
        <p:nvSpPr>
          <p:cNvPr id="3" name="Text Placeholder 2"/>
          <p:cNvSpPr>
            <a:spLocks noGrp="1"/>
          </p:cNvSpPr>
          <p:nvPr>
            <p:ph type="body" idx="2"/>
          </p:nvPr>
        </p:nvSpPr>
        <p:spPr>
          <a:xfrm>
            <a:off x="63864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09/24/2018</a:t>
            </a:r>
          </a:p>
        </p:txBody>
      </p:sp>
      <p:sp>
        <p:nvSpPr>
          <p:cNvPr id="6" name="Footer Placeholder 5"/>
          <p:cNvSpPr>
            <a:spLocks noGrp="1"/>
          </p:cNvSpPr>
          <p:nvPr>
            <p:ph type="ftr" sz="quarter" idx="11"/>
          </p:nvPr>
        </p:nvSpPr>
        <p:spPr/>
        <p:txBody>
          <a:bodyPr/>
          <a:lstStyle/>
          <a:p>
            <a:r>
              <a:rPr lang="en-US"/>
              <a:t>UMD Space and Cosmic Ray Seminar</a:t>
            </a:r>
          </a:p>
        </p:txBody>
      </p:sp>
      <p:sp>
        <p:nvSpPr>
          <p:cNvPr id="11" name="Content Placeholder 10"/>
          <p:cNvSpPr>
            <a:spLocks noGrp="1"/>
          </p:cNvSpPr>
          <p:nvPr>
            <p:ph sz="quarter" idx="1"/>
          </p:nvPr>
        </p:nvSpPr>
        <p:spPr>
          <a:xfrm>
            <a:off x="3289907" y="1600200"/>
            <a:ext cx="8292495"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9" descr="PaiuteSun_new.gif"/>
          <p:cNvPicPr>
            <a:picLocks noChangeAspect="1"/>
          </p:cNvPicPr>
          <p:nvPr userDrawn="1"/>
        </p:nvPicPr>
        <p:blipFill>
          <a:blip r:embed="rId2" cstate="print"/>
          <a:stretch>
            <a:fillRect/>
          </a:stretch>
        </p:blipFill>
        <p:spPr>
          <a:xfrm>
            <a:off x="85344" y="6062420"/>
            <a:ext cx="1021080" cy="795580"/>
          </a:xfrm>
          <a:prstGeom prst="rect">
            <a:avLst/>
          </a:prstGeom>
        </p:spPr>
      </p:pic>
      <p:sp>
        <p:nvSpPr>
          <p:cNvPr id="12" name="Rectangle 11"/>
          <p:cNvSpPr/>
          <p:nvPr userDrawn="1"/>
        </p:nvSpPr>
        <p:spPr>
          <a:xfrm>
            <a:off x="258983" y="6252898"/>
            <a:ext cx="490840" cy="400110"/>
          </a:xfrm>
          <a:prstGeom prst="rect">
            <a:avLst/>
          </a:prstGeom>
        </p:spPr>
        <p:txBody>
          <a:bodyPr wrap="none">
            <a:spAutoFit/>
          </a:bodyPr>
          <a:lstStyle/>
          <a:p>
            <a:fld id="{B6F15528-21DE-4FAA-801E-634DDDAF4B2B}" type="slidenum">
              <a:rPr lang="en-US" sz="2000" smtClean="0"/>
              <a:pPr/>
              <a:t>‹#›</a:t>
            </a:fld>
            <a:endParaRPr lang="en-US" sz="2000" dirty="0"/>
          </a:p>
        </p:txBody>
      </p:sp>
    </p:spTree>
    <p:extLst>
      <p:ext uri="{BB962C8B-B14F-4D97-AF65-F5344CB8AC3E}">
        <p14:creationId xmlns:p14="http://schemas.microsoft.com/office/powerpoint/2010/main" val="1152811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09/24/2018</a:t>
            </a:r>
          </a:p>
        </p:txBody>
      </p:sp>
      <p:sp>
        <p:nvSpPr>
          <p:cNvPr id="6" name="Footer Placeholder 5"/>
          <p:cNvSpPr>
            <a:spLocks noGrp="1"/>
          </p:cNvSpPr>
          <p:nvPr>
            <p:ph type="ftr" sz="quarter" idx="11"/>
          </p:nvPr>
        </p:nvSpPr>
        <p:spPr>
          <a:xfrm>
            <a:off x="1219200" y="6172200"/>
            <a:ext cx="5181600" cy="457200"/>
          </a:xfrm>
        </p:spPr>
        <p:txBody>
          <a:bodyPr/>
          <a:lstStyle/>
          <a:p>
            <a:r>
              <a:rPr lang="en-US"/>
              <a:t>UMD Space and Cosmic Ray Seminar</a:t>
            </a:r>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2" name="Rectangle 11"/>
          <p:cNvSpPr/>
          <p:nvPr/>
        </p:nvSpPr>
        <p:spPr>
          <a:xfrm>
            <a:off x="91346" y="4650477"/>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13" name="Rectangle 12"/>
          <p:cNvSpPr/>
          <p:nvPr/>
        </p:nvSpPr>
        <p:spPr>
          <a:xfrm>
            <a:off x="91349" y="4773227"/>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a:p>
        </p:txBody>
      </p:sp>
      <p:sp>
        <p:nvSpPr>
          <p:cNvPr id="3" name="Picture Placeholder 2"/>
          <p:cNvSpPr>
            <a:spLocks noGrp="1"/>
          </p:cNvSpPr>
          <p:nvPr>
            <p:ph type="pic" idx="1"/>
          </p:nvPr>
        </p:nvSpPr>
        <p:spPr>
          <a:xfrm>
            <a:off x="91080" y="66678"/>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221334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09/24/2018</a:t>
            </a:r>
          </a:p>
        </p:txBody>
      </p:sp>
      <p:sp>
        <p:nvSpPr>
          <p:cNvPr id="5" name="Footer Placeholder 4"/>
          <p:cNvSpPr>
            <a:spLocks noGrp="1"/>
          </p:cNvSpPr>
          <p:nvPr>
            <p:ph type="ftr" sz="quarter" idx="11"/>
          </p:nvPr>
        </p:nvSpPr>
        <p:spPr/>
        <p:txBody>
          <a:bodyPr/>
          <a:lstStyle/>
          <a:p>
            <a:r>
              <a:rPr lang="en-US"/>
              <a:t>UMD Space and Cosmic Ray Seminar</a:t>
            </a:r>
          </a:p>
        </p:txBody>
      </p:sp>
    </p:spTree>
    <p:extLst>
      <p:ext uri="{BB962C8B-B14F-4D97-AF65-F5344CB8AC3E}">
        <p14:creationId xmlns:p14="http://schemas.microsoft.com/office/powerpoint/2010/main" val="4204796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36174"/>
            <a:ext cx="2682240" cy="5189995"/>
          </a:xfrm>
        </p:spPr>
        <p:txBody>
          <a:bodyPr vert="eaVert"/>
          <a:lstStyle/>
          <a:p>
            <a:r>
              <a:rPr kumimoji="0" lang="en-US" dirty="0"/>
              <a:t>Click to edit Master title style</a:t>
            </a:r>
          </a:p>
        </p:txBody>
      </p:sp>
      <p:sp>
        <p:nvSpPr>
          <p:cNvPr id="3" name="Vertical Text Placeholder 2"/>
          <p:cNvSpPr>
            <a:spLocks noGrp="1"/>
          </p:cNvSpPr>
          <p:nvPr>
            <p:ph type="body" orient="vert" idx="1"/>
          </p:nvPr>
        </p:nvSpPr>
        <p:spPr>
          <a:xfrm>
            <a:off x="609600" y="943429"/>
            <a:ext cx="8026400" cy="5182736"/>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r>
              <a:rPr lang="en-US"/>
              <a:t>09/24/2018</a:t>
            </a:r>
          </a:p>
        </p:txBody>
      </p:sp>
      <p:sp>
        <p:nvSpPr>
          <p:cNvPr id="5" name="Footer Placeholder 4"/>
          <p:cNvSpPr>
            <a:spLocks noGrp="1"/>
          </p:cNvSpPr>
          <p:nvPr>
            <p:ph type="ftr" sz="quarter" idx="11"/>
          </p:nvPr>
        </p:nvSpPr>
        <p:spPr/>
        <p:txBody>
          <a:bodyPr/>
          <a:lstStyle/>
          <a:p>
            <a:r>
              <a:rPr lang="en-US"/>
              <a:t>UMD Space and Cosmic Ray Seminar</a:t>
            </a:r>
          </a:p>
        </p:txBody>
      </p:sp>
    </p:spTree>
    <p:extLst>
      <p:ext uri="{BB962C8B-B14F-4D97-AF65-F5344CB8AC3E}">
        <p14:creationId xmlns:p14="http://schemas.microsoft.com/office/powerpoint/2010/main" val="264362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74B-8085-4342-9889-3AACD8A58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F6DF7-EB4A-4421-9CB7-6D64D94F4F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CD49E-8B84-40C8-AA57-102E512BCE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E7DE4-2C30-4A4D-A7C3-3331A1F1F9CB}"/>
              </a:ext>
            </a:extLst>
          </p:cNvPr>
          <p:cNvSpPr>
            <a:spLocks noGrp="1"/>
          </p:cNvSpPr>
          <p:nvPr>
            <p:ph type="dt" sz="half" idx="10"/>
          </p:nvPr>
        </p:nvSpPr>
        <p:spPr/>
        <p:txBody>
          <a:bodyPr/>
          <a:lstStyle/>
          <a:p>
            <a:fld id="{EB712588-04B1-427B-82EE-E8DB90309F08}" type="datetimeFigureOut">
              <a:rPr lang="en-US" smtClean="0"/>
              <a:t>10/3/2018</a:t>
            </a:fld>
            <a:endParaRPr lang="en-US" dirty="0"/>
          </a:p>
        </p:txBody>
      </p:sp>
      <p:sp>
        <p:nvSpPr>
          <p:cNvPr id="6" name="Footer Placeholder 5">
            <a:extLst>
              <a:ext uri="{FF2B5EF4-FFF2-40B4-BE49-F238E27FC236}">
                <a16:creationId xmlns:a16="http://schemas.microsoft.com/office/drawing/2014/main" id="{19AEC48E-50DB-48AA-8B0F-8D1EAB2B72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2B3306-5098-4586-A78B-168D0D547A11}"/>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05902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3792-0B1C-4B58-B05E-773B0B9A41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1F651-F542-4443-B12B-01EFA9BA6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7C3AE7-1A2B-4A9D-A15F-0842D6597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AC458-3275-4F0A-88F8-FC03C5DCD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AE5C09-A03C-4689-BFB0-58B8C6045C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14BC9-16BD-41E1-879C-413E02D43F3E}"/>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8" name="Footer Placeholder 7">
            <a:extLst>
              <a:ext uri="{FF2B5EF4-FFF2-40B4-BE49-F238E27FC236}">
                <a16:creationId xmlns:a16="http://schemas.microsoft.com/office/drawing/2014/main" id="{506D87C2-EB5B-4733-B502-15C76DE3DB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59CB4F-442C-4E66-A6BE-55728DD8A68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438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979C-191F-4CC6-92E2-B1179A879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DB2E37-DA5C-40CA-B100-79B3EFA6D1FF}"/>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4" name="Footer Placeholder 3">
            <a:extLst>
              <a:ext uri="{FF2B5EF4-FFF2-40B4-BE49-F238E27FC236}">
                <a16:creationId xmlns:a16="http://schemas.microsoft.com/office/drawing/2014/main" id="{D34A39CA-535D-4497-B800-D0F62178F9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505F0D-E4CB-4155-B33A-8A31BE19712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805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22D30-ACAD-4F35-920C-EDE72E52E40D}"/>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3" name="Footer Placeholder 2">
            <a:extLst>
              <a:ext uri="{FF2B5EF4-FFF2-40B4-BE49-F238E27FC236}">
                <a16:creationId xmlns:a16="http://schemas.microsoft.com/office/drawing/2014/main" id="{F9F65188-CD6C-43C7-810D-A84D80CAF52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0292DC-DD36-4F22-A11B-5CBBC992CE0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485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7FD9-0C67-4526-B8A8-1BFA7CA70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0BD2-187A-4EC9-8405-1A0FEA37CE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E0E13-7652-4B57-8243-51FC3D2DE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95458E-ECF0-4063-8446-DAFA6AD9BA28}"/>
              </a:ext>
            </a:extLst>
          </p:cNvPr>
          <p:cNvSpPr>
            <a:spLocks noGrp="1"/>
          </p:cNvSpPr>
          <p:nvPr>
            <p:ph type="dt" sz="half" idx="10"/>
          </p:nvPr>
        </p:nvSpPr>
        <p:spPr/>
        <p:txBody>
          <a:bodyPr/>
          <a:lstStyle/>
          <a:p>
            <a:fld id="{42A54C80-263E-416B-A8E0-580EDEADCBDC}" type="datetimeFigureOut">
              <a:rPr lang="en-US" smtClean="0"/>
              <a:t>10/3/2018</a:t>
            </a:fld>
            <a:endParaRPr lang="en-US" dirty="0"/>
          </a:p>
        </p:txBody>
      </p:sp>
      <p:sp>
        <p:nvSpPr>
          <p:cNvPr id="6" name="Footer Placeholder 5">
            <a:extLst>
              <a:ext uri="{FF2B5EF4-FFF2-40B4-BE49-F238E27FC236}">
                <a16:creationId xmlns:a16="http://schemas.microsoft.com/office/drawing/2014/main" id="{E0FC5AF8-1940-42CF-96A8-495460988C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7A7851-CAD9-40CC-A7F4-9E98E06FDB99}"/>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76037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230F-B5AB-405D-A18F-15419E037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16B904-6101-4E03-9DAA-B3D9AA127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040DB-973C-4DFF-887E-B7344195A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311D5-30C1-4607-9917-67AF1F709460}"/>
              </a:ext>
            </a:extLst>
          </p:cNvPr>
          <p:cNvSpPr>
            <a:spLocks noGrp="1"/>
          </p:cNvSpPr>
          <p:nvPr>
            <p:ph type="dt" sz="half" idx="10"/>
          </p:nvPr>
        </p:nvSpPr>
        <p:spPr/>
        <p:txBody>
          <a:bodyPr/>
          <a:lstStyle/>
          <a:p>
            <a:fld id="{B61BEF0D-F0BB-DE4B-95CE-6DB70DBA9567}" type="datetimeFigureOut">
              <a:rPr lang="en-US" smtClean="0"/>
              <a:pPr/>
              <a:t>10/3/2018</a:t>
            </a:fld>
            <a:endParaRPr lang="en-US" dirty="0"/>
          </a:p>
        </p:txBody>
      </p:sp>
      <p:sp>
        <p:nvSpPr>
          <p:cNvPr id="6" name="Footer Placeholder 5">
            <a:extLst>
              <a:ext uri="{FF2B5EF4-FFF2-40B4-BE49-F238E27FC236}">
                <a16:creationId xmlns:a16="http://schemas.microsoft.com/office/drawing/2014/main" id="{3FE981B2-6681-489F-BB87-5E48750BA0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FC5FAE-50F9-4574-A3E4-572F606E3A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3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BD5CF-EA7D-4B5D-A624-02B742013B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EFA97-9EBD-49A1-8360-4AD8CFD43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E0FDB-4564-4A96-8C06-04A2A841EB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10/3/2018</a:t>
            </a:fld>
            <a:endParaRPr lang="en-US" dirty="0"/>
          </a:p>
        </p:txBody>
      </p:sp>
      <p:sp>
        <p:nvSpPr>
          <p:cNvPr id="5" name="Footer Placeholder 4">
            <a:extLst>
              <a:ext uri="{FF2B5EF4-FFF2-40B4-BE49-F238E27FC236}">
                <a16:creationId xmlns:a16="http://schemas.microsoft.com/office/drawing/2014/main" id="{03627A60-3C93-4C7E-AD28-DF9420E6A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7EB408-0B8D-459D-BEDF-7AA9C4AB5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04989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C0B0A-A922-4AF0-B327-83870A764649}" type="datetimeFigureOut">
              <a:rPr lang="en-US" smtClean="0"/>
              <a:t>10/3/2018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F72E2-B969-4D33-B4DC-CA986E2DD195}" type="slidenum">
              <a:rPr lang="en-US" smtClean="0"/>
              <a:t>‹#›</a:t>
            </a:fld>
            <a:endParaRPr lang="en-US"/>
          </a:p>
        </p:txBody>
      </p:sp>
    </p:spTree>
    <p:extLst>
      <p:ext uri="{BB962C8B-B14F-4D97-AF65-F5344CB8AC3E}">
        <p14:creationId xmlns:p14="http://schemas.microsoft.com/office/powerpoint/2010/main" val="28595829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0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000"/>
          </a:p>
        </p:txBody>
      </p:sp>
      <p:sp>
        <p:nvSpPr>
          <p:cNvPr id="22" name="Title Placeholder 21"/>
          <p:cNvSpPr>
            <a:spLocks noGrp="1"/>
          </p:cNvSpPr>
          <p:nvPr>
            <p:ph type="title"/>
          </p:nvPr>
        </p:nvSpPr>
        <p:spPr>
          <a:xfrm>
            <a:off x="607305" y="892629"/>
            <a:ext cx="10975097" cy="626609"/>
          </a:xfrm>
          <a:prstGeom prst="rect">
            <a:avLst/>
          </a:prstGeom>
        </p:spPr>
        <p:txBody>
          <a:bodyPr tIns="0" bIns="0"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607305" y="1534885"/>
            <a:ext cx="10979935"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r>
              <a:rPr lang="en-US"/>
              <a:t>09/24/2018</a:t>
            </a:r>
            <a:endParaRPr lang="en-US" dirty="0"/>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r>
              <a:rPr lang="en-US"/>
              <a:t>UMD Space and Cosmic Ray Seminar</a:t>
            </a:r>
            <a:endParaRPr lang="en-US" dirty="0"/>
          </a:p>
        </p:txBody>
      </p:sp>
      <p:pic>
        <p:nvPicPr>
          <p:cNvPr id="12" name="Picture 11"/>
          <p:cNvPicPr>
            <a:picLocks/>
          </p:cNvPicPr>
          <p:nvPr userDrawn="1"/>
        </p:nvPicPr>
        <p:blipFill rotWithShape="1">
          <a:blip r:embed="rId13">
            <a:extLst>
              <a:ext uri="{28A0092B-C50C-407E-A947-70E740481C1C}">
                <a14:useLocalDpi xmlns:a14="http://schemas.microsoft.com/office/drawing/2010/main" val="0"/>
              </a:ext>
            </a:extLst>
          </a:blip>
          <a:srcRect l="1" t="29057" r="1" b="27760"/>
          <a:stretch/>
        </p:blipFill>
        <p:spPr>
          <a:xfrm>
            <a:off x="2038817" y="79512"/>
            <a:ext cx="7920834" cy="795131"/>
          </a:xfrm>
          <a:prstGeom prst="roundRect">
            <a:avLst/>
          </a:prstGeom>
        </p:spPr>
      </p:pic>
      <p:pic>
        <p:nvPicPr>
          <p:cNvPr id="16" name="Picture 15" descr="PaiuteSun_new.gif"/>
          <p:cNvPicPr>
            <a:picLocks noChangeAspect="1"/>
          </p:cNvPicPr>
          <p:nvPr userDrawn="1"/>
        </p:nvPicPr>
        <p:blipFill>
          <a:blip r:embed="rId14" cstate="print"/>
          <a:stretch>
            <a:fillRect/>
          </a:stretch>
        </p:blipFill>
        <p:spPr>
          <a:xfrm>
            <a:off x="85344" y="6062420"/>
            <a:ext cx="1021080" cy="795580"/>
          </a:xfrm>
          <a:prstGeom prst="rect">
            <a:avLst/>
          </a:prstGeom>
        </p:spPr>
      </p:pic>
      <p:sp>
        <p:nvSpPr>
          <p:cNvPr id="2" name="Rectangle 1"/>
          <p:cNvSpPr/>
          <p:nvPr userDrawn="1"/>
        </p:nvSpPr>
        <p:spPr>
          <a:xfrm>
            <a:off x="340790" y="6252898"/>
            <a:ext cx="490839" cy="400110"/>
          </a:xfrm>
          <a:prstGeom prst="rect">
            <a:avLst/>
          </a:prstGeom>
        </p:spPr>
        <p:txBody>
          <a:bodyPr wrap="none" anchor="ctr" anchorCtr="0">
            <a:spAutoFit/>
          </a:bodyPr>
          <a:lstStyle/>
          <a:p>
            <a:pPr algn="ctr"/>
            <a:fld id="{B6F15528-21DE-4FAA-801E-634DDDAF4B2B}" type="slidenum">
              <a:rPr lang="en-US" sz="2000" smtClean="0"/>
              <a:pPr algn="ctr"/>
              <a:t>‹#›</a:t>
            </a:fld>
            <a:endParaRPr lang="en-US" sz="2000" dirty="0"/>
          </a:p>
        </p:txBody>
      </p:sp>
      <p:pic>
        <p:nvPicPr>
          <p:cNvPr id="15" name="Picture 1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765" y="79830"/>
            <a:ext cx="1950696" cy="785553"/>
          </a:xfrm>
          <a:prstGeom prst="round2SameRect">
            <a:avLst>
              <a:gd name="adj1" fmla="val 50000"/>
              <a:gd name="adj2" fmla="val 12945"/>
            </a:avLst>
          </a:prstGeom>
          <a:effectLst/>
        </p:spPr>
      </p:pic>
      <p:pic>
        <p:nvPicPr>
          <p:cNvPr id="17" name="Picture 2"/>
          <p:cNvPicPr>
            <a:picLocks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002323" y="78100"/>
            <a:ext cx="2098649" cy="785591"/>
          </a:xfrm>
          <a:prstGeom prst="round1Rect">
            <a:avLst>
              <a:gd name="adj" fmla="val 425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56441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p:txStyles>
    <p:titleStyle>
      <a:lvl1pPr algn="l" rtl="0" eaLnBrk="1" latinLnBrk="0" hangingPunct="1">
        <a:spcBef>
          <a:spcPct val="0"/>
        </a:spcBef>
        <a:buNone/>
        <a:defRPr kumimoji="0" sz="4000" b="1" kern="1200" baseline="0">
          <a:solidFill>
            <a:schemeClr val="tx2"/>
          </a:solidFill>
          <a:latin typeface="Tempus Sans ITC" panose="04020404030D07020202" pitchFamily="82" charset="0"/>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slideLayout" Target="../slideLayouts/slideLayout13.xml"/><Relationship Id="rId4" Type="http://schemas.openxmlformats.org/officeDocument/2006/relationships/video" Target="../media/media3.mp4"/></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slideLayout" Target="../slideLayouts/slideLayout13.xml"/><Relationship Id="rId4" Type="http://schemas.openxmlformats.org/officeDocument/2006/relationships/video" Target="../media/media5.mp4"/></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07/relationships/media" Target="../media/media9.avi"/><Relationship Id="rId7" Type="http://schemas.openxmlformats.org/officeDocument/2006/relationships/image" Target="../media/image72.png"/><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71.png"/><Relationship Id="rId5" Type="http://schemas.openxmlformats.org/officeDocument/2006/relationships/slideLayout" Target="../slideLayouts/slideLayout13.xml"/><Relationship Id="rId4" Type="http://schemas.openxmlformats.org/officeDocument/2006/relationships/video" Target="../media/media9.avi"/></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651307" y="640081"/>
            <a:ext cx="3377183" cy="3681976"/>
          </a:xfrm>
          <a:noFill/>
        </p:spPr>
        <p:txBody>
          <a:bodyPr>
            <a:normAutofit/>
          </a:bodyPr>
          <a:lstStyle/>
          <a:p>
            <a:pPr algn="l"/>
            <a:r>
              <a:rPr lang="en-US" sz="3700" dirty="0"/>
              <a:t>Data-constrained 3D Modeling of Solar Flares and Active Regions with GX Simulator</a:t>
            </a:r>
          </a:p>
        </p:txBody>
      </p:sp>
      <p:sp>
        <p:nvSpPr>
          <p:cNvPr id="3" name="Subtitle 2">
            <a:extLst>
              <a:ext uri="{FF2B5EF4-FFF2-40B4-BE49-F238E27FC236}">
                <a16:creationId xmlns:a16="http://schemas.microsoft.com/office/drawing/2014/main" id="{D2A99899-A131-45F0-84D5-10E0BD04FD62}"/>
              </a:ext>
            </a:extLst>
          </p:cNvPr>
          <p:cNvSpPr>
            <a:spLocks noGrp="1"/>
          </p:cNvSpPr>
          <p:nvPr>
            <p:ph type="subTitle" idx="1"/>
          </p:nvPr>
        </p:nvSpPr>
        <p:spPr>
          <a:xfrm>
            <a:off x="651307" y="4460487"/>
            <a:ext cx="3377184" cy="1757433"/>
          </a:xfrm>
          <a:noFill/>
        </p:spPr>
        <p:txBody>
          <a:bodyPr>
            <a:normAutofit/>
          </a:bodyPr>
          <a:lstStyle/>
          <a:p>
            <a:pPr algn="l"/>
            <a:r>
              <a:rPr lang="en-US" sz="2000"/>
              <a:t>Gelu M. Nita </a:t>
            </a:r>
          </a:p>
          <a:p>
            <a:pPr algn="l"/>
            <a:r>
              <a:rPr lang="en-US" sz="2000"/>
              <a:t>Center for Solar Terrestrial Research</a:t>
            </a:r>
          </a:p>
          <a:p>
            <a:pPr algn="l"/>
            <a:r>
              <a:rPr lang="en-US" sz="2000"/>
              <a:t>New Jersey Institute of Technology</a:t>
            </a:r>
          </a:p>
        </p:txBody>
      </p:sp>
      <p:pic>
        <p:nvPicPr>
          <p:cNvPr id="5" name="Picture 4" descr="A picture containing kite&#10;&#10;Description generated with very high confidence">
            <a:extLst>
              <a:ext uri="{FF2B5EF4-FFF2-40B4-BE49-F238E27FC236}">
                <a16:creationId xmlns:a16="http://schemas.microsoft.com/office/drawing/2014/main" id="{3C6C954D-B0AD-474B-BBD3-905958483E6B}"/>
              </a:ext>
            </a:extLst>
          </p:cNvPr>
          <p:cNvPicPr>
            <a:picLocks noChangeAspect="1"/>
          </p:cNvPicPr>
          <p:nvPr/>
        </p:nvPicPr>
        <p:blipFill rotWithShape="1">
          <a:blip r:embed="rId2"/>
          <a:srcRect l="9598"/>
          <a:stretch/>
        </p:blipFill>
        <p:spPr>
          <a:xfrm>
            <a:off x="4654297" y="10"/>
            <a:ext cx="7537704" cy="6857990"/>
          </a:xfrm>
          <a:prstGeom prst="rect">
            <a:avLst/>
          </a:prstGeom>
        </p:spPr>
      </p:pic>
    </p:spTree>
    <p:extLst>
      <p:ext uri="{BB962C8B-B14F-4D97-AF65-F5344CB8AC3E}">
        <p14:creationId xmlns:p14="http://schemas.microsoft.com/office/powerpoint/2010/main" val="325190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2017 September 04 SEP Event</a:t>
            </a:r>
            <a:br>
              <a:rPr lang="en-US" dirty="0"/>
            </a:br>
            <a:r>
              <a:rPr lang="en-US" dirty="0"/>
              <a:t>Need For 3D Forward-Fit Modeling</a:t>
            </a:r>
          </a:p>
        </p:txBody>
      </p:sp>
      <p:sp>
        <p:nvSpPr>
          <p:cNvPr id="5" name="Content Placeholder 4"/>
          <p:cNvSpPr>
            <a:spLocks noGrp="1"/>
          </p:cNvSpPr>
          <p:nvPr>
            <p:ph sz="quarter" idx="1"/>
          </p:nvPr>
        </p:nvSpPr>
        <p:spPr>
          <a:xfrm>
            <a:off x="30665" y="1506749"/>
            <a:ext cx="4644683" cy="4676002"/>
          </a:xfrm>
        </p:spPr>
        <p:txBody>
          <a:bodyPr>
            <a:normAutofit fontScale="77500" lnSpcReduction="20000"/>
          </a:bodyPr>
          <a:lstStyle/>
          <a:p>
            <a:pPr lvl="1"/>
            <a:r>
              <a:rPr lang="en-US" dirty="0"/>
              <a:t>Start with magnetic field model (extrapolation or MHD)</a:t>
            </a:r>
          </a:p>
          <a:p>
            <a:pPr lvl="1"/>
            <a:r>
              <a:rPr lang="en-US" dirty="0"/>
              <a:t>Identify field line that matches source structure, and create loop</a:t>
            </a:r>
          </a:p>
          <a:p>
            <a:pPr lvl="1"/>
            <a:r>
              <a:rPr lang="en-US" dirty="0"/>
              <a:t>“Dress” the loop with plasma and accelerated particles (use parameters OSPEX fit as a guide</a:t>
            </a:r>
          </a:p>
          <a:p>
            <a:pPr lvl="1"/>
            <a:r>
              <a:rPr lang="en-US" dirty="0"/>
              <a:t>Calculate emission from the model (microwave, hard X-ray, EUV)</a:t>
            </a:r>
          </a:p>
          <a:p>
            <a:pPr lvl="1"/>
            <a:r>
              <a:rPr lang="en-US" dirty="0"/>
              <a:t>Convolve with instrument resolution, and compare with observations.</a:t>
            </a:r>
          </a:p>
        </p:txBody>
      </p:sp>
      <p:pic>
        <p:nvPicPr>
          <p:cNvPr id="6" name="Picture 5"/>
          <p:cNvPicPr>
            <a:picLocks noChangeAspect="1"/>
          </p:cNvPicPr>
          <p:nvPr/>
        </p:nvPicPr>
        <p:blipFill>
          <a:blip r:embed="rId2"/>
          <a:stretch>
            <a:fillRect/>
          </a:stretch>
        </p:blipFill>
        <p:spPr>
          <a:xfrm>
            <a:off x="4732791" y="1890014"/>
            <a:ext cx="3352800" cy="3286125"/>
          </a:xfrm>
          <a:prstGeom prst="rect">
            <a:avLst/>
          </a:prstGeom>
        </p:spPr>
      </p:pic>
      <p:pic>
        <p:nvPicPr>
          <p:cNvPr id="7" name="Picture 6"/>
          <p:cNvPicPr>
            <a:picLocks noChangeAspect="1"/>
          </p:cNvPicPr>
          <p:nvPr/>
        </p:nvPicPr>
        <p:blipFill>
          <a:blip r:embed="rId3"/>
          <a:stretch>
            <a:fillRect/>
          </a:stretch>
        </p:blipFill>
        <p:spPr>
          <a:xfrm>
            <a:off x="8143034" y="1621557"/>
            <a:ext cx="4018301" cy="3723830"/>
          </a:xfrm>
          <a:prstGeom prst="rect">
            <a:avLst/>
          </a:prstGeom>
        </p:spPr>
      </p:pic>
    </p:spTree>
    <p:extLst>
      <p:ext uri="{BB962C8B-B14F-4D97-AF65-F5344CB8AC3E}">
        <p14:creationId xmlns:p14="http://schemas.microsoft.com/office/powerpoint/2010/main" val="267526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29B7-4328-4B54-9DC9-BD44D71A683E}"/>
              </a:ext>
            </a:extLst>
          </p:cNvPr>
          <p:cNvSpPr>
            <a:spLocks noGrp="1"/>
          </p:cNvSpPr>
          <p:nvPr>
            <p:ph type="title"/>
          </p:nvPr>
        </p:nvSpPr>
        <p:spPr>
          <a:xfrm>
            <a:off x="6139952" y="71797"/>
            <a:ext cx="4266374" cy="11430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2800" dirty="0"/>
              <a:t>2017-09-04 20:34:42 Flaring Loop Model</a:t>
            </a:r>
            <a:endParaRPr lang="en-US" sz="3200" dirty="0"/>
          </a:p>
        </p:txBody>
      </p:sp>
      <p:pic>
        <p:nvPicPr>
          <p:cNvPr id="5" name="Content Placeholder 4" descr="A picture containing sky, text&#10;&#10;Description generated with high confidence">
            <a:extLst>
              <a:ext uri="{FF2B5EF4-FFF2-40B4-BE49-F238E27FC236}">
                <a16:creationId xmlns:a16="http://schemas.microsoft.com/office/drawing/2014/main" id="{706F0F63-FB66-4F19-A00D-D8BBFAE47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242" y="130633"/>
            <a:ext cx="4027710" cy="4027710"/>
          </a:xfrm>
        </p:spPr>
      </p:pic>
      <p:pic>
        <p:nvPicPr>
          <p:cNvPr id="7" name="Picture 6" descr="A picture containing outdoor, nature, sky, water&#10;&#10;Description generated with high confidence">
            <a:extLst>
              <a:ext uri="{FF2B5EF4-FFF2-40B4-BE49-F238E27FC236}">
                <a16:creationId xmlns:a16="http://schemas.microsoft.com/office/drawing/2014/main" id="{6D94175B-AB8E-47BF-947C-2B5A22155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729" y="4158343"/>
            <a:ext cx="2617596" cy="2617596"/>
          </a:xfrm>
          <a:prstGeom prst="rect">
            <a:avLst/>
          </a:prstGeom>
        </p:spPr>
      </p:pic>
      <p:pic>
        <p:nvPicPr>
          <p:cNvPr id="8" name="Picture 7">
            <a:extLst>
              <a:ext uri="{FF2B5EF4-FFF2-40B4-BE49-F238E27FC236}">
                <a16:creationId xmlns:a16="http://schemas.microsoft.com/office/drawing/2014/main" id="{DC2648D8-92E6-42BB-860A-DF119EC55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685" y="4158343"/>
            <a:ext cx="2617596" cy="2617596"/>
          </a:xfrm>
          <a:prstGeom prst="rect">
            <a:avLst/>
          </a:prstGeom>
        </p:spPr>
      </p:pic>
      <p:pic>
        <p:nvPicPr>
          <p:cNvPr id="9" name="Picture 8" descr="RHESSI  20-80 keV&#10;">
            <a:extLst>
              <a:ext uri="{FF2B5EF4-FFF2-40B4-BE49-F238E27FC236}">
                <a16:creationId xmlns:a16="http://schemas.microsoft.com/office/drawing/2014/main" id="{C5530136-CAA4-4D56-9EF9-259C81A692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730" y="1255827"/>
            <a:ext cx="2617596" cy="2617596"/>
          </a:xfrm>
          <a:prstGeom prst="rect">
            <a:avLst/>
          </a:prstGeom>
        </p:spPr>
      </p:pic>
      <p:pic>
        <p:nvPicPr>
          <p:cNvPr id="10" name="Picture 9">
            <a:extLst>
              <a:ext uri="{FF2B5EF4-FFF2-40B4-BE49-F238E27FC236}">
                <a16:creationId xmlns:a16="http://schemas.microsoft.com/office/drawing/2014/main" id="{BC60D6A7-02CB-419E-BA92-84C1D1F770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730" y="4168607"/>
            <a:ext cx="2617596" cy="2617596"/>
          </a:xfrm>
          <a:prstGeom prst="rect">
            <a:avLst/>
          </a:prstGeom>
        </p:spPr>
      </p:pic>
      <p:sp>
        <p:nvSpPr>
          <p:cNvPr id="11" name="TextBox 10">
            <a:extLst>
              <a:ext uri="{FF2B5EF4-FFF2-40B4-BE49-F238E27FC236}">
                <a16:creationId xmlns:a16="http://schemas.microsoft.com/office/drawing/2014/main" id="{6798D0E5-951F-4164-A0E2-72766E77DF11}"/>
              </a:ext>
            </a:extLst>
          </p:cNvPr>
          <p:cNvSpPr txBox="1"/>
          <p:nvPr/>
        </p:nvSpPr>
        <p:spPr>
          <a:xfrm>
            <a:off x="8412147" y="3429000"/>
            <a:ext cx="1858201" cy="369332"/>
          </a:xfrm>
          <a:prstGeom prst="rect">
            <a:avLst/>
          </a:prstGeom>
          <a:noFill/>
        </p:spPr>
        <p:txBody>
          <a:bodyPr wrap="none" rtlCol="0">
            <a:spAutoFit/>
          </a:bodyPr>
          <a:lstStyle/>
          <a:p>
            <a:pPr defTabSz="457200"/>
            <a:r>
              <a:rPr lang="en-US" b="1" dirty="0">
                <a:solidFill>
                  <a:prstClr val="white"/>
                </a:solidFill>
                <a:latin typeface="Calibri"/>
              </a:rPr>
              <a:t>RHESSI 20-80 keV</a:t>
            </a:r>
          </a:p>
        </p:txBody>
      </p:sp>
      <p:sp>
        <p:nvSpPr>
          <p:cNvPr id="12" name="TextBox 11">
            <a:extLst>
              <a:ext uri="{FF2B5EF4-FFF2-40B4-BE49-F238E27FC236}">
                <a16:creationId xmlns:a16="http://schemas.microsoft.com/office/drawing/2014/main" id="{4B348FB0-EA2D-4B94-84D1-EA309E25B0A9}"/>
              </a:ext>
            </a:extLst>
          </p:cNvPr>
          <p:cNvSpPr txBox="1"/>
          <p:nvPr/>
        </p:nvSpPr>
        <p:spPr>
          <a:xfrm>
            <a:off x="8891187" y="6207102"/>
            <a:ext cx="1379160" cy="369332"/>
          </a:xfrm>
          <a:prstGeom prst="rect">
            <a:avLst/>
          </a:prstGeom>
          <a:noFill/>
        </p:spPr>
        <p:txBody>
          <a:bodyPr wrap="none" rtlCol="0">
            <a:spAutoFit/>
          </a:bodyPr>
          <a:lstStyle/>
          <a:p>
            <a:pPr defTabSz="457200"/>
            <a:r>
              <a:rPr lang="en-US" b="1" dirty="0">
                <a:solidFill>
                  <a:prstClr val="white"/>
                </a:solidFill>
                <a:latin typeface="Calibri"/>
              </a:rPr>
              <a:t>EOVSA 4GHz</a:t>
            </a:r>
          </a:p>
        </p:txBody>
      </p:sp>
      <p:sp>
        <p:nvSpPr>
          <p:cNvPr id="13" name="TextBox 12">
            <a:extLst>
              <a:ext uri="{FF2B5EF4-FFF2-40B4-BE49-F238E27FC236}">
                <a16:creationId xmlns:a16="http://schemas.microsoft.com/office/drawing/2014/main" id="{5E613875-59B2-4680-97F8-469C109CB9DF}"/>
              </a:ext>
            </a:extLst>
          </p:cNvPr>
          <p:cNvSpPr txBox="1"/>
          <p:nvPr/>
        </p:nvSpPr>
        <p:spPr>
          <a:xfrm>
            <a:off x="2917372" y="6207102"/>
            <a:ext cx="1316579" cy="369332"/>
          </a:xfrm>
          <a:prstGeom prst="rect">
            <a:avLst/>
          </a:prstGeom>
          <a:noFill/>
        </p:spPr>
        <p:txBody>
          <a:bodyPr wrap="none" rtlCol="0">
            <a:spAutoFit/>
          </a:bodyPr>
          <a:lstStyle/>
          <a:p>
            <a:pPr defTabSz="457200"/>
            <a:r>
              <a:rPr lang="en-US" b="1" dirty="0">
                <a:solidFill>
                  <a:prstClr val="white"/>
                </a:solidFill>
                <a:latin typeface="Calibri"/>
              </a:rPr>
              <a:t>Box Base </a:t>
            </a:r>
            <a:r>
              <a:rPr lang="en-US" b="1" dirty="0" err="1">
                <a:solidFill>
                  <a:prstClr val="white"/>
                </a:solidFill>
                <a:latin typeface="Calibri"/>
              </a:rPr>
              <a:t>Bz</a:t>
            </a:r>
            <a:endParaRPr lang="en-US" b="1" dirty="0">
              <a:solidFill>
                <a:prstClr val="white"/>
              </a:solidFill>
              <a:latin typeface="Calibri"/>
            </a:endParaRPr>
          </a:p>
        </p:txBody>
      </p:sp>
      <p:sp>
        <p:nvSpPr>
          <p:cNvPr id="14" name="TextBox 13">
            <a:extLst>
              <a:ext uri="{FF2B5EF4-FFF2-40B4-BE49-F238E27FC236}">
                <a16:creationId xmlns:a16="http://schemas.microsoft.com/office/drawing/2014/main" id="{8B4387E2-CD9B-48DC-8BA4-BF625A318427}"/>
              </a:ext>
            </a:extLst>
          </p:cNvPr>
          <p:cNvSpPr txBox="1"/>
          <p:nvPr/>
        </p:nvSpPr>
        <p:spPr>
          <a:xfrm>
            <a:off x="6478849" y="6207102"/>
            <a:ext cx="887432" cy="369332"/>
          </a:xfrm>
          <a:prstGeom prst="rect">
            <a:avLst/>
          </a:prstGeom>
          <a:noFill/>
        </p:spPr>
        <p:txBody>
          <a:bodyPr wrap="square" rtlCol="0">
            <a:spAutoFit/>
          </a:bodyPr>
          <a:lstStyle/>
          <a:p>
            <a:pPr defTabSz="457200"/>
            <a:r>
              <a:rPr lang="en-US" b="1" dirty="0">
                <a:solidFill>
                  <a:prstClr val="white"/>
                </a:solidFill>
                <a:latin typeface="Calibri"/>
              </a:rPr>
              <a:t>LOS </a:t>
            </a:r>
            <a:r>
              <a:rPr lang="en-US" b="1" dirty="0" err="1">
                <a:solidFill>
                  <a:prstClr val="white"/>
                </a:solidFill>
                <a:latin typeface="Calibri"/>
              </a:rPr>
              <a:t>Bz</a:t>
            </a:r>
            <a:endParaRPr lang="en-US" b="1" dirty="0">
              <a:solidFill>
                <a:prstClr val="white"/>
              </a:solidFill>
              <a:latin typeface="Calibri"/>
            </a:endParaRPr>
          </a:p>
        </p:txBody>
      </p:sp>
    </p:spTree>
    <p:extLst>
      <p:ext uri="{BB962C8B-B14F-4D97-AF65-F5344CB8AC3E}">
        <p14:creationId xmlns:p14="http://schemas.microsoft.com/office/powerpoint/2010/main" val="248997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966" y="5346696"/>
            <a:ext cx="4020034"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sp>
        <p:nvSpPr>
          <p:cNvPr id="44" name="Freeform: Shape 43">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5346694"/>
            <a:ext cx="5509953"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lumMod val="95000"/>
                </a:prstClr>
              </a:solidFill>
              <a:latin typeface="Calibri"/>
            </a:endParaRPr>
          </a:p>
        </p:txBody>
      </p:sp>
      <p:sp>
        <p:nvSpPr>
          <p:cNvPr id="2" name="Title 1">
            <a:extLst>
              <a:ext uri="{FF2B5EF4-FFF2-40B4-BE49-F238E27FC236}">
                <a16:creationId xmlns:a16="http://schemas.microsoft.com/office/drawing/2014/main" id="{35BB670E-66B4-42B5-802C-05099F3BC08E}"/>
              </a:ext>
            </a:extLst>
          </p:cNvPr>
          <p:cNvSpPr>
            <a:spLocks noGrp="1"/>
          </p:cNvSpPr>
          <p:nvPr>
            <p:ph type="title"/>
          </p:nvPr>
        </p:nvSpPr>
        <p:spPr>
          <a:xfrm>
            <a:off x="2236590" y="5529885"/>
            <a:ext cx="4270338" cy="1096331"/>
          </a:xfrm>
        </p:spPr>
        <p:txBody>
          <a:bodyPr vert="horz" lIns="91440" tIns="45720" rIns="91440" bIns="45720" rtlCol="0" anchor="ctr">
            <a:normAutofit fontScale="90000"/>
          </a:bodyPr>
          <a:lstStyle/>
          <a:p>
            <a:r>
              <a:rPr lang="en-US" sz="3600" dirty="0"/>
              <a:t>RHESSI OSPEX FIT</a:t>
            </a:r>
            <a:br>
              <a:rPr lang="en-US" sz="3600" dirty="0"/>
            </a:br>
            <a:r>
              <a:rPr lang="en-US" sz="3600" dirty="0"/>
              <a:t>Photon Flux Spectrum</a:t>
            </a:r>
            <a:endParaRPr lang="en-US" sz="3500" dirty="0">
              <a:solidFill>
                <a:srgbClr val="303030"/>
              </a:solidFill>
            </a:endParaRPr>
          </a:p>
        </p:txBody>
      </p:sp>
      <p:pic>
        <p:nvPicPr>
          <p:cNvPr id="37" name="Content Placeholder 8" descr="A close up of a map&#10;&#10;Description generated with very high confidence">
            <a:extLst>
              <a:ext uri="{FF2B5EF4-FFF2-40B4-BE49-F238E27FC236}">
                <a16:creationId xmlns:a16="http://schemas.microsoft.com/office/drawing/2014/main" id="{44E2EAC2-349E-40CA-8C17-AD2855ED6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66" y="716026"/>
            <a:ext cx="5041326" cy="4020458"/>
          </a:xfrm>
          <a:prstGeom prst="rect">
            <a:avLst/>
          </a:prstGeom>
        </p:spPr>
      </p:pic>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4B579A56-4F36-4177-96C6-F9D0519725C0}"/>
                  </a:ext>
                </a:extLst>
              </p:cNvPr>
              <p:cNvSpPr>
                <a:spLocks noGrp="1"/>
              </p:cNvSpPr>
              <p:nvPr>
                <p:ph idx="1"/>
              </p:nvPr>
            </p:nvSpPr>
            <p:spPr>
              <a:xfrm>
                <a:off x="7175500" y="965201"/>
                <a:ext cx="3005138" cy="3617401"/>
              </a:xfrm>
              <a:prstGeom prst="rect">
                <a:avLst/>
              </a:prstGeom>
            </p:spPr>
            <p:txBody>
              <a:bodyPr wrap="square">
                <a:spAutoFit/>
              </a:bodyPr>
              <a:lstStyle/>
              <a:p>
                <a:pPr marL="0" indent="0">
                  <a:buNone/>
                </a:pPr>
                <a:r>
                  <a:rPr lang="en-US" sz="2000" i="1" dirty="0">
                    <a:latin typeface="Cambria Math" panose="02040503050406030204" pitchFamily="18" charset="0"/>
                  </a:rPr>
                  <a:t>Thermal electrons</a:t>
                </a:r>
              </a:p>
              <a:p>
                <a:pPr marL="0" indent="0">
                  <a:buNone/>
                </a:pPr>
                <a:r>
                  <a:rPr lang="en-US" sz="2000" dirty="0"/>
                  <a:t>EM</a:t>
                </a:r>
                <a14:m>
                  <m:oMath xmlns:m="http://schemas.openxmlformats.org/officeDocument/2006/math">
                    <m:r>
                      <a:rPr lang="en-US" sz="2000" i="1">
                        <a:latin typeface="Cambria Math" panose="02040503050406030204" pitchFamily="18" charset="0"/>
                      </a:rPr>
                      <m:t>=3×</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48</m:t>
                        </m:r>
                      </m:sup>
                    </m:sSup>
                    <m:sSup>
                      <m:sSupPr>
                        <m:ctrlPr>
                          <a:rPr lang="en-US" sz="2000" i="1">
                            <a:latin typeface="Cambria Math" panose="02040503050406030204" pitchFamily="18" charset="0"/>
                            <a:ea typeface="Cambria Math" panose="02040503050406030204" pitchFamily="18" charset="0"/>
                          </a:rPr>
                        </m:ctrlPr>
                      </m:sSupPr>
                      <m:e>
                        <m:r>
                          <m:rPr>
                            <m:sty m:val="p"/>
                          </m:rPr>
                          <a:rPr lang="en-US" sz="2000">
                            <a:latin typeface="Cambria Math" panose="02040503050406030204" pitchFamily="18" charset="0"/>
                            <a:ea typeface="Cambria Math" panose="02040503050406030204" pitchFamily="18" charset="0"/>
                          </a:rPr>
                          <m:t>cm</m:t>
                        </m:r>
                      </m:e>
                      <m:sup>
                        <m:r>
                          <a:rPr lang="en-US" sz="2000" i="1">
                            <a:latin typeface="Cambria Math" panose="02040503050406030204" pitchFamily="18" charset="0"/>
                            <a:ea typeface="Cambria Math" panose="02040503050406030204" pitchFamily="18" charset="0"/>
                          </a:rPr>
                          <m:t>−3</m:t>
                        </m:r>
                      </m:sup>
                    </m:sSup>
                  </m:oMath>
                </a14:m>
                <a:endParaRPr lang="en-US" sz="2000" dirty="0"/>
              </a:p>
              <a:p>
                <a:pPr marL="0" indent="0">
                  <a:buNone/>
                </a:pPr>
                <a:r>
                  <a:rPr lang="en-US" sz="2000" dirty="0"/>
                  <a:t>T=1.51 keV= </a:t>
                </a:r>
                <a14:m>
                  <m:oMath xmlns:m="http://schemas.openxmlformats.org/officeDocument/2006/math">
                    <m:r>
                      <a:rPr lang="en-US" sz="2000" i="1" dirty="0">
                        <a:latin typeface="Cambria Math" panose="02040503050406030204" pitchFamily="18" charset="0"/>
                      </a:rPr>
                      <m:t>1.75</m:t>
                    </m:r>
                    <m:r>
                      <a:rPr lang="en-US" sz="2000" i="1">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7</m:t>
                        </m:r>
                      </m:sup>
                    </m:sSup>
                    <m:r>
                      <a:rPr lang="en-US" sz="2000" i="1">
                        <a:latin typeface="Cambria Math" panose="02040503050406030204" pitchFamily="18" charset="0"/>
                        <a:ea typeface="Cambria Math" panose="02040503050406030204" pitchFamily="18" charset="0"/>
                      </a:rPr>
                      <m:t>𝐾</m:t>
                    </m:r>
                  </m:oMath>
                </a14:m>
                <a:endParaRPr lang="en-US" sz="2000" dirty="0"/>
              </a:p>
              <a:p>
                <a:pPr marL="0" indent="0">
                  <a:buNone/>
                </a:pPr>
                <a:endParaRPr lang="en-US" sz="2000" i="1" dirty="0">
                  <a:latin typeface="Cambria Math" panose="02040503050406030204" pitchFamily="18" charset="0"/>
                </a:endParaRPr>
              </a:p>
              <a:p>
                <a:pPr marL="0" indent="0">
                  <a:buNone/>
                </a:pPr>
                <a:r>
                  <a:rPr lang="en-US" sz="2000" i="1" dirty="0">
                    <a:latin typeface="Cambria Math" panose="02040503050406030204" pitchFamily="18" charset="0"/>
                  </a:rPr>
                  <a:t>Nonthermal electrons</a:t>
                </a:r>
              </a:p>
              <a:p>
                <a:pPr marL="0" indent="0">
                  <a:buNone/>
                </a:pP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𝑁</m:t>
                        </m:r>
                        <m:r>
                          <a:rPr lang="en-US" sz="2000" i="1">
                            <a:latin typeface="Cambria Math" panose="02040503050406030204" pitchFamily="18" charset="0"/>
                          </a:rPr>
                          <m:t>=2.3×</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34</m:t>
                            </m:r>
                          </m:sup>
                        </m:sSup>
                      </m:e>
                    </m:acc>
                  </m:oMath>
                </a14:m>
                <a:r>
                  <a:rPr lang="en-US" sz="2000" dirty="0"/>
                  <a:t>electrons/s</a:t>
                </a:r>
              </a:p>
              <a:p>
                <a:pPr marL="0" indent="0">
                  <a:buNone/>
                </a:pPr>
                <a:r>
                  <a:rPr lang="en-US" sz="2000" dirty="0">
                    <a:sym typeface="Mathematica1" panose="05000502060100000001" pitchFamily="2" charset="2"/>
                  </a:rPr>
                  <a:t></a:t>
                </a:r>
                <a:r>
                  <a:rPr lang="en-US" sz="2000" dirty="0"/>
                  <a:t>=3.64</a:t>
                </a:r>
              </a:p>
              <a:p>
                <a:pPr marL="0" indent="0">
                  <a:buNone/>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𝑚𝑖𝑛</m:t>
                        </m:r>
                      </m:sub>
                    </m:sSub>
                  </m:oMath>
                </a14:m>
                <a:r>
                  <a:rPr lang="en-US" sz="2000" i="1" dirty="0">
                    <a:latin typeface="Cambria Math" panose="02040503050406030204" pitchFamily="18" charset="0"/>
                  </a:rPr>
                  <a:t>=19.0 keV</a:t>
                </a:r>
              </a:p>
              <a:p>
                <a:endParaRPr lang="en-US" i="1" dirty="0">
                  <a:latin typeface="Cambria Math" panose="02040503050406030204" pitchFamily="18" charset="0"/>
                </a:endParaRPr>
              </a:p>
            </p:txBody>
          </p:sp>
        </mc:Choice>
        <mc:Fallback xmlns="">
          <p:sp>
            <p:nvSpPr>
              <p:cNvPr id="15" name="Content Placeholder 14">
                <a:extLst>
                  <a:ext uri="{FF2B5EF4-FFF2-40B4-BE49-F238E27FC236}">
                    <a16:creationId xmlns:a16="http://schemas.microsoft.com/office/drawing/2014/main" id="{4B579A56-4F36-4177-96C6-F9D0519725C0}"/>
                  </a:ext>
                </a:extLst>
              </p:cNvPr>
              <p:cNvSpPr>
                <a:spLocks noGrp="1" noRot="1" noChangeAspect="1" noMove="1" noResize="1" noEditPoints="1" noAdjustHandles="1" noChangeArrowheads="1" noChangeShapeType="1" noTextEdit="1"/>
              </p:cNvSpPr>
              <p:nvPr>
                <p:ph idx="1"/>
              </p:nvPr>
            </p:nvSpPr>
            <p:spPr>
              <a:xfrm>
                <a:off x="7175500" y="965201"/>
                <a:ext cx="3005138" cy="3617401"/>
              </a:xfrm>
              <a:prstGeom prst="rect">
                <a:avLst/>
              </a:prstGeom>
              <a:blipFill>
                <a:blip r:embed="rId3"/>
                <a:stretch>
                  <a:fillRect l="-2028" t="-842" r="-2028"/>
                </a:stretch>
              </a:blipFill>
            </p:spPr>
            <p:txBody>
              <a:bodyPr/>
              <a:lstStyle/>
              <a:p>
                <a:r>
                  <a:rPr lang="en-US">
                    <a:noFill/>
                  </a:rPr>
                  <a:t> </a:t>
                </a:r>
              </a:p>
            </p:txBody>
          </p:sp>
        </mc:Fallback>
      </mc:AlternateContent>
    </p:spTree>
    <p:extLst>
      <p:ext uri="{BB962C8B-B14F-4D97-AF65-F5344CB8AC3E}">
        <p14:creationId xmlns:p14="http://schemas.microsoft.com/office/powerpoint/2010/main" val="66337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35BB670E-66B4-42B5-802C-05099F3BC08E}"/>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4700" dirty="0">
                <a:solidFill>
                  <a:srgbClr val="FFFFFF"/>
                </a:solidFill>
              </a:rPr>
              <a:t>Thermal Electrons Distribution</a:t>
            </a:r>
          </a:p>
        </p:txBody>
      </p:sp>
      <p:pic>
        <p:nvPicPr>
          <p:cNvPr id="5" name="Content Placeholder 4" descr="A picture containing sky, stationary, outdoor&#10;&#10;Description generated with high confidence">
            <a:extLst>
              <a:ext uri="{FF2B5EF4-FFF2-40B4-BE49-F238E27FC236}">
                <a16:creationId xmlns:a16="http://schemas.microsoft.com/office/drawing/2014/main" id="{84F35961-86B6-4408-A891-D07CBD044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181" y="307732"/>
            <a:ext cx="3997637" cy="3997637"/>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40846260-3143-4BE1-8FA7-2B192F81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32" y="680004"/>
            <a:ext cx="4091938" cy="3253090"/>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B1EDC3F-B9AE-40DF-810E-166E21984DE0}"/>
              </a:ext>
            </a:extLst>
          </p:cNvPr>
          <p:cNvSpPr/>
          <p:nvPr/>
        </p:nvSpPr>
        <p:spPr>
          <a:xfrm>
            <a:off x="7246535" y="1225900"/>
            <a:ext cx="929474" cy="3064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a:extLst>
              <a:ext uri="{FF2B5EF4-FFF2-40B4-BE49-F238E27FC236}">
                <a16:creationId xmlns:a16="http://schemas.microsoft.com/office/drawing/2014/main" id="{F4CBBFF4-B4B3-49BC-BAB2-D5657EDA7953}"/>
              </a:ext>
            </a:extLst>
          </p:cNvPr>
          <p:cNvSpPr/>
          <p:nvPr/>
        </p:nvSpPr>
        <p:spPr>
          <a:xfrm>
            <a:off x="8634887" y="3476731"/>
            <a:ext cx="1745933" cy="19594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Oval 14">
            <a:extLst>
              <a:ext uri="{FF2B5EF4-FFF2-40B4-BE49-F238E27FC236}">
                <a16:creationId xmlns:a16="http://schemas.microsoft.com/office/drawing/2014/main" id="{41116FCA-4925-4BAB-B723-0B373CA91DD5}"/>
              </a:ext>
            </a:extLst>
          </p:cNvPr>
          <p:cNvSpPr/>
          <p:nvPr/>
        </p:nvSpPr>
        <p:spPr>
          <a:xfrm>
            <a:off x="6368979" y="1237626"/>
            <a:ext cx="929474" cy="3064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55033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35BB670E-66B4-42B5-802C-05099F3BC08E}"/>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4300" dirty="0">
                <a:solidFill>
                  <a:srgbClr val="FFFFFF"/>
                </a:solidFill>
              </a:rPr>
              <a:t>Nonthermal Electrons Distribution</a:t>
            </a:r>
          </a:p>
        </p:txBody>
      </p:sp>
      <p:pic>
        <p:nvPicPr>
          <p:cNvPr id="5" name="Content Placeholder 4">
            <a:extLst>
              <a:ext uri="{FF2B5EF4-FFF2-40B4-BE49-F238E27FC236}">
                <a16:creationId xmlns:a16="http://schemas.microsoft.com/office/drawing/2014/main" id="{84F35961-86B6-4408-A891-D07CBD044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181" y="307732"/>
            <a:ext cx="3997637" cy="3997637"/>
          </a:xfrm>
          <a:prstGeom prst="rect">
            <a:avLst/>
          </a:prstGeom>
        </p:spPr>
      </p:pic>
      <p:pic>
        <p:nvPicPr>
          <p:cNvPr id="7" name="Picture 6">
            <a:extLst>
              <a:ext uri="{FF2B5EF4-FFF2-40B4-BE49-F238E27FC236}">
                <a16:creationId xmlns:a16="http://schemas.microsoft.com/office/drawing/2014/main" id="{40846260-3143-4BE1-8FA7-2B192F81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32" y="695349"/>
            <a:ext cx="4091938" cy="3222400"/>
          </a:xfrm>
          <a:prstGeom prst="rect">
            <a:avLst/>
          </a:prstGeom>
        </p:spPr>
      </p:pic>
      <p:cxnSp>
        <p:nvCxnSpPr>
          <p:cNvPr id="34" name="Straight Connector 3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04FFE25-229F-4685-AC7E-F81D35F47E8B}"/>
              </a:ext>
            </a:extLst>
          </p:cNvPr>
          <p:cNvSpPr/>
          <p:nvPr/>
        </p:nvSpPr>
        <p:spPr>
          <a:xfrm>
            <a:off x="6368979" y="1237626"/>
            <a:ext cx="929474" cy="3064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Oval 16">
            <a:extLst>
              <a:ext uri="{FF2B5EF4-FFF2-40B4-BE49-F238E27FC236}">
                <a16:creationId xmlns:a16="http://schemas.microsoft.com/office/drawing/2014/main" id="{14C1619B-0805-4794-BB50-324CFACA9978}"/>
              </a:ext>
            </a:extLst>
          </p:cNvPr>
          <p:cNvSpPr/>
          <p:nvPr/>
        </p:nvSpPr>
        <p:spPr>
          <a:xfrm>
            <a:off x="6336033" y="3454970"/>
            <a:ext cx="2387611" cy="26794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009901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7541-C1C1-4919-B588-ABCEC2E309C9}"/>
              </a:ext>
            </a:extLst>
          </p:cNvPr>
          <p:cNvSpPr>
            <a:spLocks noGrp="1"/>
          </p:cNvSpPr>
          <p:nvPr>
            <p:ph type="title"/>
          </p:nvPr>
        </p:nvSpPr>
        <p:spPr/>
        <p:txBody>
          <a:bodyPr/>
          <a:lstStyle/>
          <a:p>
            <a:r>
              <a:rPr lang="en-US" dirty="0"/>
              <a:t>Recent upgrade of the X-ray GX Routine</a:t>
            </a:r>
          </a:p>
        </p:txBody>
      </p:sp>
      <p:sp>
        <p:nvSpPr>
          <p:cNvPr id="3" name="Content Placeholder 2">
            <a:extLst>
              <a:ext uri="{FF2B5EF4-FFF2-40B4-BE49-F238E27FC236}">
                <a16:creationId xmlns:a16="http://schemas.microsoft.com/office/drawing/2014/main" id="{5865F490-52B6-40EB-9DE0-397EF1B90607}"/>
              </a:ext>
            </a:extLst>
          </p:cNvPr>
          <p:cNvSpPr>
            <a:spLocks noGrp="1"/>
          </p:cNvSpPr>
          <p:nvPr>
            <p:ph idx="1"/>
          </p:nvPr>
        </p:nvSpPr>
        <p:spPr/>
        <p:txBody>
          <a:bodyPr>
            <a:normAutofit/>
          </a:bodyPr>
          <a:lstStyle/>
          <a:p>
            <a:pPr marL="514350" indent="-514350">
              <a:buFont typeface="+mj-lt"/>
              <a:buAutoNum type="arabicPeriod"/>
            </a:pPr>
            <a:r>
              <a:rPr lang="en-US" dirty="0"/>
              <a:t>Computes ion lines by using the SSW CHIANTI database</a:t>
            </a:r>
          </a:p>
          <a:p>
            <a:pPr marL="514350" indent="-514350">
              <a:buFont typeface="+mj-lt"/>
              <a:buAutoNum type="arabicPeriod"/>
            </a:pPr>
            <a:r>
              <a:rPr lang="en-US" dirty="0"/>
              <a:t>Allows for user-defined anionotropy of the electron beam</a:t>
            </a:r>
          </a:p>
          <a:p>
            <a:pPr marL="514350" indent="-514350">
              <a:buFont typeface="+mj-lt"/>
              <a:buAutoNum type="arabicPeriod"/>
            </a:pPr>
            <a:r>
              <a:rPr lang="en-US" dirty="0"/>
              <a:t>Computes Thick-Target contribution from </a:t>
            </a:r>
            <a:r>
              <a:rPr lang="en-US" dirty="0" err="1"/>
              <a:t>footpoints</a:t>
            </a:r>
            <a:endParaRPr lang="en-US" dirty="0"/>
          </a:p>
          <a:p>
            <a:pPr marL="514350" indent="-514350">
              <a:buFont typeface="+mj-lt"/>
              <a:buAutoNum type="arabicPeriod"/>
            </a:pPr>
            <a:r>
              <a:rPr lang="en-US" dirty="0"/>
              <a:t>Computes albedo contribution similar to OSPEX implementation, by taking in consideration the geometrical location of the model and employing the SSW Compton Green functions</a:t>
            </a:r>
          </a:p>
        </p:txBody>
      </p:sp>
    </p:spTree>
    <p:extLst>
      <p:ext uri="{BB962C8B-B14F-4D97-AF65-F5344CB8AC3E}">
        <p14:creationId xmlns:p14="http://schemas.microsoft.com/office/powerpoint/2010/main" val="278427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a:extLst>
              <a:ext uri="{FF2B5EF4-FFF2-40B4-BE49-F238E27FC236}">
                <a16:creationId xmlns:a16="http://schemas.microsoft.com/office/drawing/2014/main" id="{35BB670E-66B4-42B5-802C-05099F3BC08E}"/>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4300" dirty="0">
                <a:solidFill>
                  <a:srgbClr val="FFFFFF"/>
                </a:solidFill>
              </a:rPr>
              <a:t>X-ray GX Synthetic Images</a:t>
            </a:r>
          </a:p>
        </p:txBody>
      </p:sp>
      <p:cxnSp>
        <p:nvCxnSpPr>
          <p:cNvPr id="34" name="Straight Connector 3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rhessi_raw">
            <a:hlinkClick r:id="" action="ppaction://media"/>
            <a:extLst>
              <a:ext uri="{FF2B5EF4-FFF2-40B4-BE49-F238E27FC236}">
                <a16:creationId xmlns:a16="http://schemas.microsoft.com/office/drawing/2014/main" id="{81BD79E8-D0EF-4B04-933F-CEDDFB4FB7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5644" y="329334"/>
            <a:ext cx="3726481" cy="4099129"/>
          </a:xfrm>
          <a:prstGeom prst="rect">
            <a:avLst/>
          </a:prstGeom>
        </p:spPr>
      </p:pic>
      <p:pic>
        <p:nvPicPr>
          <p:cNvPr id="11" name="rhessi_conv">
            <a:hlinkClick r:id="" action="ppaction://media"/>
            <a:extLst>
              <a:ext uri="{FF2B5EF4-FFF2-40B4-BE49-F238E27FC236}">
                <a16:creationId xmlns:a16="http://schemas.microsoft.com/office/drawing/2014/main" id="{4CDF8AAF-E008-45C3-A90E-FC6CCDBCB9A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93797" y="329333"/>
            <a:ext cx="3726482" cy="4099130"/>
          </a:xfrm>
          <a:prstGeom prst="rect">
            <a:avLst/>
          </a:prstGeom>
        </p:spPr>
      </p:pic>
      <p:sp>
        <p:nvSpPr>
          <p:cNvPr id="12" name="TextBox 11">
            <a:extLst>
              <a:ext uri="{FF2B5EF4-FFF2-40B4-BE49-F238E27FC236}">
                <a16:creationId xmlns:a16="http://schemas.microsoft.com/office/drawing/2014/main" id="{BD58AD4B-D62F-4B09-B39F-D1D1C0B2B54E}"/>
              </a:ext>
            </a:extLst>
          </p:cNvPr>
          <p:cNvSpPr txBox="1"/>
          <p:nvPr/>
        </p:nvSpPr>
        <p:spPr>
          <a:xfrm>
            <a:off x="2848926" y="83121"/>
            <a:ext cx="2743199" cy="369332"/>
          </a:xfrm>
          <a:prstGeom prst="rect">
            <a:avLst/>
          </a:prstGeom>
          <a:noFill/>
        </p:spPr>
        <p:txBody>
          <a:bodyPr wrap="square" rtlCol="0">
            <a:spAutoFit/>
          </a:bodyPr>
          <a:lstStyle/>
          <a:p>
            <a:pPr defTabSz="457200"/>
            <a:r>
              <a:rPr lang="en-US" dirty="0">
                <a:solidFill>
                  <a:prstClr val="black"/>
                </a:solidFill>
                <a:latin typeface="Calibri"/>
              </a:rPr>
              <a:t>GX raw images (2” pix)</a:t>
            </a:r>
          </a:p>
        </p:txBody>
      </p:sp>
      <p:sp>
        <p:nvSpPr>
          <p:cNvPr id="13" name="TextBox 12">
            <a:extLst>
              <a:ext uri="{FF2B5EF4-FFF2-40B4-BE49-F238E27FC236}">
                <a16:creationId xmlns:a16="http://schemas.microsoft.com/office/drawing/2014/main" id="{4752733F-B9A2-4794-A96B-8FF4C1804701}"/>
              </a:ext>
            </a:extLst>
          </p:cNvPr>
          <p:cNvSpPr txBox="1"/>
          <p:nvPr/>
        </p:nvSpPr>
        <p:spPr>
          <a:xfrm>
            <a:off x="6599879" y="83121"/>
            <a:ext cx="3470031" cy="369332"/>
          </a:xfrm>
          <a:prstGeom prst="rect">
            <a:avLst/>
          </a:prstGeom>
          <a:noFill/>
        </p:spPr>
        <p:txBody>
          <a:bodyPr wrap="square" rtlCol="0">
            <a:spAutoFit/>
          </a:bodyPr>
          <a:lstStyle/>
          <a:p>
            <a:pPr defTabSz="457200"/>
            <a:r>
              <a:rPr lang="en-US" dirty="0">
                <a:solidFill>
                  <a:prstClr val="black"/>
                </a:solidFill>
                <a:latin typeface="Calibri"/>
              </a:rPr>
              <a:t>GX convolved images (5.4” beam)</a:t>
            </a:r>
          </a:p>
        </p:txBody>
      </p:sp>
    </p:spTree>
    <p:extLst>
      <p:ext uri="{BB962C8B-B14F-4D97-AF65-F5344CB8AC3E}">
        <p14:creationId xmlns:p14="http://schemas.microsoft.com/office/powerpoint/2010/main" val="15477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0" fill="hold"/>
                                        <p:tgtEl>
                                          <p:spTgt spid="10"/>
                                        </p:tgtEl>
                                      </p:cBhvr>
                                    </p:cmd>
                                  </p:childTnLst>
                                </p:cTn>
                              </p:par>
                              <p:par>
                                <p:cTn id="7" presetID="1" presetClass="mediacall" presetSubtype="0" fill="hold" nodeType="withEffect">
                                  <p:stCondLst>
                                    <p:cond delay="0"/>
                                  </p:stCondLst>
                                  <p:childTnLst>
                                    <p:cmd type="call" cmd="playFrom(0.0)">
                                      <p:cBhvr>
                                        <p:cTn id="8"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repeatCount="indefinite" fill="remove" display="0">
                  <p:stCondLst>
                    <p:cond delay="indefinite"/>
                  </p:stCondLst>
                </p:cTn>
                <p:tgtEl>
                  <p:spTgt spid="10"/>
                </p:tgtEl>
              </p:cMediaNode>
            </p:video>
            <p:video>
              <p:cMediaNode vol="80000">
                <p:cTn id="20" repeatCount="indefinite" fill="remove"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8DEF8853-3DE8-4718-8C54-B86DEAC4CF55}"/>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4700" dirty="0">
                <a:solidFill>
                  <a:srgbClr val="FFFFFF"/>
                </a:solidFill>
              </a:rPr>
              <a:t>Models to Data Comparisons</a:t>
            </a:r>
          </a:p>
        </p:txBody>
      </p:sp>
      <p:pic>
        <p:nvPicPr>
          <p:cNvPr id="11" name="Picture 10">
            <a:extLst>
              <a:ext uri="{FF2B5EF4-FFF2-40B4-BE49-F238E27FC236}">
                <a16:creationId xmlns:a16="http://schemas.microsoft.com/office/drawing/2014/main" id="{649820F3-1CC6-4649-A578-BDF8314CD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472" y="850486"/>
            <a:ext cx="4075055" cy="2912127"/>
          </a:xfrm>
          <a:prstGeom prst="rect">
            <a:avLst/>
          </a:prstGeom>
        </p:spPr>
      </p:pic>
      <p:pic>
        <p:nvPicPr>
          <p:cNvPr id="9" name="Content Placeholder 8">
            <a:extLst>
              <a:ext uri="{FF2B5EF4-FFF2-40B4-BE49-F238E27FC236}">
                <a16:creationId xmlns:a16="http://schemas.microsoft.com/office/drawing/2014/main" id="{3650DEE3-507C-4FA7-91EA-48E4898C74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43070" y="848797"/>
            <a:ext cx="4077863" cy="2915504"/>
          </a:xfrm>
          <a:prstGeom prst="rect">
            <a:avLst/>
          </a:prstGeom>
        </p:spPr>
      </p:pic>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18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5BB670E-66B4-42B5-802C-05099F3BC08E}"/>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4300" dirty="0">
                <a:solidFill>
                  <a:srgbClr val="FFFFFF"/>
                </a:solidFill>
              </a:rPr>
              <a:t>Microwave GX Synthetic Images</a:t>
            </a:r>
          </a:p>
        </p:txBody>
      </p:sp>
      <p:cxnSp>
        <p:nvCxnSpPr>
          <p:cNvPr id="34" name="Straight Connector 3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D58AD4B-D62F-4B09-B39F-D1D1C0B2B54E}"/>
              </a:ext>
            </a:extLst>
          </p:cNvPr>
          <p:cNvSpPr txBox="1"/>
          <p:nvPr/>
        </p:nvSpPr>
        <p:spPr>
          <a:xfrm>
            <a:off x="2848926" y="83121"/>
            <a:ext cx="27431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GX raw images (2” pix)</a:t>
            </a:r>
          </a:p>
        </p:txBody>
      </p:sp>
      <p:sp>
        <p:nvSpPr>
          <p:cNvPr id="13" name="TextBox 12">
            <a:extLst>
              <a:ext uri="{FF2B5EF4-FFF2-40B4-BE49-F238E27FC236}">
                <a16:creationId xmlns:a16="http://schemas.microsoft.com/office/drawing/2014/main" id="{4752733F-B9A2-4794-A96B-8FF4C1804701}"/>
              </a:ext>
            </a:extLst>
          </p:cNvPr>
          <p:cNvSpPr txBox="1"/>
          <p:nvPr/>
        </p:nvSpPr>
        <p:spPr>
          <a:xfrm>
            <a:off x="6599879" y="83121"/>
            <a:ext cx="34700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GX convolved images (</a:t>
            </a:r>
            <a:r>
              <a:rPr lang="en-US" dirty="0">
                <a:solidFill>
                  <a:prstClr val="black"/>
                </a:solidFill>
                <a:latin typeface="Calibri"/>
              </a:rPr>
              <a:t>57</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Mathematica1" panose="05000502060100000001" pitchFamily="2" charset="2"/>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beam)</a:t>
            </a:r>
          </a:p>
        </p:txBody>
      </p:sp>
      <p:pic>
        <p:nvPicPr>
          <p:cNvPr id="3" name="gxmw">
            <a:hlinkClick r:id="" action="ppaction://media"/>
            <a:extLst>
              <a:ext uri="{FF2B5EF4-FFF2-40B4-BE49-F238E27FC236}">
                <a16:creationId xmlns:a16="http://schemas.microsoft.com/office/drawing/2014/main" id="{8F132713-FC17-4B8F-A543-160A0C2A45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38394" y="474182"/>
            <a:ext cx="3757782" cy="4133561"/>
          </a:xfrm>
          <a:prstGeom prst="rect">
            <a:avLst/>
          </a:prstGeom>
        </p:spPr>
      </p:pic>
      <p:pic>
        <p:nvPicPr>
          <p:cNvPr id="4" name="gxmw_conv">
            <a:hlinkClick r:id="" action="ppaction://media"/>
            <a:extLst>
              <a:ext uri="{FF2B5EF4-FFF2-40B4-BE49-F238E27FC236}">
                <a16:creationId xmlns:a16="http://schemas.microsoft.com/office/drawing/2014/main" id="{1E224574-B592-4439-AC26-A7744DF7E99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56217" y="474656"/>
            <a:ext cx="3757353" cy="4133088"/>
          </a:xfrm>
          <a:prstGeom prst="rect">
            <a:avLst/>
          </a:prstGeom>
        </p:spPr>
      </p:pic>
    </p:spTree>
    <p:extLst>
      <p:ext uri="{BB962C8B-B14F-4D97-AF65-F5344CB8AC3E}">
        <p14:creationId xmlns:p14="http://schemas.microsoft.com/office/powerpoint/2010/main" val="31401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3"/>
                                        </p:tgtEl>
                                      </p:cBhvr>
                                    </p:cmd>
                                  </p:childTnLst>
                                </p:cTn>
                              </p:par>
                              <p:par>
                                <p:cTn id="7" presetID="1" presetClass="mediacall" presetSubtype="0" fill="hold" nodeType="withEffect">
                                  <p:stCondLst>
                                    <p:cond delay="0"/>
                                  </p:stCondLst>
                                  <p:childTnLst>
                                    <p:cmd type="call" cmd="playFrom(0.0)">
                                      <p:cBhvr>
                                        <p:cTn id="8"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3"/>
                </p:tgtEl>
              </p:cMediaNode>
            </p:video>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966" y="5346696"/>
            <a:ext cx="4020034"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sp>
        <p:nvSpPr>
          <p:cNvPr id="15" name="Freeform: Shape 14">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5346694"/>
            <a:ext cx="5509953"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lumMod val="95000"/>
                </a:prstClr>
              </a:solidFill>
              <a:latin typeface="Calibri"/>
            </a:endParaRPr>
          </a:p>
        </p:txBody>
      </p:sp>
      <p:sp>
        <p:nvSpPr>
          <p:cNvPr id="2" name="Title 1">
            <a:extLst>
              <a:ext uri="{FF2B5EF4-FFF2-40B4-BE49-F238E27FC236}">
                <a16:creationId xmlns:a16="http://schemas.microsoft.com/office/drawing/2014/main" id="{2552AE14-7693-49EB-B746-E0C62B784B01}"/>
              </a:ext>
            </a:extLst>
          </p:cNvPr>
          <p:cNvSpPr>
            <a:spLocks noGrp="1"/>
          </p:cNvSpPr>
          <p:nvPr>
            <p:ph type="title"/>
          </p:nvPr>
        </p:nvSpPr>
        <p:spPr>
          <a:xfrm>
            <a:off x="2236590" y="5529885"/>
            <a:ext cx="4270338" cy="1096331"/>
          </a:xfrm>
        </p:spPr>
        <p:txBody>
          <a:bodyPr>
            <a:normAutofit/>
          </a:bodyPr>
          <a:lstStyle/>
          <a:p>
            <a:r>
              <a:rPr lang="en-US" sz="3500" dirty="0">
                <a:solidFill>
                  <a:srgbClr val="303030"/>
                </a:solidFill>
              </a:rPr>
              <a:t>GX Synthetic Images</a:t>
            </a:r>
          </a:p>
        </p:txBody>
      </p:sp>
      <p:pic>
        <p:nvPicPr>
          <p:cNvPr id="8" name="Content Placeholder 4">
            <a:extLst>
              <a:ext uri="{FF2B5EF4-FFF2-40B4-BE49-F238E27FC236}">
                <a16:creationId xmlns:a16="http://schemas.microsoft.com/office/drawing/2014/main" id="{B50CFF9A-1799-434B-BF6A-FE12BF891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365" y="268001"/>
            <a:ext cx="5202124" cy="4968029"/>
          </a:xfrm>
          <a:prstGeom prst="rect">
            <a:avLst/>
          </a:prstGeom>
        </p:spPr>
      </p:pic>
      <p:sp>
        <p:nvSpPr>
          <p:cNvPr id="16" name="Title 1">
            <a:extLst>
              <a:ext uri="{FF2B5EF4-FFF2-40B4-BE49-F238E27FC236}">
                <a16:creationId xmlns:a16="http://schemas.microsoft.com/office/drawing/2014/main" id="{7503384C-C5F5-498E-998E-E3C1184DD7AB}"/>
              </a:ext>
            </a:extLst>
          </p:cNvPr>
          <p:cNvSpPr txBox="1">
            <a:spLocks/>
          </p:cNvSpPr>
          <p:nvPr/>
        </p:nvSpPr>
        <p:spPr>
          <a:xfrm>
            <a:off x="7033953" y="5529885"/>
            <a:ext cx="3574176" cy="10963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a:solidFill>
                  <a:prstClr val="white"/>
                </a:solidFill>
                <a:latin typeface="Calibri"/>
              </a:rPr>
              <a:t>RHESSI &amp; EOVSA</a:t>
            </a:r>
          </a:p>
        </p:txBody>
      </p:sp>
    </p:spTree>
    <p:extLst>
      <p:ext uri="{BB962C8B-B14F-4D97-AF65-F5344CB8AC3E}">
        <p14:creationId xmlns:p14="http://schemas.microsoft.com/office/powerpoint/2010/main" val="123083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171765" y="2504439"/>
            <a:ext cx="3377183" cy="1289297"/>
          </a:xfrm>
          <a:noFill/>
        </p:spPr>
        <p:txBody>
          <a:bodyPr>
            <a:normAutofit fontScale="90000"/>
          </a:bodyPr>
          <a:lstStyle/>
          <a:p>
            <a:pPr algn="l"/>
            <a:r>
              <a:rPr lang="en-US" sz="3700" dirty="0"/>
              <a:t>Product of a decade-long </a:t>
            </a:r>
            <a:br>
              <a:rPr lang="en-US" sz="3700" dirty="0"/>
            </a:br>
            <a:r>
              <a:rPr lang="en-US" sz="3700" dirty="0"/>
              <a:t>Team Work</a:t>
            </a:r>
          </a:p>
        </p:txBody>
      </p:sp>
      <p:pic>
        <p:nvPicPr>
          <p:cNvPr id="5" name="Picture 4">
            <a:extLst>
              <a:ext uri="{FF2B5EF4-FFF2-40B4-BE49-F238E27FC236}">
                <a16:creationId xmlns:a16="http://schemas.microsoft.com/office/drawing/2014/main" id="{3C6C954D-B0AD-474B-BBD3-905958483E6B}"/>
              </a:ext>
            </a:extLst>
          </p:cNvPr>
          <p:cNvPicPr>
            <a:picLocks noChangeAspect="1"/>
          </p:cNvPicPr>
          <p:nvPr/>
        </p:nvPicPr>
        <p:blipFill>
          <a:blip r:embed="rId2"/>
          <a:stretch>
            <a:fillRect/>
          </a:stretch>
        </p:blipFill>
        <p:spPr>
          <a:xfrm>
            <a:off x="2835600" y="1034413"/>
            <a:ext cx="9356401" cy="5227108"/>
          </a:xfrm>
          <a:prstGeom prst="rect">
            <a:avLst/>
          </a:prstGeom>
        </p:spPr>
      </p:pic>
      <p:sp>
        <p:nvSpPr>
          <p:cNvPr id="6" name="Freeform 12">
            <a:extLst>
              <a:ext uri="{FF2B5EF4-FFF2-40B4-BE49-F238E27FC236}">
                <a16:creationId xmlns:a16="http://schemas.microsoft.com/office/drawing/2014/main" id="{41BECFB1-FF8E-4F8C-BDD7-2E5ABE82A414}"/>
              </a:ext>
            </a:extLst>
          </p:cNvPr>
          <p:cNvSpPr/>
          <p:nvPr/>
        </p:nvSpPr>
        <p:spPr>
          <a:xfrm>
            <a:off x="5751736" y="2976575"/>
            <a:ext cx="3486609"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7030A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dirty="0">
                <a:solidFill>
                  <a:prstClr val="white"/>
                </a:solidFill>
                <a:latin typeface="Book Antiqua"/>
              </a:rPr>
              <a:t>Sergey </a:t>
            </a:r>
            <a:r>
              <a:rPr lang="en-US" dirty="0" err="1">
                <a:solidFill>
                  <a:prstClr val="white"/>
                </a:solidFill>
                <a:latin typeface="Book Antiqua"/>
              </a:rPr>
              <a:t>Anfinogentov</a:t>
            </a:r>
            <a:endParaRPr lang="en-US" dirty="0">
              <a:solidFill>
                <a:prstClr val="white"/>
              </a:solidFill>
              <a:latin typeface="Book Antiqua"/>
            </a:endParaRPr>
          </a:p>
          <a:p>
            <a:pPr algn="ctr" defTabSz="355600">
              <a:lnSpc>
                <a:spcPct val="90000"/>
              </a:lnSpc>
              <a:spcBef>
                <a:spcPct val="0"/>
              </a:spcBef>
              <a:spcAft>
                <a:spcPct val="35000"/>
              </a:spcAft>
            </a:pPr>
            <a:r>
              <a:rPr lang="en-US" dirty="0">
                <a:solidFill>
                  <a:prstClr val="white"/>
                </a:solidFill>
                <a:latin typeface="Book Antiqua"/>
              </a:rPr>
              <a:t>Automated 3D Model Production Pipeline</a:t>
            </a:r>
          </a:p>
        </p:txBody>
      </p:sp>
      <p:sp>
        <p:nvSpPr>
          <p:cNvPr id="7" name="Freeform 15">
            <a:extLst>
              <a:ext uri="{FF2B5EF4-FFF2-40B4-BE49-F238E27FC236}">
                <a16:creationId xmlns:a16="http://schemas.microsoft.com/office/drawing/2014/main" id="{609795EB-4D9B-42C7-B65B-1793FD837EC5}"/>
              </a:ext>
            </a:extLst>
          </p:cNvPr>
          <p:cNvSpPr/>
          <p:nvPr/>
        </p:nvSpPr>
        <p:spPr>
          <a:xfrm>
            <a:off x="1034619" y="73835"/>
            <a:ext cx="3423791" cy="3355166"/>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00B0F0"/>
          </a:solidFill>
        </p:spPr>
        <p:style>
          <a:lnRef idx="0">
            <a:schemeClr val="accent4"/>
          </a:lnRef>
          <a:fillRef idx="3">
            <a:schemeClr val="accent4"/>
          </a:fillRef>
          <a:effectRef idx="3">
            <a:schemeClr val="accent4"/>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sz="2000" b="1" dirty="0">
                <a:solidFill>
                  <a:prstClr val="white"/>
                </a:solidFill>
                <a:latin typeface="Book Antiqua"/>
              </a:rPr>
              <a:t>Gregory Fleishman</a:t>
            </a:r>
          </a:p>
          <a:p>
            <a:pPr algn="ctr" defTabSz="355600">
              <a:lnSpc>
                <a:spcPct val="90000"/>
              </a:lnSpc>
              <a:spcBef>
                <a:spcPct val="0"/>
              </a:spcBef>
              <a:spcAft>
                <a:spcPct val="35000"/>
              </a:spcAft>
            </a:pPr>
            <a:r>
              <a:rPr lang="en-US" sz="2000" b="1" dirty="0">
                <a:solidFill>
                  <a:prstClr val="white"/>
                </a:solidFill>
                <a:latin typeface="Book Antiqua"/>
              </a:rPr>
              <a:t>Alexey </a:t>
            </a:r>
            <a:r>
              <a:rPr lang="en-US" sz="2000" b="1" dirty="0" err="1">
                <a:solidFill>
                  <a:prstClr val="white"/>
                </a:solidFill>
                <a:latin typeface="Book Antiqua"/>
              </a:rPr>
              <a:t>Kusnetsov</a:t>
            </a:r>
            <a:endParaRPr lang="en-US" sz="2000" b="1" dirty="0">
              <a:solidFill>
                <a:prstClr val="white"/>
              </a:solidFill>
              <a:latin typeface="Book Antiqua"/>
            </a:endParaRPr>
          </a:p>
          <a:p>
            <a:pPr algn="ctr" defTabSz="355600">
              <a:lnSpc>
                <a:spcPct val="90000"/>
              </a:lnSpc>
              <a:spcBef>
                <a:spcPct val="0"/>
              </a:spcBef>
              <a:spcAft>
                <a:spcPct val="35000"/>
              </a:spcAft>
            </a:pPr>
            <a:r>
              <a:rPr lang="en-US" b="1" dirty="0">
                <a:solidFill>
                  <a:prstClr val="white"/>
                </a:solidFill>
                <a:latin typeface="Book Antiqua"/>
              </a:rPr>
              <a:t>GS/GR Fast Codes </a:t>
            </a:r>
          </a:p>
        </p:txBody>
      </p:sp>
      <p:sp>
        <p:nvSpPr>
          <p:cNvPr id="8" name="Freeform 16">
            <a:extLst>
              <a:ext uri="{FF2B5EF4-FFF2-40B4-BE49-F238E27FC236}">
                <a16:creationId xmlns:a16="http://schemas.microsoft.com/office/drawing/2014/main" id="{A3FD8170-7AE5-4573-8D99-035A97F47D31}"/>
              </a:ext>
            </a:extLst>
          </p:cNvPr>
          <p:cNvSpPr/>
          <p:nvPr/>
        </p:nvSpPr>
        <p:spPr>
          <a:xfrm>
            <a:off x="1831007" y="2888617"/>
            <a:ext cx="3599176" cy="3661955"/>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92D050"/>
          </a:solidFill>
        </p:spPr>
        <p:style>
          <a:lnRef idx="0">
            <a:schemeClr val="accent1"/>
          </a:lnRef>
          <a:fillRef idx="3">
            <a:schemeClr val="accent1"/>
          </a:fillRef>
          <a:effectRef idx="3">
            <a:schemeClr val="accent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sz="2000" b="1" dirty="0">
                <a:solidFill>
                  <a:prstClr val="black"/>
                </a:solidFill>
                <a:latin typeface="Book Antiqua"/>
              </a:rPr>
              <a:t>Jim </a:t>
            </a:r>
            <a:r>
              <a:rPr lang="en-US" sz="2000" b="1" dirty="0" err="1">
                <a:solidFill>
                  <a:prstClr val="black"/>
                </a:solidFill>
                <a:latin typeface="Book Antiqua"/>
              </a:rPr>
              <a:t>Klimchuk</a:t>
            </a:r>
            <a:endParaRPr lang="en-US" sz="2000" b="1" dirty="0">
              <a:solidFill>
                <a:prstClr val="black"/>
              </a:solidFill>
              <a:latin typeface="Book Antiqua"/>
            </a:endParaRPr>
          </a:p>
          <a:p>
            <a:pPr algn="ctr" defTabSz="355600">
              <a:lnSpc>
                <a:spcPct val="90000"/>
              </a:lnSpc>
              <a:spcBef>
                <a:spcPct val="0"/>
              </a:spcBef>
              <a:spcAft>
                <a:spcPct val="35000"/>
              </a:spcAft>
            </a:pPr>
            <a:r>
              <a:rPr lang="en-US" sz="2000" b="1" dirty="0">
                <a:solidFill>
                  <a:prstClr val="black"/>
                </a:solidFill>
                <a:latin typeface="Book Antiqua"/>
              </a:rPr>
              <a:t>Nicki Viall</a:t>
            </a:r>
          </a:p>
          <a:p>
            <a:pPr algn="ctr" defTabSz="355600">
              <a:lnSpc>
                <a:spcPct val="90000"/>
              </a:lnSpc>
              <a:spcBef>
                <a:spcPct val="0"/>
              </a:spcBef>
              <a:spcAft>
                <a:spcPct val="35000"/>
              </a:spcAft>
            </a:pPr>
            <a:r>
              <a:rPr lang="en-US" sz="1400" b="1" dirty="0">
                <a:solidFill>
                  <a:prstClr val="black"/>
                </a:solidFill>
                <a:latin typeface="Book Antiqua"/>
              </a:rPr>
              <a:t>Coronal Magneto Thermal Structures</a:t>
            </a:r>
          </a:p>
          <a:p>
            <a:pPr algn="ctr" defTabSz="355600">
              <a:lnSpc>
                <a:spcPct val="90000"/>
              </a:lnSpc>
              <a:spcBef>
                <a:spcPct val="0"/>
              </a:spcBef>
              <a:spcAft>
                <a:spcPct val="35000"/>
              </a:spcAft>
            </a:pPr>
            <a:r>
              <a:rPr lang="en-US" sz="1400" b="1" dirty="0">
                <a:solidFill>
                  <a:prstClr val="black"/>
                </a:solidFill>
                <a:latin typeface="Book Antiqua"/>
              </a:rPr>
              <a:t>and EUV Simulation Codes</a:t>
            </a:r>
          </a:p>
        </p:txBody>
      </p:sp>
      <p:sp>
        <p:nvSpPr>
          <p:cNvPr id="9" name="Freeform 22">
            <a:extLst>
              <a:ext uri="{FF2B5EF4-FFF2-40B4-BE49-F238E27FC236}">
                <a16:creationId xmlns:a16="http://schemas.microsoft.com/office/drawing/2014/main" id="{15555F0A-DA7A-4551-803E-544896BAB093}"/>
              </a:ext>
            </a:extLst>
          </p:cNvPr>
          <p:cNvSpPr/>
          <p:nvPr/>
        </p:nvSpPr>
        <p:spPr>
          <a:xfrm>
            <a:off x="6610942" y="242795"/>
            <a:ext cx="3307445"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sz="2000" b="1" dirty="0">
                <a:solidFill>
                  <a:prstClr val="black"/>
                </a:solidFill>
              </a:rPr>
              <a:t>Maria </a:t>
            </a:r>
            <a:r>
              <a:rPr lang="en-US" sz="2000" b="1" dirty="0" err="1">
                <a:solidFill>
                  <a:prstClr val="black"/>
                </a:solidFill>
              </a:rPr>
              <a:t>Lukicheva</a:t>
            </a:r>
            <a:endParaRPr lang="en-US" sz="2000" b="1" dirty="0">
              <a:solidFill>
                <a:prstClr val="black"/>
              </a:solidFill>
            </a:endParaRPr>
          </a:p>
          <a:p>
            <a:pPr algn="ctr" defTabSz="355600">
              <a:lnSpc>
                <a:spcPct val="90000"/>
              </a:lnSpc>
              <a:spcBef>
                <a:spcPct val="0"/>
              </a:spcBef>
              <a:spcAft>
                <a:spcPct val="35000"/>
              </a:spcAft>
            </a:pPr>
            <a:r>
              <a:rPr lang="en-US" sz="1600" b="1" dirty="0">
                <a:solidFill>
                  <a:prstClr val="black"/>
                </a:solidFill>
                <a:latin typeface="Book Antiqua"/>
              </a:rPr>
              <a:t>Chromospheric Models </a:t>
            </a:r>
          </a:p>
        </p:txBody>
      </p:sp>
      <p:sp>
        <p:nvSpPr>
          <p:cNvPr id="10" name="Freeform 23">
            <a:extLst>
              <a:ext uri="{FF2B5EF4-FFF2-40B4-BE49-F238E27FC236}">
                <a16:creationId xmlns:a16="http://schemas.microsoft.com/office/drawing/2014/main" id="{D50C3E65-A788-4826-BD0A-3AF77BCCD41A}"/>
              </a:ext>
            </a:extLst>
          </p:cNvPr>
          <p:cNvSpPr/>
          <p:nvPr/>
        </p:nvSpPr>
        <p:spPr>
          <a:xfrm>
            <a:off x="3917398" y="875193"/>
            <a:ext cx="3234556" cy="304304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00B05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sz="2000" b="1" dirty="0">
                <a:solidFill>
                  <a:prstClr val="white"/>
                </a:solidFill>
                <a:latin typeface="Book Antiqua"/>
              </a:rPr>
              <a:t>Eduard Kontar</a:t>
            </a:r>
          </a:p>
          <a:p>
            <a:pPr algn="ctr" defTabSz="355600">
              <a:lnSpc>
                <a:spcPct val="90000"/>
              </a:lnSpc>
              <a:spcBef>
                <a:spcPct val="0"/>
              </a:spcBef>
              <a:spcAft>
                <a:spcPct val="35000"/>
              </a:spcAft>
            </a:pPr>
            <a:r>
              <a:rPr lang="en-US" b="1" dirty="0">
                <a:solidFill>
                  <a:prstClr val="white"/>
                </a:solidFill>
                <a:latin typeface="Book Antiqua"/>
              </a:rPr>
              <a:t>X-ray Simulation</a:t>
            </a:r>
          </a:p>
          <a:p>
            <a:pPr algn="ctr" defTabSz="355600">
              <a:lnSpc>
                <a:spcPct val="90000"/>
              </a:lnSpc>
              <a:spcBef>
                <a:spcPct val="0"/>
              </a:spcBef>
              <a:spcAft>
                <a:spcPct val="35000"/>
              </a:spcAft>
            </a:pPr>
            <a:r>
              <a:rPr lang="en-US" b="1" dirty="0">
                <a:solidFill>
                  <a:prstClr val="white"/>
                </a:solidFill>
                <a:latin typeface="Book Antiqua"/>
              </a:rPr>
              <a:t>Codes </a:t>
            </a:r>
          </a:p>
        </p:txBody>
      </p:sp>
      <p:sp>
        <p:nvSpPr>
          <p:cNvPr id="11" name="Freeform 12">
            <a:extLst>
              <a:ext uri="{FF2B5EF4-FFF2-40B4-BE49-F238E27FC236}">
                <a16:creationId xmlns:a16="http://schemas.microsoft.com/office/drawing/2014/main" id="{BC29C0D5-209C-44F6-B628-7787D380BC54}"/>
              </a:ext>
            </a:extLst>
          </p:cNvPr>
          <p:cNvSpPr/>
          <p:nvPr/>
        </p:nvSpPr>
        <p:spPr>
          <a:xfrm>
            <a:off x="8684248" y="2293575"/>
            <a:ext cx="3486609" cy="3249324"/>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C0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r>
              <a:rPr lang="en-US" sz="2400" dirty="0">
                <a:solidFill>
                  <a:prstClr val="white"/>
                </a:solidFill>
                <a:latin typeface="Book Antiqua"/>
              </a:rPr>
              <a:t>Alexey </a:t>
            </a:r>
            <a:r>
              <a:rPr lang="en-US" sz="2400" dirty="0" err="1">
                <a:solidFill>
                  <a:prstClr val="white"/>
                </a:solidFill>
                <a:latin typeface="Book Antiqua"/>
              </a:rPr>
              <a:t>Stupishin</a:t>
            </a:r>
            <a:endParaRPr lang="en-US" sz="2400" dirty="0">
              <a:solidFill>
                <a:prstClr val="white"/>
              </a:solidFill>
              <a:latin typeface="Book Antiqua"/>
            </a:endParaRPr>
          </a:p>
          <a:p>
            <a:pPr algn="ctr" defTabSz="355600">
              <a:lnSpc>
                <a:spcPct val="90000"/>
              </a:lnSpc>
              <a:spcBef>
                <a:spcPct val="0"/>
              </a:spcBef>
              <a:spcAft>
                <a:spcPct val="35000"/>
              </a:spcAft>
            </a:pPr>
            <a:r>
              <a:rPr lang="en-US" dirty="0">
                <a:solidFill>
                  <a:prstClr val="white"/>
                </a:solidFill>
                <a:latin typeface="Book Antiqua"/>
              </a:rPr>
              <a:t>Optimized NLFFF </a:t>
            </a:r>
            <a:r>
              <a:rPr lang="en-US" dirty="0" err="1">
                <a:solidFill>
                  <a:prstClr val="white"/>
                </a:solidFill>
                <a:latin typeface="Book Antiqua"/>
              </a:rPr>
              <a:t>Extraploation</a:t>
            </a:r>
            <a:r>
              <a:rPr lang="en-US" dirty="0">
                <a:solidFill>
                  <a:prstClr val="white"/>
                </a:solidFill>
                <a:latin typeface="Book Antiqua"/>
              </a:rPr>
              <a:t> Codes</a:t>
            </a:r>
          </a:p>
        </p:txBody>
      </p:sp>
      <p:sp>
        <p:nvSpPr>
          <p:cNvPr id="12" name="Freeform 12">
            <a:extLst>
              <a:ext uri="{FF2B5EF4-FFF2-40B4-BE49-F238E27FC236}">
                <a16:creationId xmlns:a16="http://schemas.microsoft.com/office/drawing/2014/main" id="{CF160B04-68D9-4513-8556-4A6283622EBC}"/>
              </a:ext>
            </a:extLst>
          </p:cNvPr>
          <p:cNvSpPr/>
          <p:nvPr/>
        </p:nvSpPr>
        <p:spPr>
          <a:xfrm>
            <a:off x="10055244" y="633114"/>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endParaRPr lang="en-US" dirty="0">
              <a:solidFill>
                <a:prstClr val="white"/>
              </a:solidFill>
              <a:latin typeface="Book Antiqua"/>
            </a:endParaRPr>
          </a:p>
        </p:txBody>
      </p:sp>
      <p:sp>
        <p:nvSpPr>
          <p:cNvPr id="13" name="Freeform 12">
            <a:extLst>
              <a:ext uri="{FF2B5EF4-FFF2-40B4-BE49-F238E27FC236}">
                <a16:creationId xmlns:a16="http://schemas.microsoft.com/office/drawing/2014/main" id="{B1D5C9CF-55D0-45C0-A1F9-9F083085AABE}"/>
              </a:ext>
            </a:extLst>
          </p:cNvPr>
          <p:cNvSpPr/>
          <p:nvPr/>
        </p:nvSpPr>
        <p:spPr>
          <a:xfrm>
            <a:off x="8960855" y="5431348"/>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endParaRPr lang="en-US" dirty="0">
              <a:solidFill>
                <a:prstClr val="white"/>
              </a:solidFill>
              <a:latin typeface="Book Antiqua"/>
            </a:endParaRPr>
          </a:p>
        </p:txBody>
      </p:sp>
      <p:sp>
        <p:nvSpPr>
          <p:cNvPr id="14" name="Freeform 12">
            <a:extLst>
              <a:ext uri="{FF2B5EF4-FFF2-40B4-BE49-F238E27FC236}">
                <a16:creationId xmlns:a16="http://schemas.microsoft.com/office/drawing/2014/main" id="{8137E307-E638-4520-95D0-3BB959F101F9}"/>
              </a:ext>
            </a:extLst>
          </p:cNvPr>
          <p:cNvSpPr/>
          <p:nvPr/>
        </p:nvSpPr>
        <p:spPr>
          <a:xfrm>
            <a:off x="5193418" y="5536125"/>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endParaRPr lang="en-US" dirty="0">
              <a:solidFill>
                <a:prstClr val="white"/>
              </a:solidFill>
              <a:latin typeface="Book Antiqua"/>
            </a:endParaRPr>
          </a:p>
        </p:txBody>
      </p:sp>
      <p:sp>
        <p:nvSpPr>
          <p:cNvPr id="15" name="Freeform 12">
            <a:extLst>
              <a:ext uri="{FF2B5EF4-FFF2-40B4-BE49-F238E27FC236}">
                <a16:creationId xmlns:a16="http://schemas.microsoft.com/office/drawing/2014/main" id="{831866C1-352A-4789-9AAC-5A148720317A}"/>
              </a:ext>
            </a:extLst>
          </p:cNvPr>
          <p:cNvSpPr/>
          <p:nvPr/>
        </p:nvSpPr>
        <p:spPr>
          <a:xfrm>
            <a:off x="551922" y="5136013"/>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endParaRPr lang="en-US" dirty="0">
              <a:solidFill>
                <a:prstClr val="white"/>
              </a:solidFill>
              <a:latin typeface="Book Antiqua"/>
            </a:endParaRPr>
          </a:p>
        </p:txBody>
      </p:sp>
      <p:sp>
        <p:nvSpPr>
          <p:cNvPr id="16" name="Freeform 12">
            <a:extLst>
              <a:ext uri="{FF2B5EF4-FFF2-40B4-BE49-F238E27FC236}">
                <a16:creationId xmlns:a16="http://schemas.microsoft.com/office/drawing/2014/main" id="{8AD2AF45-B2AF-4A2E-A16F-969093B32C70}"/>
              </a:ext>
            </a:extLst>
          </p:cNvPr>
          <p:cNvSpPr/>
          <p:nvPr/>
        </p:nvSpPr>
        <p:spPr>
          <a:xfrm>
            <a:off x="5712257" y="0"/>
            <a:ext cx="1198085" cy="1234343"/>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6600"/>
          </a:solidFill>
        </p:spPr>
        <p:style>
          <a:lnRef idx="0">
            <a:schemeClr val="dk1"/>
          </a:lnRef>
          <a:fillRef idx="3">
            <a:schemeClr val="dk1"/>
          </a:fillRef>
          <a:effectRef idx="3">
            <a:schemeClr val="dk1"/>
          </a:effectRef>
          <a:fontRef idx="minor">
            <a:schemeClr val="lt1"/>
          </a:fontRef>
        </p:style>
        <p:txBody>
          <a:bodyPr spcFirstLastPara="0" vert="horz" wrap="square" lIns="419410" tIns="421883" rIns="419410" bIns="421883" numCol="1" spcCol="1270" anchor="ctr" anchorCtr="0">
            <a:noAutofit/>
          </a:bodyPr>
          <a:lstStyle/>
          <a:p>
            <a:pPr algn="ctr" defTabSz="355600">
              <a:lnSpc>
                <a:spcPct val="90000"/>
              </a:lnSpc>
              <a:spcBef>
                <a:spcPct val="0"/>
              </a:spcBef>
              <a:spcAft>
                <a:spcPct val="35000"/>
              </a:spcAft>
            </a:pPr>
            <a:endParaRPr lang="en-US" dirty="0">
              <a:solidFill>
                <a:prstClr val="white"/>
              </a:solidFill>
              <a:latin typeface="Book Antiqua"/>
            </a:endParaRPr>
          </a:p>
        </p:txBody>
      </p:sp>
    </p:spTree>
    <p:extLst>
      <p:ext uri="{BB962C8B-B14F-4D97-AF65-F5344CB8AC3E}">
        <p14:creationId xmlns:p14="http://schemas.microsoft.com/office/powerpoint/2010/main" val="29851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fltVal val="0"/>
                                          </p:val>
                                        </p:tav>
                                        <p:tav tm="100000">
                                          <p:val>
                                            <p:strVal val="#ppt_w"/>
                                          </p:val>
                                        </p:tav>
                                      </p:tavLst>
                                    </p:anim>
                                    <p:anim calcmode="lin" valueType="num">
                                      <p:cBhvr>
                                        <p:cTn id="48" dur="1000" fill="hold"/>
                                        <p:tgtEl>
                                          <p:spTgt spid="6"/>
                                        </p:tgtEl>
                                        <p:attrNameLst>
                                          <p:attrName>ppt_h</p:attrName>
                                        </p:attrNameLst>
                                      </p:cBhvr>
                                      <p:tavLst>
                                        <p:tav tm="0">
                                          <p:val>
                                            <p:fltVal val="0"/>
                                          </p:val>
                                        </p:tav>
                                        <p:tav tm="100000">
                                          <p:val>
                                            <p:strVal val="#ppt_h"/>
                                          </p:val>
                                        </p:tav>
                                      </p:tavLst>
                                    </p:anim>
                                    <p:anim calcmode="lin" valueType="num">
                                      <p:cBhvr>
                                        <p:cTn id="49" dur="1000" fill="hold"/>
                                        <p:tgtEl>
                                          <p:spTgt spid="6"/>
                                        </p:tgtEl>
                                        <p:attrNameLst>
                                          <p:attrName>style.rotation</p:attrName>
                                        </p:attrNameLst>
                                      </p:cBhvr>
                                      <p:tavLst>
                                        <p:tav tm="0">
                                          <p:val>
                                            <p:fltVal val="90"/>
                                          </p:val>
                                        </p:tav>
                                        <p:tav tm="100000">
                                          <p:val>
                                            <p:fltVal val="0"/>
                                          </p:val>
                                        </p:tav>
                                      </p:tavLst>
                                    </p:anim>
                                    <p:animEffect transition="in" filter="fade">
                                      <p:cBhvr>
                                        <p:cTn id="50" dur="1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31"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2000"/>
                            </p:stCondLst>
                            <p:childTnLst>
                              <p:par>
                                <p:cTn id="67" presetID="31"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1000" fill="hold"/>
                                        <p:tgtEl>
                                          <p:spTgt spid="14"/>
                                        </p:tgtEl>
                                        <p:attrNameLst>
                                          <p:attrName>ppt_w</p:attrName>
                                        </p:attrNameLst>
                                      </p:cBhvr>
                                      <p:tavLst>
                                        <p:tav tm="0">
                                          <p:val>
                                            <p:fltVal val="0"/>
                                          </p:val>
                                        </p:tav>
                                        <p:tav tm="100000">
                                          <p:val>
                                            <p:strVal val="#ppt_w"/>
                                          </p:val>
                                        </p:tav>
                                      </p:tavLst>
                                    </p:anim>
                                    <p:anim calcmode="lin" valueType="num">
                                      <p:cBhvr>
                                        <p:cTn id="70" dur="1000" fill="hold"/>
                                        <p:tgtEl>
                                          <p:spTgt spid="14"/>
                                        </p:tgtEl>
                                        <p:attrNameLst>
                                          <p:attrName>ppt_h</p:attrName>
                                        </p:attrNameLst>
                                      </p:cBhvr>
                                      <p:tavLst>
                                        <p:tav tm="0">
                                          <p:val>
                                            <p:fltVal val="0"/>
                                          </p:val>
                                        </p:tav>
                                        <p:tav tm="100000">
                                          <p:val>
                                            <p:strVal val="#ppt_h"/>
                                          </p:val>
                                        </p:tav>
                                      </p:tavLst>
                                    </p:anim>
                                    <p:anim calcmode="lin" valueType="num">
                                      <p:cBhvr>
                                        <p:cTn id="71" dur="1000" fill="hold"/>
                                        <p:tgtEl>
                                          <p:spTgt spid="14"/>
                                        </p:tgtEl>
                                        <p:attrNameLst>
                                          <p:attrName>style.rotation</p:attrName>
                                        </p:attrNameLst>
                                      </p:cBhvr>
                                      <p:tavLst>
                                        <p:tav tm="0">
                                          <p:val>
                                            <p:fltVal val="90"/>
                                          </p:val>
                                        </p:tav>
                                        <p:tav tm="100000">
                                          <p:val>
                                            <p:fltVal val="0"/>
                                          </p:val>
                                        </p:tav>
                                      </p:tavLst>
                                    </p:anim>
                                    <p:animEffect transition="in" filter="fade">
                                      <p:cBhvr>
                                        <p:cTn id="72" dur="1000"/>
                                        <p:tgtEl>
                                          <p:spTgt spid="14"/>
                                        </p:tgtEl>
                                      </p:cBhvr>
                                    </p:animEffect>
                                  </p:childTnLst>
                                </p:cTn>
                              </p:par>
                            </p:childTnLst>
                          </p:cTn>
                        </p:par>
                        <p:par>
                          <p:cTn id="73" fill="hold">
                            <p:stCondLst>
                              <p:cond delay="3000"/>
                            </p:stCondLst>
                            <p:childTnLst>
                              <p:par>
                                <p:cTn id="74" presetID="3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style.rotation</p:attrName>
                                        </p:attrNameLst>
                                      </p:cBhvr>
                                      <p:tavLst>
                                        <p:tav tm="0">
                                          <p:val>
                                            <p:fltVal val="90"/>
                                          </p:val>
                                        </p:tav>
                                        <p:tav tm="100000">
                                          <p:val>
                                            <p:fltVal val="0"/>
                                          </p:val>
                                        </p:tav>
                                      </p:tavLst>
                                    </p:anim>
                                    <p:animEffect transition="in" filter="fade">
                                      <p:cBhvr>
                                        <p:cTn id="79" dur="1000"/>
                                        <p:tgtEl>
                                          <p:spTgt spid="15"/>
                                        </p:tgtEl>
                                      </p:cBhvr>
                                    </p:animEffect>
                                  </p:childTnLst>
                                </p:cTn>
                              </p:par>
                            </p:childTnLst>
                          </p:cTn>
                        </p:par>
                        <p:par>
                          <p:cTn id="80" fill="hold">
                            <p:stCondLst>
                              <p:cond delay="4000"/>
                            </p:stCondLst>
                            <p:childTnLst>
                              <p:par>
                                <p:cTn id="81" presetID="31" presetClass="entr" presetSubtype="0"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1000" fill="hold"/>
                                        <p:tgtEl>
                                          <p:spTgt spid="16"/>
                                        </p:tgtEl>
                                        <p:attrNameLst>
                                          <p:attrName>ppt_w</p:attrName>
                                        </p:attrNameLst>
                                      </p:cBhvr>
                                      <p:tavLst>
                                        <p:tav tm="0">
                                          <p:val>
                                            <p:fltVal val="0"/>
                                          </p:val>
                                        </p:tav>
                                        <p:tav tm="100000">
                                          <p:val>
                                            <p:strVal val="#ppt_w"/>
                                          </p:val>
                                        </p:tav>
                                      </p:tavLst>
                                    </p:anim>
                                    <p:anim calcmode="lin" valueType="num">
                                      <p:cBhvr>
                                        <p:cTn id="84" dur="1000" fill="hold"/>
                                        <p:tgtEl>
                                          <p:spTgt spid="16"/>
                                        </p:tgtEl>
                                        <p:attrNameLst>
                                          <p:attrName>ppt_h</p:attrName>
                                        </p:attrNameLst>
                                      </p:cBhvr>
                                      <p:tavLst>
                                        <p:tav tm="0">
                                          <p:val>
                                            <p:fltVal val="0"/>
                                          </p:val>
                                        </p:tav>
                                        <p:tav tm="100000">
                                          <p:val>
                                            <p:strVal val="#ppt_h"/>
                                          </p:val>
                                        </p:tav>
                                      </p:tavLst>
                                    </p:anim>
                                    <p:anim calcmode="lin" valueType="num">
                                      <p:cBhvr>
                                        <p:cTn id="85" dur="1000" fill="hold"/>
                                        <p:tgtEl>
                                          <p:spTgt spid="16"/>
                                        </p:tgtEl>
                                        <p:attrNameLst>
                                          <p:attrName>style.rotation</p:attrName>
                                        </p:attrNameLst>
                                      </p:cBhvr>
                                      <p:tavLst>
                                        <p:tav tm="0">
                                          <p:val>
                                            <p:fltVal val="90"/>
                                          </p:val>
                                        </p:tav>
                                        <p:tav tm="100000">
                                          <p:val>
                                            <p:fltVal val="0"/>
                                          </p:val>
                                        </p:tav>
                                      </p:tavLst>
                                    </p:anim>
                                    <p:animEffect transition="in" filter="fade">
                                      <p:cBhvr>
                                        <p:cTn id="8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520505"/>
            <a:ext cx="3924886" cy="4726744"/>
          </a:xfrm>
        </p:spPr>
        <p:txBody>
          <a:bodyPr>
            <a:normAutofit fontScale="90000"/>
          </a:bodyPr>
          <a:lstStyle/>
          <a:p>
            <a:br>
              <a:rPr lang="en-US" dirty="0"/>
            </a:br>
            <a:br>
              <a:rPr lang="en-US" dirty="0"/>
            </a:br>
            <a:br>
              <a:rPr lang="en-US" dirty="0"/>
            </a:br>
            <a:r>
              <a:rPr lang="en-US" dirty="0"/>
              <a:t>EOVSA color coded multifrequency observations  of the 2017 September 04 SEP Event</a:t>
            </a:r>
            <a:br>
              <a:rPr lang="en-US" dirty="0"/>
            </a:br>
            <a:endParaRPr lang="en-US" dirty="0"/>
          </a:p>
        </p:txBody>
      </p:sp>
      <p:grpSp>
        <p:nvGrpSpPr>
          <p:cNvPr id="11" name="Group 10">
            <a:extLst>
              <a:ext uri="{FF2B5EF4-FFF2-40B4-BE49-F238E27FC236}">
                <a16:creationId xmlns:a16="http://schemas.microsoft.com/office/drawing/2014/main" id="{2697C776-24F8-4A8A-A05F-8B06989FA88B}"/>
              </a:ext>
            </a:extLst>
          </p:cNvPr>
          <p:cNvGrpSpPr/>
          <p:nvPr/>
        </p:nvGrpSpPr>
        <p:grpSpPr>
          <a:xfrm>
            <a:off x="4965834" y="100731"/>
            <a:ext cx="7120658" cy="6331721"/>
            <a:chOff x="1021278" y="1519237"/>
            <a:chExt cx="5130140" cy="4706967"/>
          </a:xfrm>
        </p:grpSpPr>
        <p:pic>
          <p:nvPicPr>
            <p:cNvPr id="7" name="movie_20170904_1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8558" t="4459" b="5200"/>
            <a:stretch/>
          </p:blipFill>
          <p:spPr>
            <a:xfrm>
              <a:off x="1021278" y="1519237"/>
              <a:ext cx="5130140" cy="4706967"/>
            </a:xfrm>
            <a:prstGeom prst="rect">
              <a:avLst/>
            </a:prstGeom>
          </p:spPr>
        </p:pic>
        <p:sp>
          <p:nvSpPr>
            <p:cNvPr id="5" name="Freeform 4"/>
            <p:cNvSpPr/>
            <p:nvPr/>
          </p:nvSpPr>
          <p:spPr>
            <a:xfrm>
              <a:off x="3092260" y="4189790"/>
              <a:ext cx="507999" cy="354503"/>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412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erpetua"/>
                <a:ea typeface="+mn-ea"/>
                <a:cs typeface="+mn-cs"/>
              </a:endParaRPr>
            </a:p>
          </p:txBody>
        </p:sp>
        <p:sp>
          <p:nvSpPr>
            <p:cNvPr id="8" name="Freeform 7"/>
            <p:cNvSpPr/>
            <p:nvPr/>
          </p:nvSpPr>
          <p:spPr>
            <a:xfrm rot="18001556">
              <a:off x="3413474" y="4240760"/>
              <a:ext cx="453953" cy="116061"/>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412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erpetua"/>
                <a:ea typeface="+mn-ea"/>
                <a:cs typeface="+mn-cs"/>
              </a:endParaRPr>
            </a:p>
          </p:txBody>
        </p:sp>
        <p:sp>
          <p:nvSpPr>
            <p:cNvPr id="9" name="Freeform 8"/>
            <p:cNvSpPr/>
            <p:nvPr/>
          </p:nvSpPr>
          <p:spPr>
            <a:xfrm rot="7177287">
              <a:off x="3710384" y="3647694"/>
              <a:ext cx="941845" cy="239445"/>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412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erpetua"/>
                <a:ea typeface="+mn-ea"/>
                <a:cs typeface="+mn-cs"/>
              </a:endParaRPr>
            </a:p>
          </p:txBody>
        </p:sp>
        <p:sp>
          <p:nvSpPr>
            <p:cNvPr id="10" name="Freeform 9"/>
            <p:cNvSpPr/>
            <p:nvPr/>
          </p:nvSpPr>
          <p:spPr>
            <a:xfrm rot="6418269">
              <a:off x="2923289" y="4111211"/>
              <a:ext cx="632317" cy="114806"/>
            </a:xfrm>
            <a:custGeom>
              <a:avLst/>
              <a:gdLst>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6224 h 344770"/>
                <a:gd name="connsiteX1" fmla="*/ 267854 w 498763"/>
                <a:gd name="connsiteY1" fmla="*/ 3024 h 344770"/>
                <a:gd name="connsiteX2" fmla="*/ 498763 w 498763"/>
                <a:gd name="connsiteY2" fmla="*/ 344770 h 344770"/>
                <a:gd name="connsiteX0" fmla="*/ 0 w 498763"/>
                <a:gd name="connsiteY0" fmla="*/ 208470 h 347016"/>
                <a:gd name="connsiteX1" fmla="*/ 267854 w 498763"/>
                <a:gd name="connsiteY1" fmla="*/ 5270 h 347016"/>
                <a:gd name="connsiteX2" fmla="*/ 498763 w 498763"/>
                <a:gd name="connsiteY2" fmla="*/ 347016 h 347016"/>
                <a:gd name="connsiteX0" fmla="*/ 0 w 507999"/>
                <a:gd name="connsiteY0" fmla="*/ 203200 h 203200"/>
                <a:gd name="connsiteX1" fmla="*/ 267854 w 507999"/>
                <a:gd name="connsiteY1" fmla="*/ 0 h 203200"/>
                <a:gd name="connsiteX2" fmla="*/ 507999 w 507999"/>
                <a:gd name="connsiteY2" fmla="*/ 203200 h 203200"/>
                <a:gd name="connsiteX0" fmla="*/ 0 w 507999"/>
                <a:gd name="connsiteY0" fmla="*/ 240146 h 240146"/>
                <a:gd name="connsiteX1" fmla="*/ 267854 w 507999"/>
                <a:gd name="connsiteY1" fmla="*/ 0 h 240146"/>
                <a:gd name="connsiteX2" fmla="*/ 507999 w 507999"/>
                <a:gd name="connsiteY2" fmla="*/ 240146 h 240146"/>
              </a:gdLst>
              <a:ahLst/>
              <a:cxnLst>
                <a:cxn ang="0">
                  <a:pos x="connsiteX0" y="connsiteY0"/>
                </a:cxn>
                <a:cxn ang="0">
                  <a:pos x="connsiteX1" y="connsiteY1"/>
                </a:cxn>
                <a:cxn ang="0">
                  <a:pos x="connsiteX2" y="connsiteY2"/>
                </a:cxn>
              </a:cxnLst>
              <a:rect l="l" t="t" r="r" b="b"/>
              <a:pathLst>
                <a:path w="507999" h="240146">
                  <a:moveTo>
                    <a:pt x="0" y="240146"/>
                  </a:moveTo>
                  <a:cubicBezTo>
                    <a:pt x="92363" y="127000"/>
                    <a:pt x="183188" y="0"/>
                    <a:pt x="267854" y="0"/>
                  </a:cubicBezTo>
                  <a:cubicBezTo>
                    <a:pt x="352520" y="0"/>
                    <a:pt x="458739" y="137007"/>
                    <a:pt x="507999" y="240146"/>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412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Perpetua"/>
                <a:ea typeface="+mn-ea"/>
                <a:cs typeface="+mn-cs"/>
              </a:endParaRPr>
            </a:p>
          </p:txBody>
        </p:sp>
      </p:grpSp>
      <p:sp>
        <p:nvSpPr>
          <p:cNvPr id="14" name="TextBox 13">
            <a:extLst>
              <a:ext uri="{FF2B5EF4-FFF2-40B4-BE49-F238E27FC236}">
                <a16:creationId xmlns:a16="http://schemas.microsoft.com/office/drawing/2014/main" id="{E85818B3-6748-495C-B7B7-194B746A3FDC}"/>
              </a:ext>
            </a:extLst>
          </p:cNvPr>
          <p:cNvSpPr txBox="1"/>
          <p:nvPr/>
        </p:nvSpPr>
        <p:spPr>
          <a:xfrm>
            <a:off x="309489" y="5683348"/>
            <a:ext cx="45931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erpetua"/>
                <a:ea typeface="+mn-ea"/>
                <a:cs typeface="+mn-cs"/>
              </a:rPr>
              <a:t>Animation courtesy of Dale Gary</a:t>
            </a:r>
          </a:p>
        </p:txBody>
      </p:sp>
      <p:sp>
        <p:nvSpPr>
          <p:cNvPr id="3" name="TextBox 2">
            <a:extLst>
              <a:ext uri="{FF2B5EF4-FFF2-40B4-BE49-F238E27FC236}">
                <a16:creationId xmlns:a16="http://schemas.microsoft.com/office/drawing/2014/main" id="{34C574BE-FFCE-4279-9820-2C618AC20B66}"/>
              </a:ext>
            </a:extLst>
          </p:cNvPr>
          <p:cNvSpPr txBox="1"/>
          <p:nvPr/>
        </p:nvSpPr>
        <p:spPr>
          <a:xfrm>
            <a:off x="309488" y="4931861"/>
            <a:ext cx="4699063"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More work to be done to model dynamics!</a:t>
            </a:r>
          </a:p>
        </p:txBody>
      </p:sp>
    </p:spTree>
    <p:extLst>
      <p:ext uri="{BB962C8B-B14F-4D97-AF65-F5344CB8AC3E}">
        <p14:creationId xmlns:p14="http://schemas.microsoft.com/office/powerpoint/2010/main" val="23737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C5430-F5EB-479E-B226-4379AE6BC4C5}"/>
              </a:ext>
            </a:extLst>
          </p:cNvPr>
          <p:cNvPicPr>
            <a:picLocks noChangeAspect="1"/>
          </p:cNvPicPr>
          <p:nvPr/>
        </p:nvPicPr>
        <p:blipFill>
          <a:blip r:embed="rId2"/>
          <a:stretch>
            <a:fillRect/>
          </a:stretch>
        </p:blipFill>
        <p:spPr>
          <a:xfrm>
            <a:off x="1542836" y="533401"/>
            <a:ext cx="9144000" cy="5261123"/>
          </a:xfrm>
          <a:prstGeom prst="rect">
            <a:avLst/>
          </a:prstGeom>
        </p:spPr>
      </p:pic>
    </p:spTree>
    <p:extLst>
      <p:ext uri="{BB962C8B-B14F-4D97-AF65-F5344CB8AC3E}">
        <p14:creationId xmlns:p14="http://schemas.microsoft.com/office/powerpoint/2010/main" val="189153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6535-3EB0-4758-AF48-1C8AD505C888}"/>
              </a:ext>
            </a:extLst>
          </p:cNvPr>
          <p:cNvSpPr>
            <a:spLocks noGrp="1"/>
          </p:cNvSpPr>
          <p:nvPr>
            <p:ph type="title"/>
          </p:nvPr>
        </p:nvSpPr>
        <p:spPr>
          <a:xfrm>
            <a:off x="147711" y="-10334"/>
            <a:ext cx="12044289" cy="1488279"/>
          </a:xfrm>
        </p:spPr>
        <p:txBody>
          <a:bodyPr>
            <a:normAutofit/>
          </a:bodyPr>
          <a:lstStyle/>
          <a:p>
            <a:r>
              <a:rPr lang="en-US" sz="2400" dirty="0"/>
              <a:t>Three-dimensional Forward-fit Modeling of the Hard X-Ray and Microwave Emissions of the 2015 June 22 M6.5 Flare</a:t>
            </a:r>
            <a:br>
              <a:rPr lang="en-US" sz="1800" dirty="0"/>
            </a:br>
            <a:r>
              <a:rPr lang="en-US" sz="1800" dirty="0"/>
              <a:t>Kuroda t a. 2018, </a:t>
            </a:r>
            <a:r>
              <a:rPr lang="en-US" sz="1800" dirty="0" err="1"/>
              <a:t>ApJ</a:t>
            </a:r>
            <a:r>
              <a:rPr lang="en-US" sz="1800" dirty="0"/>
              <a:t>, 852 (1), 3</a:t>
            </a:r>
          </a:p>
        </p:txBody>
      </p:sp>
      <p:pic>
        <p:nvPicPr>
          <p:cNvPr id="4" name="Picture 3">
            <a:extLst>
              <a:ext uri="{FF2B5EF4-FFF2-40B4-BE49-F238E27FC236}">
                <a16:creationId xmlns:a16="http://schemas.microsoft.com/office/drawing/2014/main" id="{E8F8FB1B-8346-4CF2-A9D9-503DA07B00E3}"/>
              </a:ext>
            </a:extLst>
          </p:cNvPr>
          <p:cNvPicPr>
            <a:picLocks noChangeAspect="1"/>
          </p:cNvPicPr>
          <p:nvPr/>
        </p:nvPicPr>
        <p:blipFill>
          <a:blip r:embed="rId2"/>
          <a:stretch>
            <a:fillRect/>
          </a:stretch>
        </p:blipFill>
        <p:spPr>
          <a:xfrm>
            <a:off x="6019800" y="1265256"/>
            <a:ext cx="4572000" cy="2161211"/>
          </a:xfrm>
          <a:prstGeom prst="rect">
            <a:avLst/>
          </a:prstGeom>
        </p:spPr>
      </p:pic>
      <p:pic>
        <p:nvPicPr>
          <p:cNvPr id="5" name="Picture 4">
            <a:extLst>
              <a:ext uri="{FF2B5EF4-FFF2-40B4-BE49-F238E27FC236}">
                <a16:creationId xmlns:a16="http://schemas.microsoft.com/office/drawing/2014/main" id="{948C1926-5D2D-4954-97CC-D219B066D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770" y="3335103"/>
            <a:ext cx="4459030" cy="3436801"/>
          </a:xfrm>
          <a:prstGeom prst="rect">
            <a:avLst/>
          </a:prstGeom>
        </p:spPr>
      </p:pic>
      <p:cxnSp>
        <p:nvCxnSpPr>
          <p:cNvPr id="8" name="Straight Arrow Connector 7">
            <a:extLst>
              <a:ext uri="{FF2B5EF4-FFF2-40B4-BE49-F238E27FC236}">
                <a16:creationId xmlns:a16="http://schemas.microsoft.com/office/drawing/2014/main" id="{A2C08860-860B-4C4C-AE4D-8E580E37052D}"/>
              </a:ext>
            </a:extLst>
          </p:cNvPr>
          <p:cNvCxnSpPr>
            <a:cxnSpLocks/>
          </p:cNvCxnSpPr>
          <p:nvPr/>
        </p:nvCxnSpPr>
        <p:spPr>
          <a:xfrm flipH="1">
            <a:off x="9296399" y="2941655"/>
            <a:ext cx="838200" cy="2438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971559-2DFF-4C62-ADEA-26043E45123B}"/>
              </a:ext>
            </a:extLst>
          </p:cNvPr>
          <p:cNvSpPr/>
          <p:nvPr/>
        </p:nvSpPr>
        <p:spPr>
          <a:xfrm>
            <a:off x="9829800" y="2636855"/>
            <a:ext cx="685799"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1" name="Straight Arrow Connector 10">
            <a:extLst>
              <a:ext uri="{FF2B5EF4-FFF2-40B4-BE49-F238E27FC236}">
                <a16:creationId xmlns:a16="http://schemas.microsoft.com/office/drawing/2014/main" id="{9D4ED68B-A7D8-45D3-9523-D0E80BA0A7DD}"/>
              </a:ext>
            </a:extLst>
          </p:cNvPr>
          <p:cNvCxnSpPr>
            <a:cxnSpLocks/>
          </p:cNvCxnSpPr>
          <p:nvPr/>
        </p:nvCxnSpPr>
        <p:spPr>
          <a:xfrm flipH="1">
            <a:off x="8077199" y="1798655"/>
            <a:ext cx="2057400" cy="2895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3AB4DF-5FAE-443E-9D31-3093D4964538}"/>
              </a:ext>
            </a:extLst>
          </p:cNvPr>
          <p:cNvSpPr/>
          <p:nvPr/>
        </p:nvSpPr>
        <p:spPr>
          <a:xfrm>
            <a:off x="9677400" y="1570055"/>
            <a:ext cx="838199"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TextBox 21">
            <a:extLst>
              <a:ext uri="{FF2B5EF4-FFF2-40B4-BE49-F238E27FC236}">
                <a16:creationId xmlns:a16="http://schemas.microsoft.com/office/drawing/2014/main" id="{42429ECB-A233-49BB-BB57-6B63FEF9FE6E}"/>
              </a:ext>
            </a:extLst>
          </p:cNvPr>
          <p:cNvSpPr txBox="1"/>
          <p:nvPr/>
        </p:nvSpPr>
        <p:spPr>
          <a:xfrm>
            <a:off x="1952766" y="5524656"/>
            <a:ext cx="3982498" cy="1200329"/>
          </a:xfrm>
          <a:prstGeom prst="rect">
            <a:avLst/>
          </a:prstGeom>
          <a:noFill/>
          <a:ln w="38100">
            <a:solidFill>
              <a:srgbClr val="FF0000"/>
            </a:solidFill>
          </a:ln>
        </p:spPr>
        <p:txBody>
          <a:bodyPr wrap="square" rtlCol="0">
            <a:spAutoFit/>
          </a:bodyPr>
          <a:lstStyle/>
          <a:p>
            <a:r>
              <a:rPr lang="en-US" sz="2400" dirty="0">
                <a:solidFill>
                  <a:prstClr val="black"/>
                </a:solidFill>
                <a:latin typeface="Calibri"/>
              </a:rPr>
              <a:t>MW emission required two distinct loops contributing in different frequency ranges</a:t>
            </a:r>
          </a:p>
        </p:txBody>
      </p:sp>
      <p:pic>
        <p:nvPicPr>
          <p:cNvPr id="23" name="Picture 22">
            <a:extLst>
              <a:ext uri="{FF2B5EF4-FFF2-40B4-BE49-F238E27FC236}">
                <a16:creationId xmlns:a16="http://schemas.microsoft.com/office/drawing/2014/main" id="{96F927BA-B372-4060-84FC-ED749DB16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424" y="1265255"/>
            <a:ext cx="3967182" cy="4132482"/>
          </a:xfrm>
          <a:prstGeom prst="rect">
            <a:avLst/>
          </a:prstGeom>
        </p:spPr>
      </p:pic>
    </p:spTree>
    <p:extLst>
      <p:ext uri="{BB962C8B-B14F-4D97-AF65-F5344CB8AC3E}">
        <p14:creationId xmlns:p14="http://schemas.microsoft.com/office/powerpoint/2010/main" val="63340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94" y="392625"/>
            <a:ext cx="10972800" cy="1143000"/>
          </a:xfrm>
        </p:spPr>
        <p:txBody>
          <a:bodyPr>
            <a:normAutofit fontScale="90000"/>
          </a:bodyPr>
          <a:lstStyle/>
          <a:p>
            <a:r>
              <a:rPr lang="en-US" dirty="0"/>
              <a:t>Nonthermal evolution in 3D </a:t>
            </a:r>
            <a:br>
              <a:rPr lang="en-US" dirty="0"/>
            </a:br>
            <a:r>
              <a:rPr lang="en-US" dirty="0"/>
              <a:t>2015 June 22 M6.5 Flare</a:t>
            </a:r>
            <a:br>
              <a:rPr lang="en-US" sz="3600" dirty="0"/>
            </a:br>
            <a:endParaRPr lang="en-US" dirty="0"/>
          </a:p>
        </p:txBody>
      </p:sp>
      <p:pic>
        <p:nvPicPr>
          <p:cNvPr id="4" name="Content Placeholder 3"/>
          <p:cNvPicPr>
            <a:picLocks noGrp="1" noChangeAspect="1"/>
          </p:cNvPicPr>
          <p:nvPr>
            <p:ph idx="1"/>
          </p:nvPr>
        </p:nvPicPr>
        <p:blipFill>
          <a:blip r:embed="rId2"/>
          <a:stretch>
            <a:fillRect/>
          </a:stretch>
        </p:blipFill>
        <p:spPr>
          <a:xfrm>
            <a:off x="1020588" y="1828800"/>
            <a:ext cx="5974120" cy="4141714"/>
          </a:xfrm>
          <a:prstGeom prst="rect">
            <a:avLst/>
          </a:prstGeom>
        </p:spPr>
      </p:pic>
      <p:pic>
        <p:nvPicPr>
          <p:cNvPr id="5" name="Picture 4"/>
          <p:cNvPicPr>
            <a:picLocks noChangeAspect="1"/>
          </p:cNvPicPr>
          <p:nvPr/>
        </p:nvPicPr>
        <p:blipFill>
          <a:blip r:embed="rId3"/>
          <a:stretch>
            <a:fillRect/>
          </a:stretch>
        </p:blipFill>
        <p:spPr>
          <a:xfrm>
            <a:off x="7275236" y="1839036"/>
            <a:ext cx="3087964" cy="2137491"/>
          </a:xfrm>
          <a:prstGeom prst="rect">
            <a:avLst/>
          </a:prstGeom>
        </p:spPr>
      </p:pic>
      <p:pic>
        <p:nvPicPr>
          <p:cNvPr id="6" name="Picture 5"/>
          <p:cNvPicPr>
            <a:picLocks noChangeAspect="1"/>
          </p:cNvPicPr>
          <p:nvPr/>
        </p:nvPicPr>
        <p:blipFill>
          <a:blip r:embed="rId4"/>
          <a:stretch>
            <a:fillRect/>
          </a:stretch>
        </p:blipFill>
        <p:spPr>
          <a:xfrm>
            <a:off x="7245666" y="4038600"/>
            <a:ext cx="3144608" cy="2133600"/>
          </a:xfrm>
          <a:prstGeom prst="rect">
            <a:avLst/>
          </a:prstGeom>
        </p:spPr>
      </p:pic>
    </p:spTree>
    <p:extLst>
      <p:ext uri="{BB962C8B-B14F-4D97-AF65-F5344CB8AC3E}">
        <p14:creationId xmlns:p14="http://schemas.microsoft.com/office/powerpoint/2010/main" val="4315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inal_video3">
            <a:hlinkClick r:id="" action="ppaction://media"/>
            <a:extLst>
              <a:ext uri="{FF2B5EF4-FFF2-40B4-BE49-F238E27FC236}">
                <a16:creationId xmlns:a16="http://schemas.microsoft.com/office/drawing/2014/main" id="{CDF00BC2-63F5-4870-9344-BD1428343A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0800" y="1219200"/>
            <a:ext cx="4114800" cy="5143500"/>
          </a:xfrm>
          <a:prstGeom prst="rect">
            <a:avLst/>
          </a:prstGeom>
        </p:spPr>
      </p:pic>
      <p:sp>
        <p:nvSpPr>
          <p:cNvPr id="6" name="Content Placeholder 2">
            <a:extLst>
              <a:ext uri="{FF2B5EF4-FFF2-40B4-BE49-F238E27FC236}">
                <a16:creationId xmlns:a16="http://schemas.microsoft.com/office/drawing/2014/main" id="{E3D70CF7-B80A-421A-BB19-25AE2F638A14}"/>
              </a:ext>
            </a:extLst>
          </p:cNvPr>
          <p:cNvSpPr>
            <a:spLocks noGrp="1"/>
          </p:cNvSpPr>
          <p:nvPr>
            <p:ph idx="1"/>
          </p:nvPr>
        </p:nvSpPr>
        <p:spPr>
          <a:xfrm>
            <a:off x="1719978" y="152400"/>
            <a:ext cx="8871822" cy="990600"/>
          </a:xfrm>
        </p:spPr>
        <p:txBody>
          <a:bodyPr>
            <a:normAutofit lnSpcReduction="10000"/>
          </a:bodyPr>
          <a:lstStyle/>
          <a:p>
            <a:pPr marL="0" indent="0">
              <a:buNone/>
            </a:pPr>
            <a:r>
              <a:rPr lang="en-US" dirty="0"/>
              <a:t>Recovered evolution of nonthermal electron in the SOL2015-06-22T17:50</a:t>
            </a:r>
            <a:endParaRPr lang="en-US" dirty="0">
              <a:latin typeface="Bodoni MT" panose="02070603080606020203" pitchFamily="18" charset="0"/>
            </a:endParaRPr>
          </a:p>
          <a:p>
            <a:pPr marL="0" indent="0">
              <a:buNone/>
            </a:pPr>
            <a:endParaRPr lang="en-US" dirty="0">
              <a:latin typeface="Bodoni MT" panose="02070603080606020203"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230" y="1219200"/>
            <a:ext cx="4648581" cy="5300790"/>
          </a:xfrm>
          <a:prstGeom prst="rect">
            <a:avLst/>
          </a:prstGeom>
        </p:spPr>
      </p:pic>
    </p:spTree>
    <p:extLst>
      <p:ext uri="{BB962C8B-B14F-4D97-AF65-F5344CB8AC3E}">
        <p14:creationId xmlns:p14="http://schemas.microsoft.com/office/powerpoint/2010/main" val="331758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D56CFE-E5E1-4CB8-BE14-9A6A01B986A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Tree>
    <p:extLst>
      <p:ext uri="{BB962C8B-B14F-4D97-AF65-F5344CB8AC3E}">
        <p14:creationId xmlns:p14="http://schemas.microsoft.com/office/powerpoint/2010/main" val="414222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DEF8853-3DE8-4718-8C54-B86DEAC4CF55}"/>
              </a:ext>
            </a:extLst>
          </p:cNvPr>
          <p:cNvSpPr>
            <a:spLocks noGrp="1"/>
          </p:cNvSpPr>
          <p:nvPr>
            <p:ph type="title"/>
          </p:nvPr>
        </p:nvSpPr>
        <p:spPr>
          <a:xfrm>
            <a:off x="1919654" y="4756639"/>
            <a:ext cx="8354891" cy="930447"/>
          </a:xfrm>
        </p:spPr>
        <p:txBody>
          <a:bodyPr vert="horz" lIns="91440" tIns="45720" rIns="91440" bIns="45720" rtlCol="0" anchor="b">
            <a:normAutofit fontScale="90000"/>
          </a:bodyPr>
          <a:lstStyle/>
          <a:p>
            <a:pPr>
              <a:lnSpc>
                <a:spcPct val="90000"/>
              </a:lnSpc>
            </a:pPr>
            <a:r>
              <a:rPr lang="en-US" sz="3600" dirty="0">
                <a:solidFill>
                  <a:srgbClr val="FFFFFF"/>
                </a:solidFill>
              </a:rPr>
              <a:t>AR Modeling</a:t>
            </a:r>
            <a:br>
              <a:rPr lang="en-US" sz="3600" dirty="0">
                <a:solidFill>
                  <a:srgbClr val="FFFFFF"/>
                </a:solidFill>
              </a:rPr>
            </a:br>
            <a:r>
              <a:rPr lang="en-US" sz="3600" dirty="0">
                <a:solidFill>
                  <a:srgbClr val="FFFFFF"/>
                </a:solidFill>
              </a:rPr>
              <a:t>Photospheric Input to Chromospheric Model</a:t>
            </a:r>
            <a:endParaRPr lang="en-US" sz="4700" dirty="0">
              <a:solidFill>
                <a:srgbClr val="FFFFFF"/>
              </a:solidFill>
            </a:endParaRPr>
          </a:p>
        </p:txBody>
      </p:sp>
      <p:pic>
        <p:nvPicPr>
          <p:cNvPr id="11" name="Picture 10">
            <a:extLst>
              <a:ext uri="{FF2B5EF4-FFF2-40B4-BE49-F238E27FC236}">
                <a16:creationId xmlns:a16="http://schemas.microsoft.com/office/drawing/2014/main" id="{649820F3-1CC6-4649-A578-BDF8314CD056}"/>
              </a:ext>
            </a:extLst>
          </p:cNvPr>
          <p:cNvPicPr>
            <a:picLocks noChangeAspect="1"/>
          </p:cNvPicPr>
          <p:nvPr/>
        </p:nvPicPr>
        <p:blipFill>
          <a:blip r:embed="rId2"/>
          <a:stretch>
            <a:fillRect/>
          </a:stretch>
        </p:blipFill>
        <p:spPr>
          <a:xfrm>
            <a:off x="1807552" y="531704"/>
            <a:ext cx="3460766" cy="3455417"/>
          </a:xfrm>
          <a:prstGeom prst="rect">
            <a:avLst/>
          </a:prstGeom>
        </p:spPr>
      </p:pic>
      <p:pic>
        <p:nvPicPr>
          <p:cNvPr id="9" name="Content Placeholder 8">
            <a:extLst>
              <a:ext uri="{FF2B5EF4-FFF2-40B4-BE49-F238E27FC236}">
                <a16:creationId xmlns:a16="http://schemas.microsoft.com/office/drawing/2014/main" id="{3650DEE3-507C-4FA7-91EA-48E4898C742F}"/>
              </a:ext>
            </a:extLst>
          </p:cNvPr>
          <p:cNvPicPr>
            <a:picLocks noGrp="1" noChangeAspect="1"/>
          </p:cNvPicPr>
          <p:nvPr>
            <p:ph idx="1"/>
          </p:nvPr>
        </p:nvPicPr>
        <p:blipFill>
          <a:blip r:embed="rId3"/>
          <a:stretch>
            <a:fillRect/>
          </a:stretch>
        </p:blipFill>
        <p:spPr>
          <a:xfrm>
            <a:off x="6923683" y="529784"/>
            <a:ext cx="3460752" cy="3455403"/>
          </a:xfrm>
          <a:prstGeom prst="rect">
            <a:avLst/>
          </a:prstGeom>
        </p:spPr>
      </p:pic>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76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Chromospheric</a:t>
            </a:r>
            <a:r>
              <a:rPr lang="en-US" dirty="0"/>
              <a:t> Model Mask</a:t>
            </a:r>
            <a:br>
              <a:rPr lang="en-US" dirty="0"/>
            </a:br>
            <a:r>
              <a:rPr lang="en-US" sz="2400" dirty="0"/>
              <a:t>(</a:t>
            </a:r>
            <a:r>
              <a:rPr lang="en-US" sz="2400" dirty="0" err="1"/>
              <a:t>Fontenla</a:t>
            </a:r>
            <a:r>
              <a:rPr lang="en-US" sz="2400" dirty="0"/>
              <a:t> et al. 2009)</a:t>
            </a:r>
          </a:p>
        </p:txBody>
      </p:sp>
      <p:sp>
        <p:nvSpPr>
          <p:cNvPr id="3" name="Content Placeholder 2"/>
          <p:cNvSpPr>
            <a:spLocks noGrp="1"/>
          </p:cNvSpPr>
          <p:nvPr>
            <p:ph idx="1"/>
          </p:nvPr>
        </p:nvSpPr>
        <p:spPr>
          <a:xfrm>
            <a:off x="6324600" y="1600200"/>
            <a:ext cx="3886200" cy="4709160"/>
          </a:xfrm>
        </p:spPr>
        <p:txBody>
          <a:bodyPr>
            <a:normAutofit fontScale="92500" lnSpcReduction="10000"/>
          </a:bodyPr>
          <a:lstStyle/>
          <a:p>
            <a:pPr marL="137160" indent="0">
              <a:buNone/>
            </a:pPr>
            <a:r>
              <a:rPr lang="en-US" dirty="0" err="1"/>
              <a:t>Photospheric</a:t>
            </a:r>
            <a:r>
              <a:rPr lang="en-US" dirty="0"/>
              <a:t> Decomposition</a:t>
            </a:r>
          </a:p>
          <a:p>
            <a:pPr marL="651510" indent="-514350">
              <a:buFont typeface="+mj-lt"/>
              <a:buAutoNum type="arabicPeriod"/>
            </a:pPr>
            <a:r>
              <a:rPr lang="en-US" dirty="0"/>
              <a:t>IN (Inter Network)</a:t>
            </a:r>
          </a:p>
          <a:p>
            <a:pPr marL="651510" indent="-514350">
              <a:buFont typeface="+mj-lt"/>
              <a:buAutoNum type="arabicPeriod"/>
            </a:pPr>
            <a:r>
              <a:rPr lang="en-US" dirty="0"/>
              <a:t>NW (Network)</a:t>
            </a:r>
          </a:p>
          <a:p>
            <a:pPr marL="651510" indent="-514350">
              <a:buFont typeface="+mj-lt"/>
              <a:buAutoNum type="arabicPeriod"/>
            </a:pPr>
            <a:r>
              <a:rPr lang="en-US" dirty="0"/>
              <a:t>Enhanced NW</a:t>
            </a:r>
          </a:p>
          <a:p>
            <a:pPr marL="651510" indent="-514350">
              <a:buFont typeface="+mj-lt"/>
              <a:buAutoNum type="arabicPeriod"/>
            </a:pPr>
            <a:r>
              <a:rPr lang="en-US" dirty="0"/>
              <a:t>Sunspot Penumbra</a:t>
            </a:r>
          </a:p>
          <a:p>
            <a:pPr marL="651510" indent="-514350">
              <a:buFont typeface="+mj-lt"/>
              <a:buAutoNum type="arabicPeriod"/>
            </a:pPr>
            <a:r>
              <a:rPr lang="en-US" dirty="0"/>
              <a:t>Sunspot Umbra</a:t>
            </a:r>
          </a:p>
          <a:p>
            <a:pPr marL="651510" indent="-514350">
              <a:buFont typeface="+mj-lt"/>
              <a:buAutoNum type="arabicPeriod"/>
            </a:pPr>
            <a:r>
              <a:rPr lang="en-US" dirty="0"/>
              <a:t>Facula</a:t>
            </a:r>
          </a:p>
          <a:p>
            <a:pPr marL="651510" indent="-514350">
              <a:buFont typeface="+mj-lt"/>
              <a:buAutoNum type="arabicPeriod"/>
            </a:pPr>
            <a:r>
              <a:rPr lang="en-US" dirty="0" err="1"/>
              <a:t>Plage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81201"/>
            <a:ext cx="3988572" cy="3942857"/>
          </a:xfrm>
          <a:prstGeom prst="rect">
            <a:avLst/>
          </a:prstGeom>
        </p:spPr>
      </p:pic>
    </p:spTree>
    <p:extLst>
      <p:ext uri="{BB962C8B-B14F-4D97-AF65-F5344CB8AC3E}">
        <p14:creationId xmlns:p14="http://schemas.microsoft.com/office/powerpoint/2010/main" val="2025957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Fontenla</a:t>
            </a:r>
            <a:r>
              <a:rPr lang="en-US" dirty="0"/>
              <a:t> et al. (2009) Models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524000"/>
            <a:ext cx="4355264" cy="4065696"/>
          </a:xfrm>
        </p:spPr>
      </p:pic>
      <p:sp>
        <p:nvSpPr>
          <p:cNvPr id="5" name="Rectangle 4"/>
          <p:cNvSpPr/>
          <p:nvPr/>
        </p:nvSpPr>
        <p:spPr>
          <a:xfrm>
            <a:off x="1676400" y="5715000"/>
            <a:ext cx="4343400" cy="923330"/>
          </a:xfrm>
          <a:prstGeom prst="rect">
            <a:avLst/>
          </a:prstGeom>
        </p:spPr>
        <p:txBody>
          <a:bodyPr wrap="square">
            <a:spAutoFit/>
          </a:bodyPr>
          <a:lstStyle/>
          <a:p>
            <a:r>
              <a:rPr lang="en-US" dirty="0"/>
              <a:t>Temperature as a function of height for a number of components from 1D static solar atmospheres</a:t>
            </a:r>
          </a:p>
        </p:txBody>
      </p:sp>
      <p:sp>
        <p:nvSpPr>
          <p:cNvPr id="6" name="Rectangle 5"/>
          <p:cNvSpPr/>
          <p:nvPr/>
        </p:nvSpPr>
        <p:spPr>
          <a:xfrm>
            <a:off x="6248400" y="5715001"/>
            <a:ext cx="4267200" cy="646331"/>
          </a:xfrm>
          <a:prstGeom prst="rect">
            <a:avLst/>
          </a:prstGeom>
        </p:spPr>
        <p:txBody>
          <a:bodyPr wrap="square">
            <a:spAutoFit/>
          </a:bodyPr>
          <a:lstStyle/>
          <a:p>
            <a:r>
              <a:rPr lang="en-US" dirty="0"/>
              <a:t>Brightness temperature spectra computed from the 1D models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40" y="1524001"/>
            <a:ext cx="4248561" cy="4062655"/>
          </a:xfrm>
          <a:prstGeom prst="rect">
            <a:avLst/>
          </a:prstGeom>
        </p:spPr>
      </p:pic>
    </p:spTree>
    <p:extLst>
      <p:ext uri="{BB962C8B-B14F-4D97-AF65-F5344CB8AC3E}">
        <p14:creationId xmlns:p14="http://schemas.microsoft.com/office/powerpoint/2010/main" val="3399230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Chromo Model Vertical Slices</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4939" y="1312138"/>
            <a:ext cx="2743200" cy="2103120"/>
          </a:xfrm>
        </p:spPr>
      </p:pic>
      <p:grpSp>
        <p:nvGrpSpPr>
          <p:cNvPr id="17" name="Group 16"/>
          <p:cNvGrpSpPr/>
          <p:nvPr/>
        </p:nvGrpSpPr>
        <p:grpSpPr>
          <a:xfrm>
            <a:off x="7620000" y="1312138"/>
            <a:ext cx="2983693" cy="2579132"/>
            <a:chOff x="3112307" y="1295400"/>
            <a:chExt cx="2983693" cy="2579132"/>
          </a:xfrm>
        </p:grpSpPr>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124199" y="1295400"/>
              <a:ext cx="2743200" cy="2103120"/>
            </a:xfrm>
            <a:prstGeom prst="rect">
              <a:avLst/>
            </a:prstGeom>
          </p:spPr>
        </p:pic>
        <p:sp>
          <p:nvSpPr>
            <p:cNvPr id="7" name="TextBox 6"/>
            <p:cNvSpPr txBox="1"/>
            <p:nvPr/>
          </p:nvSpPr>
          <p:spPr>
            <a:xfrm>
              <a:off x="3112307" y="3505200"/>
              <a:ext cx="2983693" cy="369332"/>
            </a:xfrm>
            <a:prstGeom prst="rect">
              <a:avLst/>
            </a:prstGeom>
            <a:noFill/>
          </p:spPr>
          <p:txBody>
            <a:bodyPr wrap="square" rtlCol="0">
              <a:spAutoFit/>
            </a:bodyPr>
            <a:lstStyle/>
            <a:p>
              <a:r>
                <a:rPr lang="en-US" dirty="0"/>
                <a:t>Neutral  Hydrogen Density</a:t>
              </a:r>
            </a:p>
          </p:txBody>
        </p:sp>
      </p:grpSp>
      <p:grpSp>
        <p:nvGrpSpPr>
          <p:cNvPr id="16" name="Group 15"/>
          <p:cNvGrpSpPr/>
          <p:nvPr/>
        </p:nvGrpSpPr>
        <p:grpSpPr>
          <a:xfrm>
            <a:off x="1831164" y="3962400"/>
            <a:ext cx="2740836" cy="2579132"/>
            <a:chOff x="307164" y="3962400"/>
            <a:chExt cx="2740836" cy="2579132"/>
          </a:xfrm>
        </p:grpSpPr>
        <p:sp>
          <p:nvSpPr>
            <p:cNvPr id="6" name="TextBox 5"/>
            <p:cNvSpPr txBox="1"/>
            <p:nvPr/>
          </p:nvSpPr>
          <p:spPr>
            <a:xfrm>
              <a:off x="685800" y="6172200"/>
              <a:ext cx="1576522" cy="369332"/>
            </a:xfrm>
            <a:prstGeom prst="rect">
              <a:avLst/>
            </a:prstGeom>
            <a:noFill/>
          </p:spPr>
          <p:txBody>
            <a:bodyPr wrap="none" rtlCol="0">
              <a:spAutoFit/>
            </a:bodyPr>
            <a:lstStyle/>
            <a:p>
              <a:r>
                <a:rPr lang="en-US" dirty="0"/>
                <a:t>Proton Density</a:t>
              </a:r>
            </a:p>
          </p:txBody>
        </p:sp>
        <p:pic>
          <p:nvPicPr>
            <p:cNvPr id="8" name="Picture 7"/>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07164" y="3962400"/>
              <a:ext cx="2740836" cy="2103120"/>
            </a:xfrm>
            <a:prstGeom prst="rect">
              <a:avLst/>
            </a:prstGeom>
          </p:spPr>
        </p:pic>
      </p:grpSp>
      <p:sp>
        <p:nvSpPr>
          <p:cNvPr id="10" name="TextBox 9"/>
          <p:cNvSpPr txBox="1"/>
          <p:nvPr/>
        </p:nvSpPr>
        <p:spPr>
          <a:xfrm>
            <a:off x="4687303" y="3521939"/>
            <a:ext cx="2740836" cy="369332"/>
          </a:xfrm>
          <a:prstGeom prst="rect">
            <a:avLst/>
          </a:prstGeom>
          <a:noFill/>
        </p:spPr>
        <p:txBody>
          <a:bodyPr wrap="square" rtlCol="0">
            <a:spAutoFit/>
          </a:bodyPr>
          <a:lstStyle/>
          <a:p>
            <a:r>
              <a:rPr lang="en-US" dirty="0"/>
              <a:t>Total Hydrogen Density</a:t>
            </a:r>
          </a:p>
        </p:txBody>
      </p:sp>
      <p:grpSp>
        <p:nvGrpSpPr>
          <p:cNvPr id="15" name="Group 14"/>
          <p:cNvGrpSpPr/>
          <p:nvPr/>
        </p:nvGrpSpPr>
        <p:grpSpPr>
          <a:xfrm>
            <a:off x="4684939" y="3962401"/>
            <a:ext cx="2743200" cy="2551822"/>
            <a:chOff x="3160939" y="3962401"/>
            <a:chExt cx="2743200" cy="2551822"/>
          </a:xfrm>
        </p:grpSpPr>
        <p:pic>
          <p:nvPicPr>
            <p:cNvPr id="9" name="Picture 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160939" y="3962401"/>
              <a:ext cx="2743200" cy="2103120"/>
            </a:xfrm>
            <a:prstGeom prst="rect">
              <a:avLst/>
            </a:prstGeom>
          </p:spPr>
        </p:pic>
        <p:sp>
          <p:nvSpPr>
            <p:cNvPr id="11" name="TextBox 10"/>
            <p:cNvSpPr txBox="1"/>
            <p:nvPr/>
          </p:nvSpPr>
          <p:spPr>
            <a:xfrm>
              <a:off x="3276600" y="6144891"/>
              <a:ext cx="1388585" cy="369332"/>
            </a:xfrm>
            <a:prstGeom prst="rect">
              <a:avLst/>
            </a:prstGeom>
            <a:noFill/>
          </p:spPr>
          <p:txBody>
            <a:bodyPr wrap="none" rtlCol="0">
              <a:spAutoFit/>
            </a:bodyPr>
            <a:lstStyle/>
            <a:p>
              <a:r>
                <a:rPr lang="en-US" dirty="0"/>
                <a:t>Temperature</a:t>
              </a:r>
            </a:p>
          </p:txBody>
        </p:sp>
      </p:grpSp>
      <p:grpSp>
        <p:nvGrpSpPr>
          <p:cNvPr id="14" name="Group 13"/>
          <p:cNvGrpSpPr/>
          <p:nvPr/>
        </p:nvGrpSpPr>
        <p:grpSpPr>
          <a:xfrm>
            <a:off x="7620001" y="3935091"/>
            <a:ext cx="2983693" cy="2579132"/>
            <a:chOff x="6096000" y="1295400"/>
            <a:chExt cx="2983693" cy="2579132"/>
          </a:xfrm>
        </p:grpSpPr>
        <p:pic>
          <p:nvPicPr>
            <p:cNvPr id="12" name="Picture 11"/>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096000" y="1295400"/>
              <a:ext cx="2729520" cy="2103120"/>
            </a:xfrm>
            <a:prstGeom prst="rect">
              <a:avLst/>
            </a:prstGeom>
          </p:spPr>
        </p:pic>
        <p:sp>
          <p:nvSpPr>
            <p:cNvPr id="13" name="TextBox 12"/>
            <p:cNvSpPr txBox="1"/>
            <p:nvPr/>
          </p:nvSpPr>
          <p:spPr>
            <a:xfrm>
              <a:off x="6096000" y="3505200"/>
              <a:ext cx="2983693" cy="369332"/>
            </a:xfrm>
            <a:prstGeom prst="rect">
              <a:avLst/>
            </a:prstGeom>
            <a:noFill/>
          </p:spPr>
          <p:txBody>
            <a:bodyPr wrap="square" rtlCol="0">
              <a:spAutoFit/>
            </a:bodyPr>
            <a:lstStyle/>
            <a:p>
              <a:r>
                <a:rPr lang="en-US" dirty="0"/>
                <a:t>Magnetic Field</a:t>
              </a:r>
            </a:p>
          </p:txBody>
        </p:sp>
      </p:grpSp>
      <p:pic>
        <p:nvPicPr>
          <p:cNvPr id="18" name="Content Placeholder 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816467" y="1325880"/>
            <a:ext cx="2743200" cy="2103120"/>
          </a:xfrm>
          <a:prstGeom prst="rect">
            <a:avLst/>
          </a:prstGeom>
        </p:spPr>
      </p:pic>
      <p:sp>
        <p:nvSpPr>
          <p:cNvPr id="19" name="TextBox 18"/>
          <p:cNvSpPr txBox="1"/>
          <p:nvPr/>
        </p:nvSpPr>
        <p:spPr>
          <a:xfrm>
            <a:off x="1831164" y="3502887"/>
            <a:ext cx="2740836" cy="369332"/>
          </a:xfrm>
          <a:prstGeom prst="rect">
            <a:avLst/>
          </a:prstGeom>
          <a:noFill/>
        </p:spPr>
        <p:txBody>
          <a:bodyPr wrap="square" rtlCol="0">
            <a:spAutoFit/>
          </a:bodyPr>
          <a:lstStyle/>
          <a:p>
            <a:r>
              <a:rPr lang="en-US" dirty="0"/>
              <a:t>Voxel Height</a:t>
            </a:r>
          </a:p>
        </p:txBody>
      </p:sp>
    </p:spTree>
    <p:extLst>
      <p:ext uri="{BB962C8B-B14F-4D97-AF65-F5344CB8AC3E}">
        <p14:creationId xmlns:p14="http://schemas.microsoft.com/office/powerpoint/2010/main" val="203976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FC8D-7142-42E2-9A8C-6C80C13DFAFD}"/>
              </a:ext>
            </a:extLst>
          </p:cNvPr>
          <p:cNvSpPr>
            <a:spLocks noGrp="1"/>
          </p:cNvSpPr>
          <p:nvPr>
            <p:ph type="ctrTitle"/>
          </p:nvPr>
        </p:nvSpPr>
        <p:spPr>
          <a:xfrm>
            <a:off x="651307" y="640081"/>
            <a:ext cx="3377183" cy="992776"/>
          </a:xfrm>
          <a:noFill/>
        </p:spPr>
        <p:txBody>
          <a:bodyPr>
            <a:normAutofit fontScale="90000"/>
          </a:bodyPr>
          <a:lstStyle/>
          <a:p>
            <a:pPr algn="l"/>
            <a:r>
              <a:rPr lang="en-US" sz="3700" dirty="0"/>
              <a:t>GX Simulator Framework</a:t>
            </a:r>
          </a:p>
        </p:txBody>
      </p:sp>
      <p:sp>
        <p:nvSpPr>
          <p:cNvPr id="3" name="Subtitle 2">
            <a:extLst>
              <a:ext uri="{FF2B5EF4-FFF2-40B4-BE49-F238E27FC236}">
                <a16:creationId xmlns:a16="http://schemas.microsoft.com/office/drawing/2014/main" id="{D2A99899-A131-45F0-84D5-10E0BD04FD62}"/>
              </a:ext>
            </a:extLst>
          </p:cNvPr>
          <p:cNvSpPr>
            <a:spLocks noGrp="1"/>
          </p:cNvSpPr>
          <p:nvPr>
            <p:ph type="subTitle" idx="1"/>
          </p:nvPr>
        </p:nvSpPr>
        <p:spPr>
          <a:xfrm>
            <a:off x="651307" y="2235201"/>
            <a:ext cx="3377184" cy="3982720"/>
          </a:xfrm>
          <a:noFill/>
        </p:spPr>
        <p:txBody>
          <a:bodyPr>
            <a:normAutofit fontScale="92500" lnSpcReduction="10000"/>
          </a:bodyPr>
          <a:lstStyle/>
          <a:p>
            <a:pPr algn="l">
              <a:spcBef>
                <a:spcPct val="0"/>
              </a:spcBef>
            </a:pPr>
            <a:r>
              <a:rPr lang="en-US" sz="3300" dirty="0">
                <a:latin typeface="+mj-lt"/>
                <a:ea typeface="+mj-ea"/>
                <a:cs typeface="+mj-cs"/>
              </a:rPr>
              <a:t>Puts together different observational inputs, theoretical methods, simulations and modeling to create data-constrained modeling of a 3D volume of interest</a:t>
            </a:r>
          </a:p>
        </p:txBody>
      </p:sp>
      <p:pic>
        <p:nvPicPr>
          <p:cNvPr id="5" name="Picture 4">
            <a:extLst>
              <a:ext uri="{FF2B5EF4-FFF2-40B4-BE49-F238E27FC236}">
                <a16:creationId xmlns:a16="http://schemas.microsoft.com/office/drawing/2014/main" id="{3C6C954D-B0AD-474B-BBD3-905958483E6B}"/>
              </a:ext>
            </a:extLst>
          </p:cNvPr>
          <p:cNvPicPr>
            <a:picLocks noChangeAspect="1"/>
          </p:cNvPicPr>
          <p:nvPr/>
        </p:nvPicPr>
        <p:blipFill>
          <a:blip r:embed="rId2"/>
          <a:stretch>
            <a:fillRect/>
          </a:stretch>
        </p:blipFill>
        <p:spPr>
          <a:xfrm>
            <a:off x="4994154" y="10"/>
            <a:ext cx="6857990" cy="6857990"/>
          </a:xfrm>
          <a:prstGeom prst="rect">
            <a:avLst/>
          </a:prstGeom>
        </p:spPr>
      </p:pic>
      <p:sp>
        <p:nvSpPr>
          <p:cNvPr id="4" name="Rectangle 3">
            <a:extLst>
              <a:ext uri="{FF2B5EF4-FFF2-40B4-BE49-F238E27FC236}">
                <a16:creationId xmlns:a16="http://schemas.microsoft.com/office/drawing/2014/main" id="{73684AAA-39C3-4C96-975F-31E26C97B7E6}"/>
              </a:ext>
            </a:extLst>
          </p:cNvPr>
          <p:cNvSpPr/>
          <p:nvPr/>
        </p:nvSpPr>
        <p:spPr>
          <a:xfrm>
            <a:off x="10404850" y="6463275"/>
            <a:ext cx="1447294" cy="3947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960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GX Simulator Coronal Model Project Page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1" y="1653063"/>
            <a:ext cx="8229599" cy="4602801"/>
          </a:xfrm>
        </p:spPr>
      </p:pic>
      <p:sp>
        <p:nvSpPr>
          <p:cNvPr id="5" name="TextBox 4"/>
          <p:cNvSpPr txBox="1"/>
          <p:nvPr/>
        </p:nvSpPr>
        <p:spPr>
          <a:xfrm>
            <a:off x="5791200" y="5632634"/>
            <a:ext cx="4572000" cy="369332"/>
          </a:xfrm>
          <a:prstGeom prst="rect">
            <a:avLst/>
          </a:prstGeom>
          <a:noFill/>
        </p:spPr>
        <p:txBody>
          <a:bodyPr wrap="square" rtlCol="0">
            <a:spAutoFit/>
          </a:bodyPr>
          <a:lstStyle/>
          <a:p>
            <a:r>
              <a:rPr lang="en-US" dirty="0">
                <a:solidFill>
                  <a:srgbClr val="FF0000"/>
                </a:solidFill>
              </a:rPr>
              <a:t>Q(</a:t>
            </a:r>
            <a:r>
              <a:rPr lang="en-US" dirty="0" err="1">
                <a:solidFill>
                  <a:srgbClr val="FF0000"/>
                </a:solidFill>
              </a:rPr>
              <a:t>x,y,z</a:t>
            </a:r>
            <a:r>
              <a:rPr lang="en-US" dirty="0">
                <a:solidFill>
                  <a:srgbClr val="FF0000"/>
                </a:solidFill>
              </a:rPr>
              <a:t>)=Q(</a:t>
            </a:r>
            <a:r>
              <a:rPr lang="en-US" dirty="0" err="1">
                <a:solidFill>
                  <a:srgbClr val="FF0000"/>
                </a:solidFill>
              </a:rPr>
              <a:t>Bmed</a:t>
            </a:r>
            <a:r>
              <a:rPr lang="en-US" dirty="0">
                <a:solidFill>
                  <a:srgbClr val="FF0000"/>
                </a:solidFill>
              </a:rPr>
              <a:t>, L, alpha)</a:t>
            </a:r>
            <a:r>
              <a:rPr lang="en-US" dirty="0">
                <a:solidFill>
                  <a:srgbClr val="FF0000"/>
                </a:solidFill>
                <a:sym typeface="Wingdings" panose="05000000000000000000" pitchFamily="2" charset="2"/>
              </a:rPr>
              <a:t></a:t>
            </a:r>
            <a:r>
              <a:rPr lang="en-US" dirty="0">
                <a:solidFill>
                  <a:srgbClr val="FF0000"/>
                </a:solidFill>
              </a:rPr>
              <a:t>DEM(</a:t>
            </a:r>
            <a:r>
              <a:rPr lang="en-US" dirty="0" err="1">
                <a:solidFill>
                  <a:srgbClr val="FF0000"/>
                </a:solidFill>
              </a:rPr>
              <a:t>x,y,z</a:t>
            </a:r>
            <a:r>
              <a:rPr lang="en-US" dirty="0">
                <a:solidFill>
                  <a:srgbClr val="FF0000"/>
                </a:solidFill>
              </a:rPr>
              <a:t>)</a:t>
            </a:r>
          </a:p>
        </p:txBody>
      </p:sp>
    </p:spTree>
    <p:extLst>
      <p:ext uri="{BB962C8B-B14F-4D97-AF65-F5344CB8AC3E}">
        <p14:creationId xmlns:p14="http://schemas.microsoft.com/office/powerpoint/2010/main" val="178252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Interactively Defined Heating Rate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815083"/>
            <a:ext cx="4297680" cy="42976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1" y="1812246"/>
            <a:ext cx="4297680" cy="4303356"/>
          </a:xfrm>
          <a:prstGeom prst="rect">
            <a:avLst/>
          </a:prstGeom>
        </p:spPr>
      </p:pic>
      <p:sp>
        <p:nvSpPr>
          <p:cNvPr id="3" name="TextBox 2"/>
          <p:cNvSpPr txBox="1"/>
          <p:nvPr/>
        </p:nvSpPr>
        <p:spPr>
          <a:xfrm>
            <a:off x="1981200" y="6324600"/>
            <a:ext cx="3810000" cy="381000"/>
          </a:xfrm>
          <a:prstGeom prst="rect">
            <a:avLst/>
          </a:prstGeom>
          <a:noFill/>
        </p:spPr>
        <p:txBody>
          <a:bodyPr wrap="square" rtlCol="0">
            <a:spAutoFit/>
          </a:bodyPr>
          <a:lstStyle/>
          <a:p>
            <a:r>
              <a:rPr lang="en-US" dirty="0"/>
              <a:t>Closed Magnetic Field Lines alpha</a:t>
            </a:r>
          </a:p>
        </p:txBody>
      </p:sp>
      <p:sp>
        <p:nvSpPr>
          <p:cNvPr id="6" name="TextBox 5"/>
          <p:cNvSpPr txBox="1"/>
          <p:nvPr/>
        </p:nvSpPr>
        <p:spPr>
          <a:xfrm>
            <a:off x="6096000" y="6324600"/>
            <a:ext cx="3810000" cy="381000"/>
          </a:xfrm>
          <a:prstGeom prst="rect">
            <a:avLst/>
          </a:prstGeom>
          <a:noFill/>
        </p:spPr>
        <p:txBody>
          <a:bodyPr wrap="square" rtlCol="0">
            <a:spAutoFit/>
          </a:bodyPr>
          <a:lstStyle/>
          <a:p>
            <a:r>
              <a:rPr lang="en-US" dirty="0"/>
              <a:t>Closed Loop Heating Rate</a:t>
            </a:r>
          </a:p>
        </p:txBody>
      </p:sp>
      <mc:AlternateContent xmlns:mc="http://schemas.openxmlformats.org/markup-compatibility/2006" xmlns:a14="http://schemas.microsoft.com/office/drawing/2010/main">
        <mc:Choice Requires="a14">
          <p:sp>
            <p:nvSpPr>
              <p:cNvPr id="9" name="TextBox 8"/>
              <p:cNvSpPr txBox="1"/>
              <p:nvPr/>
            </p:nvSpPr>
            <p:spPr>
              <a:xfrm>
                <a:off x="5899655" y="2045111"/>
                <a:ext cx="4567341" cy="15411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a:rPr>
                        <m:t>𝑄</m:t>
                      </m:r>
                      <m:d>
                        <m:dPr>
                          <m:ctrlPr>
                            <a:rPr lang="en-US" i="1">
                              <a:solidFill>
                                <a:srgbClr val="FF0000"/>
                              </a:solidFill>
                              <a:latin typeface="Cambria Math" panose="02040503050406030204" pitchFamily="18" charset="0"/>
                            </a:rPr>
                          </m:ctrlPr>
                        </m:dPr>
                        <m:e>
                          <m:r>
                            <a:rPr lang="en-US" i="1">
                              <a:solidFill>
                                <a:srgbClr val="FF0000"/>
                              </a:solidFill>
                              <a:latin typeface="Cambria Math"/>
                            </a:rPr>
                            <m:t>𝑥</m:t>
                          </m:r>
                          <m:r>
                            <a:rPr lang="en-US" i="1">
                              <a:solidFill>
                                <a:srgbClr val="FF0000"/>
                              </a:solidFill>
                              <a:latin typeface="Cambria Math"/>
                            </a:rPr>
                            <m:t>,</m:t>
                          </m:r>
                          <m:r>
                            <a:rPr lang="en-US" i="1">
                              <a:solidFill>
                                <a:srgbClr val="FF0000"/>
                              </a:solidFill>
                              <a:latin typeface="Cambria Math"/>
                            </a:rPr>
                            <m:t>𝑦</m:t>
                          </m:r>
                          <m:r>
                            <a:rPr lang="en-US" i="1">
                              <a:solidFill>
                                <a:srgbClr val="FF0000"/>
                              </a:solidFill>
                              <a:latin typeface="Cambria Math"/>
                            </a:rPr>
                            <m:t>,</m:t>
                          </m:r>
                          <m:r>
                            <a:rPr lang="en-US" i="1">
                              <a:solidFill>
                                <a:srgbClr val="FF0000"/>
                              </a:solidFill>
                              <a:latin typeface="Cambria Math"/>
                            </a:rPr>
                            <m:t>𝑧</m:t>
                          </m:r>
                        </m:e>
                      </m:d>
                      <m:r>
                        <a:rPr lang="en-US" i="1">
                          <a:solidFill>
                            <a:srgbClr val="FF0000"/>
                          </a:solidFill>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𝑄</m:t>
                          </m:r>
                        </m:e>
                        <m:sub>
                          <m:r>
                            <a:rPr lang="en-US" i="1">
                              <a:solidFill>
                                <a:srgbClr val="FF0000"/>
                              </a:solidFill>
                              <a:latin typeface="Cambria Math"/>
                            </a:rPr>
                            <m:t>0</m:t>
                          </m:r>
                        </m:sub>
                      </m:sSub>
                      <m:d>
                        <m:dPr>
                          <m:ctrlPr>
                            <a:rPr lang="en-US" i="1">
                              <a:solidFill>
                                <a:srgbClr val="FF0000"/>
                              </a:solidFill>
                              <a:latin typeface="Cambria Math" panose="02040503050406030204" pitchFamily="18" charset="0"/>
                            </a:rPr>
                          </m:ctrlPr>
                        </m:dPr>
                        <m:e>
                          <m:r>
                            <a:rPr lang="en-US" i="1">
                              <a:solidFill>
                                <a:srgbClr val="FF0000"/>
                              </a:solidFill>
                              <a:latin typeface="Cambria Math"/>
                              <a:ea typeface="Cambria Math"/>
                            </a:rPr>
                            <m:t>𝛼</m:t>
                          </m:r>
                        </m:e>
                      </m:d>
                      <m:sSup>
                        <m:sSupPr>
                          <m:ctrlPr>
                            <a:rPr lang="en-US" i="1">
                              <a:solidFill>
                                <a:srgbClr val="FF0000"/>
                              </a:solidFill>
                              <a:latin typeface="Cambria Math" panose="02040503050406030204" pitchFamily="18" charset="0"/>
                              <a:ea typeface="Cambria Math"/>
                            </a:rPr>
                          </m:ctrlPr>
                        </m:sSupPr>
                        <m:e>
                          <m:r>
                            <a:rPr lang="en-US" i="1">
                              <a:solidFill>
                                <a:srgbClr val="FF0000"/>
                              </a:solidFill>
                              <a:latin typeface="Cambria Math"/>
                              <a:ea typeface="Cambria Math"/>
                            </a:rPr>
                            <m:t>𝐵</m:t>
                          </m:r>
                        </m:e>
                        <m:sup>
                          <m:r>
                            <a:rPr lang="en-US" i="1">
                              <a:solidFill>
                                <a:srgbClr val="FF0000"/>
                              </a:solidFill>
                              <a:latin typeface="Cambria Math"/>
                              <a:ea typeface="Cambria Math"/>
                            </a:rPr>
                            <m:t>2</m:t>
                          </m:r>
                        </m:sup>
                      </m:sSup>
                      <m:sSup>
                        <m:sSupPr>
                          <m:ctrlPr>
                            <a:rPr lang="en-US" i="1">
                              <a:solidFill>
                                <a:srgbClr val="FF0000"/>
                              </a:solidFill>
                              <a:latin typeface="Cambria Math" panose="02040503050406030204" pitchFamily="18" charset="0"/>
                              <a:ea typeface="Cambria Math"/>
                            </a:rPr>
                          </m:ctrlPr>
                        </m:sSupPr>
                        <m:e>
                          <m:r>
                            <a:rPr lang="en-US" i="1">
                              <a:solidFill>
                                <a:srgbClr val="FF0000"/>
                              </a:solidFill>
                              <a:latin typeface="Cambria Math"/>
                              <a:ea typeface="Cambria Math"/>
                            </a:rPr>
                            <m:t>𝐿</m:t>
                          </m:r>
                        </m:e>
                        <m:sup>
                          <m:r>
                            <a:rPr lang="en-US" i="1">
                              <a:solidFill>
                                <a:srgbClr val="FF0000"/>
                              </a:solidFill>
                              <a:latin typeface="Cambria Math"/>
                              <a:ea typeface="Cambria Math"/>
                            </a:rPr>
                            <m:t>−1</m:t>
                          </m:r>
                        </m:sup>
                      </m:sSup>
                    </m:oMath>
                  </m:oMathPara>
                </a14:m>
                <a:endParaRPr lang="en-US" dirty="0">
                  <a:solidFill>
                    <a:srgbClr val="FF0000"/>
                  </a:solidFill>
                </a:endParaRPr>
              </a:p>
              <a:p>
                <a:endParaRPr lang="en-US"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𝑄</m:t>
                          </m:r>
                        </m:e>
                        <m:sub>
                          <m:r>
                            <a:rPr lang="en-US" i="1">
                              <a:solidFill>
                                <a:srgbClr val="FF0000"/>
                              </a:solidFill>
                              <a:latin typeface="Cambria Math"/>
                              <a:ea typeface="Cambria Math"/>
                            </a:rPr>
                            <m:t>0</m:t>
                          </m:r>
                        </m:sub>
                      </m:sSub>
                      <m:d>
                        <m:dPr>
                          <m:ctrlPr>
                            <a:rPr lang="en-US" i="1">
                              <a:solidFill>
                                <a:srgbClr val="FF0000"/>
                              </a:solidFill>
                              <a:latin typeface="Cambria Math" panose="02040503050406030204" pitchFamily="18" charset="0"/>
                              <a:ea typeface="Cambria Math"/>
                            </a:rPr>
                          </m:ctrlPr>
                        </m:dPr>
                        <m:e>
                          <m:r>
                            <a:rPr lang="en-US" i="1">
                              <a:solidFill>
                                <a:srgbClr val="FF0000"/>
                              </a:solidFill>
                              <a:latin typeface="Cambria Math"/>
                              <a:ea typeface="Cambria Math"/>
                            </a:rPr>
                            <m:t>𝛼</m:t>
                          </m:r>
                        </m:e>
                      </m:d>
                      <m:r>
                        <a:rPr lang="en-US" i="1">
                          <a:solidFill>
                            <a:srgbClr val="FF0000"/>
                          </a:solidFill>
                          <a:latin typeface="Cambria Math"/>
                          <a:ea typeface="Cambria Math"/>
                        </a:rPr>
                        <m:t>=</m:t>
                      </m:r>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𝑞</m:t>
                          </m:r>
                        </m:e>
                        <m:sub>
                          <m:r>
                            <a:rPr lang="en-US" i="1">
                              <a:solidFill>
                                <a:srgbClr val="FF0000"/>
                              </a:solidFill>
                              <a:latin typeface="Cambria Math"/>
                              <a:ea typeface="Cambria Math"/>
                            </a:rPr>
                            <m:t>0</m:t>
                          </m:r>
                        </m:sub>
                      </m:sSub>
                      <m:r>
                        <a:rPr lang="en-US" i="1">
                          <a:solidFill>
                            <a:srgbClr val="FF0000"/>
                          </a:solidFill>
                          <a:latin typeface="Cambria Math"/>
                          <a:ea typeface="Cambria Math"/>
                        </a:rPr>
                        <m:t> </m:t>
                      </m:r>
                      <m:d>
                        <m:dPr>
                          <m:begChr m:val="{"/>
                          <m:endChr m:val="}"/>
                          <m:ctrlPr>
                            <a:rPr lang="en-US" i="1">
                              <a:solidFill>
                                <a:srgbClr val="FF0000"/>
                              </a:solidFill>
                              <a:latin typeface="Cambria Math" panose="02040503050406030204" pitchFamily="18" charset="0"/>
                              <a:ea typeface="Cambria Math"/>
                            </a:rPr>
                          </m:ctrlPr>
                        </m:dPr>
                        <m:e>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𝑞</m:t>
                              </m:r>
                            </m:e>
                            <m:sub>
                              <m:r>
                                <a:rPr lang="en-US" i="1">
                                  <a:solidFill>
                                    <a:srgbClr val="FF0000"/>
                                  </a:solidFill>
                                  <a:latin typeface="Cambria Math"/>
                                  <a:ea typeface="Cambria Math"/>
                                </a:rPr>
                                <m:t>1</m:t>
                              </m:r>
                            </m:sub>
                          </m:sSub>
                          <m:r>
                            <a:rPr lang="en-US" i="1">
                              <a:solidFill>
                                <a:srgbClr val="FF0000"/>
                              </a:solidFill>
                              <a:latin typeface="Cambria Math"/>
                              <a:ea typeface="Cambria Math"/>
                            </a:rPr>
                            <m:t>+</m:t>
                          </m:r>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𝑞</m:t>
                              </m:r>
                            </m:e>
                            <m:sub>
                              <m:r>
                                <a:rPr lang="en-US" i="1">
                                  <a:solidFill>
                                    <a:srgbClr val="FF0000"/>
                                  </a:solidFill>
                                  <a:latin typeface="Cambria Math"/>
                                  <a:ea typeface="Cambria Math"/>
                                </a:rPr>
                                <m:t>4</m:t>
                              </m:r>
                            </m:sub>
                          </m:sSub>
                          <m:d>
                            <m:dPr>
                              <m:begChr m:val="["/>
                              <m:endChr m:val="]"/>
                              <m:ctrlPr>
                                <a:rPr lang="en-US" i="1">
                                  <a:solidFill>
                                    <a:srgbClr val="FF0000"/>
                                  </a:solidFill>
                                  <a:latin typeface="Cambria Math" panose="02040503050406030204" pitchFamily="18" charset="0"/>
                                  <a:ea typeface="Cambria Math"/>
                                </a:rPr>
                              </m:ctrlPr>
                            </m:dPr>
                            <m:e>
                              <m:eqArr>
                                <m:eqArrPr>
                                  <m:ctrlPr>
                                    <a:rPr lang="en-US" i="1">
                                      <a:solidFill>
                                        <a:srgbClr val="FF0000"/>
                                      </a:solidFill>
                                      <a:latin typeface="Cambria Math" panose="02040503050406030204" pitchFamily="18" charset="0"/>
                                      <a:ea typeface="Cambria Math"/>
                                    </a:rPr>
                                  </m:ctrlPr>
                                </m:eqArrPr>
                                <m:e>
                                  <m:r>
                                    <a:rPr lang="en-US" i="1">
                                      <a:solidFill>
                                        <a:srgbClr val="FF0000"/>
                                      </a:solidFill>
                                      <a:latin typeface="Cambria Math"/>
                                      <a:ea typeface="Cambria Math"/>
                                    </a:rPr>
                                    <m:t>+</m:t>
                                  </m:r>
                                  <m:r>
                                    <a:rPr lang="en-US" i="1">
                                      <a:solidFill>
                                        <a:srgbClr val="FF0000"/>
                                      </a:solidFill>
                                      <a:latin typeface="Cambria Math"/>
                                      <a:ea typeface="Cambria Math"/>
                                    </a:rPr>
                                    <m:t>𝑡𝑎𝑛h</m:t>
                                  </m:r>
                                  <m:d>
                                    <m:dPr>
                                      <m:ctrlPr>
                                        <a:rPr lang="en-US" i="1">
                                          <a:solidFill>
                                            <a:srgbClr val="FF0000"/>
                                          </a:solidFill>
                                          <a:latin typeface="Cambria Math" panose="02040503050406030204" pitchFamily="18" charset="0"/>
                                          <a:ea typeface="Cambria Math"/>
                                        </a:rPr>
                                      </m:ctrlPr>
                                    </m:dPr>
                                    <m:e>
                                      <m:d>
                                        <m:dPr>
                                          <m:begChr m:val="|"/>
                                          <m:endChr m:val="|"/>
                                          <m:ctrlPr>
                                            <a:rPr lang="en-US" i="1">
                                              <a:solidFill>
                                                <a:srgbClr val="FF0000"/>
                                              </a:solidFill>
                                              <a:latin typeface="Cambria Math" panose="02040503050406030204" pitchFamily="18" charset="0"/>
                                              <a:ea typeface="Cambria Math"/>
                                            </a:rPr>
                                          </m:ctrlPr>
                                        </m:dPr>
                                        <m:e>
                                          <m:r>
                                            <a:rPr lang="en-US" i="1">
                                              <a:solidFill>
                                                <a:srgbClr val="FF0000"/>
                                              </a:solidFill>
                                              <a:latin typeface="Cambria Math"/>
                                              <a:ea typeface="Cambria Math"/>
                                            </a:rPr>
                                            <m:t>𝛼</m:t>
                                          </m:r>
                                        </m:e>
                                      </m:d>
                                      <m:r>
                                        <a:rPr lang="en-US" i="1">
                                          <a:solidFill>
                                            <a:srgbClr val="FF0000"/>
                                          </a:solidFill>
                                          <a:latin typeface="Cambria Math"/>
                                          <a:ea typeface="Cambria Math"/>
                                        </a:rPr>
                                        <m:t>−</m:t>
                                      </m:r>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𝑞</m:t>
                                          </m:r>
                                        </m:e>
                                        <m:sub>
                                          <m:r>
                                            <a:rPr lang="en-US" i="1">
                                              <a:solidFill>
                                                <a:srgbClr val="FF0000"/>
                                              </a:solidFill>
                                              <a:latin typeface="Cambria Math"/>
                                              <a:ea typeface="Cambria Math"/>
                                            </a:rPr>
                                            <m:t>2</m:t>
                                          </m:r>
                                        </m:sub>
                                      </m:sSub>
                                    </m:e>
                                  </m:d>
                                </m:e>
                                <m:e>
                                  <m:r>
                                    <a:rPr lang="en-US" i="1">
                                      <a:solidFill>
                                        <a:srgbClr val="FF0000"/>
                                      </a:solidFill>
                                      <a:latin typeface="Cambria Math"/>
                                      <a:ea typeface="Cambria Math"/>
                                    </a:rPr>
                                    <m:t>−</m:t>
                                  </m:r>
                                  <m:r>
                                    <a:rPr lang="en-US" i="1">
                                      <a:solidFill>
                                        <a:srgbClr val="FF0000"/>
                                      </a:solidFill>
                                      <a:latin typeface="Cambria Math"/>
                                      <a:ea typeface="Cambria Math"/>
                                    </a:rPr>
                                    <m:t>𝑡𝑎𝑛h</m:t>
                                  </m:r>
                                  <m:d>
                                    <m:dPr>
                                      <m:ctrlPr>
                                        <a:rPr lang="en-US" i="1">
                                          <a:solidFill>
                                            <a:srgbClr val="FF0000"/>
                                          </a:solidFill>
                                          <a:latin typeface="Cambria Math" panose="02040503050406030204" pitchFamily="18" charset="0"/>
                                          <a:ea typeface="Cambria Math"/>
                                        </a:rPr>
                                      </m:ctrlPr>
                                    </m:dPr>
                                    <m:e>
                                      <m:d>
                                        <m:dPr>
                                          <m:begChr m:val="|"/>
                                          <m:endChr m:val="|"/>
                                          <m:ctrlPr>
                                            <a:rPr lang="en-US" i="1">
                                              <a:solidFill>
                                                <a:srgbClr val="FF0000"/>
                                              </a:solidFill>
                                              <a:latin typeface="Cambria Math" panose="02040503050406030204" pitchFamily="18" charset="0"/>
                                              <a:ea typeface="Cambria Math"/>
                                            </a:rPr>
                                          </m:ctrlPr>
                                        </m:dPr>
                                        <m:e>
                                          <m:r>
                                            <a:rPr lang="en-US" i="1">
                                              <a:solidFill>
                                                <a:srgbClr val="FF0000"/>
                                              </a:solidFill>
                                              <a:latin typeface="Cambria Math"/>
                                              <a:ea typeface="Cambria Math"/>
                                            </a:rPr>
                                            <m:t>𝛼</m:t>
                                          </m:r>
                                        </m:e>
                                      </m:d>
                                      <m:r>
                                        <a:rPr lang="en-US" i="1">
                                          <a:solidFill>
                                            <a:srgbClr val="FF0000"/>
                                          </a:solidFill>
                                          <a:latin typeface="Cambria Math"/>
                                          <a:ea typeface="Cambria Math"/>
                                        </a:rPr>
                                        <m:t>−</m:t>
                                      </m:r>
                                      <m:sSub>
                                        <m:sSubPr>
                                          <m:ctrlPr>
                                            <a:rPr lang="en-US" i="1">
                                              <a:solidFill>
                                                <a:srgbClr val="FF0000"/>
                                              </a:solidFill>
                                              <a:latin typeface="Cambria Math" panose="02040503050406030204" pitchFamily="18" charset="0"/>
                                              <a:ea typeface="Cambria Math"/>
                                            </a:rPr>
                                          </m:ctrlPr>
                                        </m:sSubPr>
                                        <m:e>
                                          <m:r>
                                            <a:rPr lang="en-US" i="1">
                                              <a:solidFill>
                                                <a:srgbClr val="FF0000"/>
                                              </a:solidFill>
                                              <a:latin typeface="Cambria Math"/>
                                              <a:ea typeface="Cambria Math"/>
                                            </a:rPr>
                                            <m:t>𝑞</m:t>
                                          </m:r>
                                        </m:e>
                                        <m:sub>
                                          <m:r>
                                            <a:rPr lang="en-US" i="1">
                                              <a:solidFill>
                                                <a:srgbClr val="FF0000"/>
                                              </a:solidFill>
                                              <a:latin typeface="Cambria Math"/>
                                              <a:ea typeface="Cambria Math"/>
                                            </a:rPr>
                                            <m:t>3</m:t>
                                          </m:r>
                                        </m:sub>
                                      </m:sSub>
                                    </m:e>
                                  </m:d>
                                </m:e>
                              </m:eqArr>
                            </m:e>
                          </m:d>
                        </m:e>
                      </m:d>
                    </m:oMath>
                  </m:oMathPara>
                </a14:m>
                <a:endParaRPr lang="en-US" dirty="0">
                  <a:solidFill>
                    <a:srgbClr val="FF0000"/>
                  </a:solidFill>
                  <a:ea typeface="Cambria Math"/>
                </a:endParaRPr>
              </a:p>
              <a:p>
                <a:endParaRPr lang="en-US"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899655" y="2045111"/>
                <a:ext cx="4567341" cy="154119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278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 Interpolation</a:t>
            </a:r>
            <a:br>
              <a:rPr lang="en-US" dirty="0"/>
            </a:br>
            <a:r>
              <a:rPr lang="en-US" sz="2000" dirty="0"/>
              <a:t>(EBTEL runs- </a:t>
            </a:r>
            <a:r>
              <a:rPr lang="en-US" sz="2000" dirty="0" err="1"/>
              <a:t>Klimchuk</a:t>
            </a:r>
            <a:r>
              <a:rPr lang="en-US" sz="2000" dirty="0"/>
              <a:t> et al. 2008)</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524001"/>
            <a:ext cx="7453006" cy="4455519"/>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24001"/>
            <a:ext cx="7453006" cy="4458087"/>
          </a:xfrm>
          <a:prstGeom prst="rect">
            <a:avLst/>
          </a:prstGeom>
        </p:spPr>
      </p:pic>
    </p:spTree>
    <p:extLst>
      <p:ext uri="{BB962C8B-B14F-4D97-AF65-F5344CB8AC3E}">
        <p14:creationId xmlns:p14="http://schemas.microsoft.com/office/powerpoint/2010/main" val="224185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7"/>
            <a:ext cx="12235262" cy="1143000"/>
          </a:xfrm>
        </p:spPr>
        <p:txBody>
          <a:bodyPr>
            <a:normAutofit fontScale="90000"/>
          </a:bodyPr>
          <a:lstStyle/>
          <a:p>
            <a:r>
              <a:rPr lang="en-US" dirty="0"/>
              <a:t>Density and Temperature Derived from DEM Moments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033155"/>
            <a:ext cx="3584772" cy="4686342"/>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022065"/>
            <a:ext cx="3584772" cy="4681465"/>
          </a:xfrm>
          <a:prstGeom prst="rect">
            <a:avLst/>
          </a:prstGeom>
        </p:spPr>
      </p:pic>
      <p:sp>
        <p:nvSpPr>
          <p:cNvPr id="6" name="TextBox 5"/>
          <p:cNvSpPr txBox="1"/>
          <p:nvPr/>
        </p:nvSpPr>
        <p:spPr>
          <a:xfrm>
            <a:off x="3200400" y="5822664"/>
            <a:ext cx="2362200" cy="369332"/>
          </a:xfrm>
          <a:prstGeom prst="rect">
            <a:avLst/>
          </a:prstGeom>
          <a:noFill/>
        </p:spPr>
        <p:txBody>
          <a:bodyPr wrap="square" rtlCol="0">
            <a:spAutoFit/>
          </a:bodyPr>
          <a:lstStyle/>
          <a:p>
            <a:r>
              <a:rPr lang="en-US" dirty="0"/>
              <a:t>Density Slice</a:t>
            </a:r>
          </a:p>
        </p:txBody>
      </p:sp>
      <p:sp>
        <p:nvSpPr>
          <p:cNvPr id="7" name="TextBox 6"/>
          <p:cNvSpPr txBox="1"/>
          <p:nvPr/>
        </p:nvSpPr>
        <p:spPr>
          <a:xfrm>
            <a:off x="6364386" y="5822664"/>
            <a:ext cx="3048000" cy="369332"/>
          </a:xfrm>
          <a:prstGeom prst="rect">
            <a:avLst/>
          </a:prstGeom>
          <a:noFill/>
        </p:spPr>
        <p:txBody>
          <a:bodyPr wrap="square" rtlCol="0">
            <a:spAutoFit/>
          </a:bodyPr>
          <a:lstStyle/>
          <a:p>
            <a:r>
              <a:rPr lang="en-US" dirty="0"/>
              <a:t>Temperature Slice</a:t>
            </a:r>
          </a:p>
        </p:txBody>
      </p:sp>
    </p:spTree>
    <p:extLst>
      <p:ext uri="{BB962C8B-B14F-4D97-AF65-F5344CB8AC3E}">
        <p14:creationId xmlns:p14="http://schemas.microsoft.com/office/powerpoint/2010/main" val="1039744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198439"/>
            <a:ext cx="11841480" cy="1325563"/>
          </a:xfrm>
        </p:spPr>
        <p:txBody>
          <a:bodyPr>
            <a:noAutofit/>
          </a:bodyPr>
          <a:lstStyle/>
          <a:p>
            <a:pPr algn="ctr"/>
            <a:r>
              <a:rPr lang="en-US" sz="3600" dirty="0"/>
              <a:t>Combined Chromospheric and Coronal Models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837" y="1524002"/>
            <a:ext cx="3749040" cy="420044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5715001"/>
            <a:ext cx="3749040" cy="994643"/>
          </a:xfrm>
          <a:prstGeom prst="rect">
            <a:avLst/>
          </a:prstGeom>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960" y="1527223"/>
            <a:ext cx="3749040" cy="419400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960" y="5715000"/>
            <a:ext cx="3749040" cy="994643"/>
          </a:xfrm>
          <a:prstGeom prst="rect">
            <a:avLst/>
          </a:prstGeom>
        </p:spPr>
      </p:pic>
      <p:sp>
        <p:nvSpPr>
          <p:cNvPr id="3" name="TextBox 2">
            <a:extLst>
              <a:ext uri="{FF2B5EF4-FFF2-40B4-BE49-F238E27FC236}">
                <a16:creationId xmlns:a16="http://schemas.microsoft.com/office/drawing/2014/main" id="{C0F6048B-BF59-42D1-BF31-7AE7675F908B}"/>
              </a:ext>
            </a:extLst>
          </p:cNvPr>
          <p:cNvSpPr txBox="1"/>
          <p:nvPr/>
        </p:nvSpPr>
        <p:spPr>
          <a:xfrm>
            <a:off x="221372" y="3571065"/>
            <a:ext cx="1550424" cy="369332"/>
          </a:xfrm>
          <a:prstGeom prst="rect">
            <a:avLst/>
          </a:prstGeom>
          <a:noFill/>
        </p:spPr>
        <p:txBody>
          <a:bodyPr wrap="none" rtlCol="0">
            <a:spAutoFit/>
          </a:bodyPr>
          <a:lstStyle/>
          <a:p>
            <a:r>
              <a:rPr lang="en-US" dirty="0"/>
              <a:t>Density Model</a:t>
            </a:r>
          </a:p>
        </p:txBody>
      </p:sp>
      <p:sp>
        <p:nvSpPr>
          <p:cNvPr id="13" name="TextBox 12">
            <a:extLst>
              <a:ext uri="{FF2B5EF4-FFF2-40B4-BE49-F238E27FC236}">
                <a16:creationId xmlns:a16="http://schemas.microsoft.com/office/drawing/2014/main" id="{F33D2009-3F57-4F5B-AFAF-118FEBC71A9A}"/>
              </a:ext>
            </a:extLst>
          </p:cNvPr>
          <p:cNvSpPr txBox="1"/>
          <p:nvPr/>
        </p:nvSpPr>
        <p:spPr>
          <a:xfrm flipH="1">
            <a:off x="9930869" y="3432566"/>
            <a:ext cx="2115722" cy="369332"/>
          </a:xfrm>
          <a:prstGeom prst="rect">
            <a:avLst/>
          </a:prstGeom>
          <a:noFill/>
        </p:spPr>
        <p:txBody>
          <a:bodyPr wrap="square" rtlCol="0">
            <a:spAutoFit/>
          </a:bodyPr>
          <a:lstStyle/>
          <a:p>
            <a:r>
              <a:rPr lang="en-US" dirty="0"/>
              <a:t>Temperature Model</a:t>
            </a:r>
          </a:p>
        </p:txBody>
      </p:sp>
    </p:spTree>
    <p:extLst>
      <p:ext uri="{BB962C8B-B14F-4D97-AF65-F5344CB8AC3E}">
        <p14:creationId xmlns:p14="http://schemas.microsoft.com/office/powerpoint/2010/main" val="43904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20876-66A9-452B-BF76-1590554B55B3}"/>
              </a:ext>
            </a:extLst>
          </p:cNvPr>
          <p:cNvPicPr>
            <a:picLocks noChangeAspect="1"/>
          </p:cNvPicPr>
          <p:nvPr/>
        </p:nvPicPr>
        <p:blipFill>
          <a:blip r:embed="rId2"/>
          <a:stretch>
            <a:fillRect/>
          </a:stretch>
        </p:blipFill>
        <p:spPr>
          <a:xfrm>
            <a:off x="6378649" y="0"/>
            <a:ext cx="5813351" cy="6858000"/>
          </a:xfrm>
          <a:prstGeom prst="rect">
            <a:avLst/>
          </a:prstGeom>
        </p:spPr>
      </p:pic>
      <p:pic>
        <p:nvPicPr>
          <p:cNvPr id="10" name="Picture 9">
            <a:extLst>
              <a:ext uri="{FF2B5EF4-FFF2-40B4-BE49-F238E27FC236}">
                <a16:creationId xmlns:a16="http://schemas.microsoft.com/office/drawing/2014/main" id="{3F344BE3-2D95-405E-8274-EB340E851701}"/>
              </a:ext>
            </a:extLst>
          </p:cNvPr>
          <p:cNvPicPr>
            <a:picLocks noChangeAspect="1"/>
          </p:cNvPicPr>
          <p:nvPr/>
        </p:nvPicPr>
        <p:blipFill>
          <a:blip r:embed="rId3"/>
          <a:stretch>
            <a:fillRect/>
          </a:stretch>
        </p:blipFill>
        <p:spPr>
          <a:xfrm>
            <a:off x="243840" y="2703395"/>
            <a:ext cx="2926080" cy="2857392"/>
          </a:xfrm>
          <a:prstGeom prst="rect">
            <a:avLst/>
          </a:prstGeom>
        </p:spPr>
      </p:pic>
      <p:pic>
        <p:nvPicPr>
          <p:cNvPr id="12" name="Content Placeholder 8">
            <a:extLst>
              <a:ext uri="{FF2B5EF4-FFF2-40B4-BE49-F238E27FC236}">
                <a16:creationId xmlns:a16="http://schemas.microsoft.com/office/drawing/2014/main" id="{EB765D05-BCFD-4638-8D73-F8B847E7C993}"/>
              </a:ext>
            </a:extLst>
          </p:cNvPr>
          <p:cNvPicPr>
            <a:picLocks noGrp="1" noChangeAspect="1"/>
          </p:cNvPicPr>
          <p:nvPr>
            <p:ph idx="1"/>
          </p:nvPr>
        </p:nvPicPr>
        <p:blipFill>
          <a:blip r:embed="rId4"/>
          <a:stretch>
            <a:fillRect/>
          </a:stretch>
        </p:blipFill>
        <p:spPr>
          <a:xfrm>
            <a:off x="3169920" y="2717359"/>
            <a:ext cx="2926080" cy="2829464"/>
          </a:xfrm>
          <a:prstGeom prst="rect">
            <a:avLst/>
          </a:prstGeom>
        </p:spPr>
      </p:pic>
      <p:sp>
        <p:nvSpPr>
          <p:cNvPr id="5" name="Rectangle 4">
            <a:extLst>
              <a:ext uri="{FF2B5EF4-FFF2-40B4-BE49-F238E27FC236}">
                <a16:creationId xmlns:a16="http://schemas.microsoft.com/office/drawing/2014/main" id="{BE0E12D8-FF57-43B6-A6AD-1105C50BE2C1}"/>
              </a:ext>
            </a:extLst>
          </p:cNvPr>
          <p:cNvSpPr/>
          <p:nvPr/>
        </p:nvSpPr>
        <p:spPr>
          <a:xfrm>
            <a:off x="50885" y="5639829"/>
            <a:ext cx="6096000" cy="707886"/>
          </a:xfrm>
          <a:prstGeom prst="rect">
            <a:avLst/>
          </a:prstGeom>
        </p:spPr>
        <p:txBody>
          <a:bodyPr>
            <a:spAutoFit/>
          </a:bodyPr>
          <a:lstStyle/>
          <a:p>
            <a:pPr algn="ctr"/>
            <a:r>
              <a:rPr lang="en-US" sz="2000" b="1" dirty="0"/>
              <a:t>Data to Model Comparison: AR 11072 on 2010 May 23</a:t>
            </a:r>
            <a:br>
              <a:rPr lang="en-US" sz="2000" b="1" dirty="0"/>
            </a:br>
            <a:r>
              <a:rPr lang="en-US" sz="2000" b="1" dirty="0"/>
              <a:t>FOV Integrated EUV Observed and Synthetic Emissions</a:t>
            </a:r>
          </a:p>
        </p:txBody>
      </p:sp>
      <p:sp>
        <p:nvSpPr>
          <p:cNvPr id="2" name="Rectangle 1">
            <a:extLst>
              <a:ext uri="{FF2B5EF4-FFF2-40B4-BE49-F238E27FC236}">
                <a16:creationId xmlns:a16="http://schemas.microsoft.com/office/drawing/2014/main" id="{A32420DC-0C2E-4017-9F14-80910342B94A}"/>
              </a:ext>
            </a:extLst>
          </p:cNvPr>
          <p:cNvSpPr/>
          <p:nvPr/>
        </p:nvSpPr>
        <p:spPr>
          <a:xfrm>
            <a:off x="166767" y="141626"/>
            <a:ext cx="6096000" cy="2339102"/>
          </a:xfrm>
          <a:prstGeom prst="rect">
            <a:avLst/>
          </a:prstGeom>
        </p:spPr>
        <p:txBody>
          <a:bodyPr>
            <a:spAutoFit/>
          </a:bodyPr>
          <a:lstStyle/>
          <a:p>
            <a:pPr algn="ctr"/>
            <a:r>
              <a:rPr lang="en-US" sz="2400" b="1" i="1" dirty="0"/>
              <a:t>Dressing the Coronal Magnetic Extrapolations of Active Regions with a Parameterized Thermal Structure</a:t>
            </a:r>
            <a:endParaRPr lang="en-US" dirty="0"/>
          </a:p>
          <a:p>
            <a:pPr algn="ctr"/>
            <a:r>
              <a:rPr lang="nl-NL" dirty="0"/>
              <a:t>G. M. Nita , N. M. Viall , J. A. Klimchuk , M. A. Loukitcheva , D. E. Gary, </a:t>
            </a:r>
            <a:r>
              <a:rPr lang="en-US" dirty="0"/>
              <a:t>A. A. Kuznetsov , and G. D. Fleishman</a:t>
            </a:r>
            <a:endParaRPr lang="en-US" sz="2000" b="1" dirty="0"/>
          </a:p>
          <a:p>
            <a:pPr algn="ctr"/>
            <a:r>
              <a:rPr lang="en-US" dirty="0"/>
              <a:t>The Astrophysical Journal, 853, 2018</a:t>
            </a:r>
            <a:endParaRPr lang="en-US" sz="2000" b="1" dirty="0"/>
          </a:p>
          <a:p>
            <a:endParaRPr lang="en-US" sz="2000" b="1" dirty="0"/>
          </a:p>
        </p:txBody>
      </p:sp>
    </p:spTree>
    <p:extLst>
      <p:ext uri="{BB962C8B-B14F-4D97-AF65-F5344CB8AC3E}">
        <p14:creationId xmlns:p14="http://schemas.microsoft.com/office/powerpoint/2010/main" val="1147366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F18F3D-867D-47CD-94B4-D4E3FBC596A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nSpc>
                <a:spcPct val="90000"/>
              </a:lnSpc>
            </a:pPr>
            <a:r>
              <a:rPr lang="en-US" sz="2600" b="1" kern="1200">
                <a:solidFill>
                  <a:srgbClr val="FFFFFF"/>
                </a:solidFill>
                <a:latin typeface="+mj-lt"/>
                <a:ea typeface="+mj-ea"/>
                <a:cs typeface="+mj-cs"/>
              </a:rPr>
              <a:t>Data to Model Comparison: AR 11072 on 2010 May 23</a:t>
            </a:r>
            <a:br>
              <a:rPr lang="en-US" sz="2600" b="1" kern="1200">
                <a:solidFill>
                  <a:srgbClr val="FFFFFF"/>
                </a:solidFill>
                <a:latin typeface="+mj-lt"/>
                <a:ea typeface="+mj-ea"/>
                <a:cs typeface="+mj-cs"/>
              </a:rPr>
            </a:br>
            <a:r>
              <a:rPr lang="en-US" sz="2600" b="1" kern="1200">
                <a:solidFill>
                  <a:srgbClr val="FFFFFF"/>
                </a:solidFill>
                <a:latin typeface="+mj-lt"/>
                <a:ea typeface="+mj-ea"/>
                <a:cs typeface="+mj-cs"/>
              </a:rPr>
              <a:t>Observed and Synthetic Microwave Emissions</a:t>
            </a:r>
            <a:br>
              <a:rPr lang="en-US" sz="2600" b="1" kern="1200">
                <a:solidFill>
                  <a:srgbClr val="FFFFFF"/>
                </a:solidFill>
                <a:latin typeface="+mj-lt"/>
                <a:ea typeface="+mj-ea"/>
                <a:cs typeface="+mj-cs"/>
              </a:rPr>
            </a:br>
            <a:r>
              <a:rPr lang="en-US" sz="2600" b="1" kern="1200">
                <a:solidFill>
                  <a:srgbClr val="FFFFFF"/>
                </a:solidFill>
                <a:latin typeface="+mj-lt"/>
                <a:ea typeface="+mj-ea"/>
                <a:cs typeface="+mj-cs"/>
              </a:rPr>
              <a:t>at 5.4 GHz (SSRT) and 17 GHz (NoRH)</a:t>
            </a:r>
            <a:br>
              <a:rPr lang="en-US" sz="2600" b="1" kern="1200">
                <a:solidFill>
                  <a:srgbClr val="FFFFFF"/>
                </a:solidFill>
                <a:latin typeface="+mj-lt"/>
                <a:ea typeface="+mj-ea"/>
                <a:cs typeface="+mj-cs"/>
              </a:rPr>
            </a:br>
            <a:br>
              <a:rPr lang="en-US" sz="2600" b="1"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E40CAB1C-8F48-454A-A57E-891BF4267257}"/>
              </a:ext>
            </a:extLst>
          </p:cNvPr>
          <p:cNvPicPr>
            <a:picLocks noGrp="1" noChangeAspect="1"/>
          </p:cNvPicPr>
          <p:nvPr>
            <p:ph idx="1"/>
          </p:nvPr>
        </p:nvPicPr>
        <p:blipFill>
          <a:blip r:embed="rId2"/>
          <a:stretch>
            <a:fillRect/>
          </a:stretch>
        </p:blipFill>
        <p:spPr>
          <a:xfrm>
            <a:off x="4776276" y="1066800"/>
            <a:ext cx="7301424" cy="4727671"/>
          </a:xfrm>
          <a:prstGeom prst="rect">
            <a:avLst/>
          </a:prstGeom>
        </p:spPr>
      </p:pic>
    </p:spTree>
    <p:extLst>
      <p:ext uri="{BB962C8B-B14F-4D97-AF65-F5344CB8AC3E}">
        <p14:creationId xmlns:p14="http://schemas.microsoft.com/office/powerpoint/2010/main" val="47360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DEF8853-3DE8-4718-8C54-B86DEAC4CF55}"/>
              </a:ext>
            </a:extLst>
          </p:cNvPr>
          <p:cNvSpPr>
            <a:spLocks noGrp="1"/>
          </p:cNvSpPr>
          <p:nvPr>
            <p:ph type="title"/>
          </p:nvPr>
        </p:nvSpPr>
        <p:spPr>
          <a:xfrm>
            <a:off x="1919654" y="4756639"/>
            <a:ext cx="8354891" cy="930447"/>
          </a:xfrm>
        </p:spPr>
        <p:txBody>
          <a:bodyPr vert="horz" lIns="91440" tIns="45720" rIns="91440" bIns="45720" rtlCol="0" anchor="b">
            <a:normAutofit/>
          </a:bodyPr>
          <a:lstStyle/>
          <a:p>
            <a:pPr>
              <a:lnSpc>
                <a:spcPct val="90000"/>
              </a:lnSpc>
            </a:pPr>
            <a:r>
              <a:rPr lang="en-US" sz="2200" dirty="0">
                <a:solidFill>
                  <a:schemeClr val="bg1"/>
                </a:solidFill>
              </a:rPr>
              <a:t>GX SIMULATOR: Synthetic Microwave Brightness Temperature and Polarization Maps Covering EOVSA, VLA, and ALMA Observing Ranges</a:t>
            </a:r>
            <a:endParaRPr lang="en-US" sz="4700" dirty="0">
              <a:solidFill>
                <a:schemeClr val="bg1"/>
              </a:solidFill>
            </a:endParaRP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MW_I.avi">
            <a:hlinkClick r:id="" action="ppaction://media"/>
            <a:extLst>
              <a:ext uri="{FF2B5EF4-FFF2-40B4-BE49-F238E27FC236}">
                <a16:creationId xmlns:a16="http://schemas.microsoft.com/office/drawing/2014/main" id="{BF4395B4-7697-4871-A198-9887271529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28750" y="-2616"/>
            <a:ext cx="4263854" cy="4690872"/>
          </a:xfrm>
        </p:spPr>
      </p:pic>
      <p:pic>
        <p:nvPicPr>
          <p:cNvPr id="12" name="MW_Pol.avi">
            <a:hlinkClick r:id="" action="ppaction://media"/>
            <a:extLst>
              <a:ext uri="{FF2B5EF4-FFF2-40B4-BE49-F238E27FC236}">
                <a16:creationId xmlns:a16="http://schemas.microsoft.com/office/drawing/2014/main" id="{B901B14F-06F4-4049-AD4F-F756392A747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53175" y="15060"/>
            <a:ext cx="4267231" cy="4693954"/>
          </a:xfrm>
          <a:prstGeom prst="rect">
            <a:avLst/>
          </a:prstGeom>
        </p:spPr>
      </p:pic>
    </p:spTree>
    <p:extLst>
      <p:ext uri="{BB962C8B-B14F-4D97-AF65-F5344CB8AC3E}">
        <p14:creationId xmlns:p14="http://schemas.microsoft.com/office/powerpoint/2010/main" val="42575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0"/>
                                        </p:tgtEl>
                                      </p:cBhvr>
                                    </p:cmd>
                                  </p:childTnLst>
                                </p:cTn>
                              </p:par>
                              <p:par>
                                <p:cTn id="7" presetID="1" presetClass="mediacall" presetSubtype="0" fill="hold" nodeType="withEffect">
                                  <p:stCondLst>
                                    <p:cond delay="0"/>
                                  </p:stCondLst>
                                  <p:childTnLst>
                                    <p:cmd type="call" cmd="playFrom(0.0)">
                                      <p:cBhvr>
                                        <p:cTn id="8" dur="2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repeatCount="indefinite" fill="hold" display="0">
                  <p:stCondLst>
                    <p:cond delay="indefinite"/>
                  </p:stCondLst>
                </p:cTn>
                <p:tgtEl>
                  <p:spTgt spid="10"/>
                </p:tgtEl>
              </p:cMediaNode>
            </p:video>
            <p:video>
              <p:cMediaNode vol="80000">
                <p:cTn id="15" repeatCount="indefinite"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295400"/>
            <a:ext cx="9144000" cy="5114224"/>
          </a:xfrm>
          <a:prstGeom prst="rect">
            <a:avLst/>
          </a:prstGeom>
        </p:spPr>
      </p:pic>
      <p:sp>
        <p:nvSpPr>
          <p:cNvPr id="2" name="Title 1"/>
          <p:cNvSpPr>
            <a:spLocks noGrp="1"/>
          </p:cNvSpPr>
          <p:nvPr>
            <p:ph type="title"/>
          </p:nvPr>
        </p:nvSpPr>
        <p:spPr>
          <a:xfrm>
            <a:off x="1981200" y="76200"/>
            <a:ext cx="8229600" cy="1143000"/>
          </a:xfrm>
        </p:spPr>
        <p:txBody>
          <a:bodyPr>
            <a:noAutofit/>
          </a:bodyPr>
          <a:lstStyle/>
          <a:p>
            <a:r>
              <a:rPr lang="en-US" sz="2800" dirty="0"/>
              <a:t>GX Simulator 3D Modeling Package</a:t>
            </a:r>
            <a:br>
              <a:rPr lang="en-US" sz="2800" dirty="0"/>
            </a:br>
            <a:r>
              <a:rPr lang="en-US" sz="1800" dirty="0"/>
              <a:t>Nita, Fleishman, Kuznetsov, Kontar, &amp; Gary 2015, </a:t>
            </a:r>
            <a:r>
              <a:rPr lang="fr-FR" sz="1800" dirty="0" err="1"/>
              <a:t>ApJ</a:t>
            </a:r>
            <a:r>
              <a:rPr lang="fr-FR" sz="1800" dirty="0"/>
              <a:t> 799, </a:t>
            </a:r>
            <a:r>
              <a:rPr lang="en-US" sz="1800" dirty="0"/>
              <a:t>236 </a:t>
            </a:r>
            <a:br>
              <a:rPr lang="en-US" sz="1800" dirty="0"/>
            </a:br>
            <a:r>
              <a:rPr lang="en-US" sz="1600" dirty="0"/>
              <a:t>Nita, Viall, </a:t>
            </a:r>
            <a:r>
              <a:rPr lang="en-US" sz="1600" dirty="0" err="1"/>
              <a:t>Klimchuk</a:t>
            </a:r>
            <a:r>
              <a:rPr lang="en-US" sz="1600" dirty="0"/>
              <a:t>, Loukitcheva, Gary, Kuznetsov, &amp;  Fleishman, 2018 </a:t>
            </a:r>
            <a:r>
              <a:rPr lang="en-US" sz="1600" dirty="0" err="1"/>
              <a:t>ApJ</a:t>
            </a:r>
            <a:r>
              <a:rPr lang="en-US" sz="1600" dirty="0"/>
              <a:t> 853, 66 </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ormAutofit fontScale="77500" lnSpcReduction="20000"/>
          </a:bodyPr>
          <a:lstStyle/>
          <a:p>
            <a:r>
              <a:rPr lang="en-US" dirty="0"/>
              <a:t>Open-source IDL implementation running on Windows, Unix and Mac platforms distributed through </a:t>
            </a:r>
            <a:r>
              <a:rPr lang="en-US" dirty="0" err="1"/>
              <a:t>SolarSoftWare</a:t>
            </a:r>
            <a:r>
              <a:rPr lang="en-US" dirty="0"/>
              <a:t> (SSW) repository </a:t>
            </a:r>
          </a:p>
          <a:p>
            <a:endParaRPr lang="en-US" dirty="0"/>
          </a:p>
          <a:p>
            <a:r>
              <a:rPr lang="en-US" dirty="0"/>
              <a:t>Ability to import numerically defined chromospheric and coronal models</a:t>
            </a:r>
          </a:p>
          <a:p>
            <a:endParaRPr lang="en-US" dirty="0"/>
          </a:p>
          <a:p>
            <a:r>
              <a:rPr lang="en-US" dirty="0"/>
              <a:t>Integrated tools for generating data-driven chromospheric and coronal models</a:t>
            </a:r>
          </a:p>
          <a:p>
            <a:pPr marL="548640" lvl="1" indent="-411480">
              <a:buClr>
                <a:schemeClr val="tx1">
                  <a:shade val="95000"/>
                </a:schemeClr>
              </a:buClr>
              <a:buSzPct val="65000"/>
              <a:buFont typeface="Wingdings 2"/>
              <a:buChar char=""/>
            </a:pPr>
            <a:endParaRPr lang="en-US" dirty="0"/>
          </a:p>
          <a:p>
            <a:r>
              <a:rPr lang="en-US" dirty="0"/>
              <a:t>Integrated tools for building and populating magnetic field loops</a:t>
            </a:r>
          </a:p>
          <a:p>
            <a:pPr marL="548640" lvl="1" indent="-411480">
              <a:buClr>
                <a:schemeClr val="tx1">
                  <a:shade val="95000"/>
                </a:schemeClr>
              </a:buClr>
              <a:buSzPct val="65000"/>
              <a:buFont typeface="Wingdings 2"/>
              <a:buChar char=""/>
            </a:pPr>
            <a:endParaRPr lang="en-US" dirty="0"/>
          </a:p>
          <a:p>
            <a:r>
              <a:rPr lang="en-US" dirty="0"/>
              <a:t>Generation of Microwave, EUV, and X-ray maps based on the combined chromospheric and coronal models</a:t>
            </a:r>
          </a:p>
        </p:txBody>
      </p:sp>
    </p:spTree>
    <p:extLst>
      <p:ext uri="{BB962C8B-B14F-4D97-AF65-F5344CB8AC3E}">
        <p14:creationId xmlns:p14="http://schemas.microsoft.com/office/powerpoint/2010/main" val="32031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X-Demo">
            <a:hlinkClick r:id="" action="ppaction://media"/>
            <a:extLst>
              <a:ext uri="{FF2B5EF4-FFF2-40B4-BE49-F238E27FC236}">
                <a16:creationId xmlns:a16="http://schemas.microsoft.com/office/drawing/2014/main" id="{C96D8C03-6716-4A62-899E-4048EBC403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1687" y="208280"/>
            <a:ext cx="11088625" cy="6525102"/>
          </a:xfrm>
        </p:spPr>
      </p:pic>
    </p:spTree>
    <p:extLst>
      <p:ext uri="{BB962C8B-B14F-4D97-AF65-F5344CB8AC3E}">
        <p14:creationId xmlns:p14="http://schemas.microsoft.com/office/powerpoint/2010/main" val="3641136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1EE1-10EB-4E91-A3D3-1BB6572C8F01}"/>
              </a:ext>
            </a:extLst>
          </p:cNvPr>
          <p:cNvSpPr>
            <a:spLocks noGrp="1"/>
          </p:cNvSpPr>
          <p:nvPr>
            <p:ph type="title"/>
          </p:nvPr>
        </p:nvSpPr>
        <p:spPr>
          <a:xfrm>
            <a:off x="167640" y="629267"/>
            <a:ext cx="4389119" cy="1103014"/>
          </a:xfrm>
        </p:spPr>
        <p:txBody>
          <a:bodyPr>
            <a:noAutofit/>
          </a:bodyPr>
          <a:lstStyle/>
          <a:p>
            <a:r>
              <a:rPr lang="en-US" sz="3600" dirty="0"/>
              <a:t>Fast </a:t>
            </a:r>
            <a:r>
              <a:rPr lang="en-US" sz="3600" dirty="0" err="1"/>
              <a:t>Gyrosynchrotron</a:t>
            </a:r>
            <a:r>
              <a:rPr lang="en-US" sz="3600" dirty="0"/>
              <a:t> Codes</a:t>
            </a:r>
          </a:p>
        </p:txBody>
      </p:sp>
      <p:sp>
        <p:nvSpPr>
          <p:cNvPr id="9" name="Content Placeholder 8">
            <a:extLst>
              <a:ext uri="{FF2B5EF4-FFF2-40B4-BE49-F238E27FC236}">
                <a16:creationId xmlns:a16="http://schemas.microsoft.com/office/drawing/2014/main" id="{CE11DAFD-1630-4015-A045-0B1AC6CEF94B}"/>
              </a:ext>
            </a:extLst>
          </p:cNvPr>
          <p:cNvSpPr>
            <a:spLocks noGrp="1"/>
          </p:cNvSpPr>
          <p:nvPr>
            <p:ph idx="1"/>
          </p:nvPr>
        </p:nvSpPr>
        <p:spPr>
          <a:xfrm>
            <a:off x="167640" y="1732282"/>
            <a:ext cx="4148327" cy="4491538"/>
          </a:xfrm>
        </p:spPr>
        <p:txBody>
          <a:bodyPr>
            <a:normAutofit fontScale="85000" lnSpcReduction="10000"/>
          </a:bodyPr>
          <a:lstStyle/>
          <a:p>
            <a:r>
              <a:rPr lang="en-US" sz="1800" dirty="0">
                <a:solidFill>
                  <a:prstClr val="black"/>
                </a:solidFill>
              </a:rPr>
              <a:t>Fleishman &amp; Kuznetsov (2010) developed a new, efficient, and precise algorithm  and implemented it into publicly available libraries for </a:t>
            </a:r>
            <a:r>
              <a:rPr lang="en-US" sz="1800" b="1" dirty="0">
                <a:solidFill>
                  <a:prstClr val="black"/>
                </a:solidFill>
              </a:rPr>
              <a:t>fast calculation </a:t>
            </a:r>
            <a:r>
              <a:rPr lang="en-US" sz="1800" dirty="0">
                <a:solidFill>
                  <a:prstClr val="black"/>
                </a:solidFill>
              </a:rPr>
              <a:t>of </a:t>
            </a:r>
            <a:r>
              <a:rPr lang="en-US" sz="1800" dirty="0" err="1">
                <a:solidFill>
                  <a:prstClr val="black"/>
                </a:solidFill>
              </a:rPr>
              <a:t>gyrosynchrotron</a:t>
            </a:r>
            <a:r>
              <a:rPr lang="en-US" sz="1800" dirty="0">
                <a:solidFill>
                  <a:prstClr val="black"/>
                </a:solidFill>
              </a:rPr>
              <a:t> spectra—enabling realistic, bulk </a:t>
            </a:r>
            <a:r>
              <a:rPr lang="en-US" sz="1800" b="1" dirty="0">
                <a:solidFill>
                  <a:srgbClr val="C00000"/>
                </a:solidFill>
              </a:rPr>
              <a:t>3D modeling and practical forward fitting.  </a:t>
            </a:r>
          </a:p>
          <a:p>
            <a:pPr algn="just"/>
            <a:r>
              <a:rPr lang="en-US" sz="1800" dirty="0"/>
              <a:t>This algorithm consists of extending the approximations by Petrosian (1981) and Klein (1987) and making them far more accurate and more widely applicable, e.g., for the anisotropic case.</a:t>
            </a:r>
          </a:p>
          <a:p>
            <a:pPr algn="just"/>
            <a:r>
              <a:rPr lang="en-US" sz="1800" dirty="0"/>
              <a:t>The calculations were made more accurate and applicable by finding an accurate Gaussian approximation of the integrand over the pitch angle.</a:t>
            </a:r>
          </a:p>
          <a:p>
            <a:pPr algn="just"/>
            <a:r>
              <a:rPr lang="en-US" sz="1800" dirty="0"/>
              <a:t>The calculations were also made more accurate and widely applicable by melding exact calculations at low harmonics with approximate calculations at high harmonics.</a:t>
            </a:r>
          </a:p>
          <a:p>
            <a:pPr algn="just"/>
            <a:r>
              <a:rPr lang="en-US" sz="1800" b="1" dirty="0">
                <a:solidFill>
                  <a:srgbClr val="C00000"/>
                </a:solidFill>
              </a:rPr>
              <a:t>The gain is several orders of magnitude in computation speed.</a:t>
            </a:r>
          </a:p>
          <a:p>
            <a:endParaRPr lang="en-US" sz="1800" b="1" dirty="0">
              <a:solidFill>
                <a:srgbClr val="C00000"/>
              </a:solidFill>
            </a:endParaRPr>
          </a:p>
          <a:p>
            <a:endParaRPr lang="en-US" sz="1800" dirty="0"/>
          </a:p>
        </p:txBody>
      </p:sp>
      <p:grpSp>
        <p:nvGrpSpPr>
          <p:cNvPr id="5" name="Group 4">
            <a:extLst>
              <a:ext uri="{FF2B5EF4-FFF2-40B4-BE49-F238E27FC236}">
                <a16:creationId xmlns:a16="http://schemas.microsoft.com/office/drawing/2014/main" id="{389CADD0-99AE-4235-AD32-DF74335A3F07}"/>
              </a:ext>
            </a:extLst>
          </p:cNvPr>
          <p:cNvGrpSpPr/>
          <p:nvPr/>
        </p:nvGrpSpPr>
        <p:grpSpPr>
          <a:xfrm>
            <a:off x="4636008" y="640082"/>
            <a:ext cx="6916329" cy="5577837"/>
            <a:chOff x="4636008" y="640082"/>
            <a:chExt cx="6916329" cy="5577837"/>
          </a:xfrm>
        </p:grpSpPr>
        <p:pic>
          <p:nvPicPr>
            <p:cNvPr id="7" name="Picture 2">
              <a:extLst>
                <a:ext uri="{FF2B5EF4-FFF2-40B4-BE49-F238E27FC236}">
                  <a16:creationId xmlns:a16="http://schemas.microsoft.com/office/drawing/2014/main" id="{929FD4EB-0DB0-4EF6-8D3E-C071831DD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Effect>
                        <a14:colorTemperature colorTemp="4700"/>
                      </a14:imgEffect>
                    </a14:imgLayer>
                  </a14:imgProps>
                </a:ext>
                <a:ext uri="{28A0092B-C50C-407E-A947-70E740481C1C}">
                  <a14:useLocalDpi xmlns:a14="http://schemas.microsoft.com/office/drawing/2010/main" val="0"/>
                </a:ext>
              </a:extLst>
            </a:blip>
            <a:srcRect l="343" r="1078" b="-2"/>
            <a:stretch/>
          </p:blipFill>
          <p:spPr bwMode="auto">
            <a:xfrm>
              <a:off x="4636008" y="640082"/>
              <a:ext cx="6916329" cy="5577837"/>
            </a:xfrm>
            <a:prstGeom prst="rect">
              <a:avLst/>
            </a:prstGeom>
            <a:solidFill>
              <a:srgbClr val="FFFFFF"/>
            </a:solidFill>
            <a:effectLst/>
            <a:scene3d>
              <a:camera prst="orthographicFront"/>
              <a:lightRig rig="threePt" dir="t">
                <a:rot lat="0" lon="0" rev="2700000"/>
              </a:lightRig>
            </a:scene3d>
            <a:sp3d contourW="6350">
              <a:bevelT h="38100"/>
              <a:contourClr>
                <a:srgbClr val="C0C0C0"/>
              </a:contourClr>
            </a:sp3d>
            <a:extLst/>
          </p:spPr>
        </p:pic>
        <p:sp>
          <p:nvSpPr>
            <p:cNvPr id="8" name="Up-Down Arrow 3">
              <a:extLst>
                <a:ext uri="{FF2B5EF4-FFF2-40B4-BE49-F238E27FC236}">
                  <a16:creationId xmlns:a16="http://schemas.microsoft.com/office/drawing/2014/main" id="{281A4E63-05D7-4CFA-9478-E2F76941A7B5}"/>
                </a:ext>
              </a:extLst>
            </p:cNvPr>
            <p:cNvSpPr/>
            <p:nvPr/>
          </p:nvSpPr>
          <p:spPr>
            <a:xfrm>
              <a:off x="9912546" y="2025143"/>
              <a:ext cx="241938" cy="3113447"/>
            </a:xfrm>
            <a:prstGeom prst="upDownArrow">
              <a:avLst/>
            </a:prstGeom>
            <a:gradFill>
              <a:gsLst>
                <a:gs pos="26000">
                  <a:srgbClr val="FF0000"/>
                </a:gs>
                <a:gs pos="100000">
                  <a:srgbClr val="00B05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Tree>
    <p:extLst>
      <p:ext uri="{BB962C8B-B14F-4D97-AF65-F5344CB8AC3E}">
        <p14:creationId xmlns:p14="http://schemas.microsoft.com/office/powerpoint/2010/main" val="318729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0F2E-3998-47E6-A2BA-F71AFFC9C99B}"/>
              </a:ext>
            </a:extLst>
          </p:cNvPr>
          <p:cNvSpPr>
            <a:spLocks noGrp="1"/>
          </p:cNvSpPr>
          <p:nvPr>
            <p:ph type="title"/>
          </p:nvPr>
        </p:nvSpPr>
        <p:spPr>
          <a:xfrm>
            <a:off x="1981200" y="200967"/>
            <a:ext cx="8229600" cy="1325562"/>
          </a:xfrm>
        </p:spPr>
        <p:txBody>
          <a:bodyPr>
            <a:normAutofit fontScale="90000"/>
          </a:bodyPr>
          <a:lstStyle/>
          <a:p>
            <a:r>
              <a:rPr lang="en-US" sz="4000" dirty="0"/>
              <a:t>Automatic GX Model Production Pipeline</a:t>
            </a:r>
            <a:br>
              <a:rPr lang="en-US" dirty="0"/>
            </a:br>
            <a:r>
              <a:rPr lang="en-US" sz="2000" dirty="0"/>
              <a:t>Nita, </a:t>
            </a:r>
            <a:r>
              <a:rPr lang="en-US" sz="2000" dirty="0" err="1"/>
              <a:t>Anfinogentov</a:t>
            </a:r>
            <a:r>
              <a:rPr lang="en-US" sz="2000" dirty="0"/>
              <a:t>, Kuznetsov, </a:t>
            </a:r>
            <a:r>
              <a:rPr lang="en-US" sz="2000" dirty="0" err="1"/>
              <a:t>Stupishin</a:t>
            </a:r>
            <a:r>
              <a:rPr lang="en-US" sz="2000" dirty="0"/>
              <a:t>, Fleishman, 2018 TESS Meeting</a:t>
            </a:r>
            <a:endParaRPr lang="en-US" dirty="0"/>
          </a:p>
        </p:txBody>
      </p:sp>
      <p:grpSp>
        <p:nvGrpSpPr>
          <p:cNvPr id="29" name="Group 28">
            <a:extLst>
              <a:ext uri="{FF2B5EF4-FFF2-40B4-BE49-F238E27FC236}">
                <a16:creationId xmlns:a16="http://schemas.microsoft.com/office/drawing/2014/main" id="{086071BB-DBA5-4DC0-95B1-E27042D9A8B7}"/>
              </a:ext>
            </a:extLst>
          </p:cNvPr>
          <p:cNvGrpSpPr/>
          <p:nvPr/>
        </p:nvGrpSpPr>
        <p:grpSpPr>
          <a:xfrm>
            <a:off x="1805244" y="1526529"/>
            <a:ext cx="8634156" cy="4569471"/>
            <a:chOff x="155650" y="363487"/>
            <a:chExt cx="11646472" cy="5742037"/>
          </a:xfrm>
        </p:grpSpPr>
        <p:sp>
          <p:nvSpPr>
            <p:cNvPr id="31" name="AutoShape 4">
              <a:extLst>
                <a:ext uri="{FF2B5EF4-FFF2-40B4-BE49-F238E27FC236}">
                  <a16:creationId xmlns:a16="http://schemas.microsoft.com/office/drawing/2014/main" id="{39688039-2D65-4535-B864-AE0BC8588977}"/>
                </a:ext>
              </a:extLst>
            </p:cNvPr>
            <p:cNvSpPr>
              <a:spLocks noChangeArrowheads="1"/>
            </p:cNvSpPr>
            <p:nvPr/>
          </p:nvSpPr>
          <p:spPr bwMode="auto">
            <a:xfrm>
              <a:off x="187424" y="363487"/>
              <a:ext cx="5322790" cy="1348887"/>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Selection of time, position and spatial resolution of the model</a:t>
              </a:r>
              <a:endParaRPr lang="en-US" altLang="en-US" sz="1050" kern="0" dirty="0">
                <a:solidFill>
                  <a:prstClr val="black"/>
                </a:solidFill>
                <a:latin typeface="Arial" panose="020B0604020202020204" pitchFamily="34" charset="0"/>
              </a:endParaRPr>
            </a:p>
          </p:txBody>
        </p:sp>
        <p:sp>
          <p:nvSpPr>
            <p:cNvPr id="32" name="AutoShape 5">
              <a:extLst>
                <a:ext uri="{FF2B5EF4-FFF2-40B4-BE49-F238E27FC236}">
                  <a16:creationId xmlns:a16="http://schemas.microsoft.com/office/drawing/2014/main" id="{BD5262D4-371E-4071-B309-EF8C3840DF5B}"/>
                </a:ext>
              </a:extLst>
            </p:cNvPr>
            <p:cNvSpPr>
              <a:spLocks noChangeArrowheads="1"/>
            </p:cNvSpPr>
            <p:nvPr/>
          </p:nvSpPr>
          <p:spPr bwMode="auto">
            <a:xfrm>
              <a:off x="155650" y="2026392"/>
              <a:ext cx="5376444" cy="1287114"/>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Automatic download of SDO HMI/AIA data </a:t>
              </a:r>
            </a:p>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closest to the time requested</a:t>
              </a:r>
            </a:p>
          </p:txBody>
        </p:sp>
        <p:sp>
          <p:nvSpPr>
            <p:cNvPr id="33" name="AutoShape 6">
              <a:extLst>
                <a:ext uri="{FF2B5EF4-FFF2-40B4-BE49-F238E27FC236}">
                  <a16:creationId xmlns:a16="http://schemas.microsoft.com/office/drawing/2014/main" id="{06549F20-2FB8-46B6-B443-6D2DB23325F3}"/>
                </a:ext>
              </a:extLst>
            </p:cNvPr>
            <p:cNvSpPr>
              <a:spLocks noChangeArrowheads="1"/>
            </p:cNvSpPr>
            <p:nvPr/>
          </p:nvSpPr>
          <p:spPr bwMode="auto">
            <a:xfrm>
              <a:off x="241079" y="3530352"/>
              <a:ext cx="5322789" cy="1389358"/>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WCS coordinate transformation of HMI data to create the base of the  subsequent extrapolations</a:t>
              </a:r>
            </a:p>
          </p:txBody>
        </p:sp>
        <p:sp>
          <p:nvSpPr>
            <p:cNvPr id="35" name="Text Box 8">
              <a:extLst>
                <a:ext uri="{FF2B5EF4-FFF2-40B4-BE49-F238E27FC236}">
                  <a16:creationId xmlns:a16="http://schemas.microsoft.com/office/drawing/2014/main" id="{D430232F-0666-4FD5-822F-56A27EAEE97A}"/>
                </a:ext>
              </a:extLst>
            </p:cNvPr>
            <p:cNvSpPr txBox="1">
              <a:spLocks noChangeArrowheads="1"/>
            </p:cNvSpPr>
            <p:nvPr/>
          </p:nvSpPr>
          <p:spPr bwMode="auto">
            <a:xfrm>
              <a:off x="6507817" y="5136555"/>
              <a:ext cx="5280554" cy="968969"/>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altLang="en-US" sz="1400" kern="0" dirty="0">
                <a:solidFill>
                  <a:prstClr val="black"/>
                </a:solidFill>
              </a:endParaRPr>
            </a:p>
            <a:p>
              <a:pPr>
                <a:defRPr/>
              </a:pPr>
              <a:r>
                <a:rPr lang="en-US" altLang="en-US" sz="1400" kern="0" dirty="0">
                  <a:solidFill>
                    <a:prstClr val="black"/>
                  </a:solidFill>
                </a:rPr>
                <a:t>Adding non-LTE density and temperature distribution models of the chromosphere </a:t>
              </a:r>
            </a:p>
          </p:txBody>
        </p:sp>
        <p:sp>
          <p:nvSpPr>
            <p:cNvPr id="36" name="AutoShape 9">
              <a:extLst>
                <a:ext uri="{FF2B5EF4-FFF2-40B4-BE49-F238E27FC236}">
                  <a16:creationId xmlns:a16="http://schemas.microsoft.com/office/drawing/2014/main" id="{45D2B859-1B06-4C4D-B65F-357EE7222B07}"/>
                </a:ext>
              </a:extLst>
            </p:cNvPr>
            <p:cNvSpPr>
              <a:spLocks noChangeArrowheads="1"/>
            </p:cNvSpPr>
            <p:nvPr/>
          </p:nvSpPr>
          <p:spPr bwMode="auto">
            <a:xfrm>
              <a:off x="6507817" y="363487"/>
              <a:ext cx="5294305" cy="942053"/>
            </a:xfrm>
            <a:prstGeom prst="downArrowCallout">
              <a:avLst>
                <a:gd name="adj1" fmla="val 137500"/>
                <a:gd name="adj2" fmla="val 137500"/>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Initial potential field extrapolation</a:t>
              </a:r>
            </a:p>
          </p:txBody>
        </p:sp>
        <p:sp>
          <p:nvSpPr>
            <p:cNvPr id="37" name="AutoShape 10">
              <a:extLst>
                <a:ext uri="{FF2B5EF4-FFF2-40B4-BE49-F238E27FC236}">
                  <a16:creationId xmlns:a16="http://schemas.microsoft.com/office/drawing/2014/main" id="{67383087-616A-4D76-8244-54CCE0418E8B}"/>
                </a:ext>
              </a:extLst>
            </p:cNvPr>
            <p:cNvSpPr>
              <a:spLocks noChangeArrowheads="1"/>
            </p:cNvSpPr>
            <p:nvPr/>
          </p:nvSpPr>
          <p:spPr bwMode="auto">
            <a:xfrm>
              <a:off x="6480314" y="1467035"/>
              <a:ext cx="3987918" cy="942053"/>
            </a:xfrm>
            <a:prstGeom prst="downArrowCallout">
              <a:avLst>
                <a:gd name="adj1" fmla="val 103571"/>
                <a:gd name="adj2" fmla="val 103571"/>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NLFFF optimization </a:t>
              </a:r>
            </a:p>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(Windows OS only)</a:t>
              </a:r>
            </a:p>
          </p:txBody>
        </p:sp>
        <p:sp>
          <p:nvSpPr>
            <p:cNvPr id="38" name="AutoShape 11">
              <a:extLst>
                <a:ext uri="{FF2B5EF4-FFF2-40B4-BE49-F238E27FC236}">
                  <a16:creationId xmlns:a16="http://schemas.microsoft.com/office/drawing/2014/main" id="{65D7CFD1-7760-4DBB-928A-179BE8810023}"/>
                </a:ext>
              </a:extLst>
            </p:cNvPr>
            <p:cNvSpPr>
              <a:spLocks noChangeArrowheads="1"/>
            </p:cNvSpPr>
            <p:nvPr/>
          </p:nvSpPr>
          <p:spPr bwMode="auto">
            <a:xfrm>
              <a:off x="10541952" y="1030585"/>
              <a:ext cx="1223879" cy="1378502"/>
            </a:xfrm>
            <a:prstGeom prst="downArrow">
              <a:avLst>
                <a:gd name="adj1" fmla="val 50000"/>
                <a:gd name="adj2" fmla="val 29494"/>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200" kern="0" dirty="0">
                  <a:solidFill>
                    <a:prstClr val="black"/>
                  </a:solidFill>
                  <a:latin typeface="Times New Roman" panose="02020603050405020304" pitchFamily="18" charset="0"/>
                </a:rPr>
                <a:t>MAC </a:t>
              </a:r>
            </a:p>
            <a:p>
              <a:pPr algn="ctr" eaLnBrk="0" fontAlgn="base" hangingPunct="0">
                <a:spcBef>
                  <a:spcPct val="0"/>
                </a:spcBef>
                <a:spcAft>
                  <a:spcPct val="0"/>
                </a:spcAft>
                <a:defRPr/>
              </a:pPr>
              <a:r>
                <a:rPr lang="en-US" altLang="en-US" sz="1200" kern="0" dirty="0">
                  <a:solidFill>
                    <a:prstClr val="black"/>
                  </a:solidFill>
                  <a:latin typeface="Times New Roman" panose="02020603050405020304" pitchFamily="18" charset="0"/>
                </a:rPr>
                <a:t>&amp;</a:t>
              </a:r>
            </a:p>
            <a:p>
              <a:pPr algn="ctr" eaLnBrk="0" fontAlgn="base" hangingPunct="0">
                <a:spcBef>
                  <a:spcPct val="0"/>
                </a:spcBef>
                <a:spcAft>
                  <a:spcPct val="0"/>
                </a:spcAft>
                <a:defRPr/>
              </a:pPr>
              <a:r>
                <a:rPr lang="en-US" altLang="en-US" sz="1200" kern="0" dirty="0">
                  <a:solidFill>
                    <a:prstClr val="black"/>
                  </a:solidFill>
                  <a:latin typeface="Times New Roman" panose="02020603050405020304" pitchFamily="18" charset="0"/>
                </a:rPr>
                <a:t>UNIX </a:t>
              </a:r>
            </a:p>
            <a:p>
              <a:pPr algn="ctr" eaLnBrk="0" fontAlgn="base" hangingPunct="0">
                <a:spcBef>
                  <a:spcPct val="0"/>
                </a:spcBef>
                <a:spcAft>
                  <a:spcPct val="0"/>
                </a:spcAft>
                <a:defRPr/>
              </a:pPr>
              <a:r>
                <a:rPr lang="en-US" altLang="en-US" sz="1200" kern="0" dirty="0">
                  <a:solidFill>
                    <a:prstClr val="black"/>
                  </a:solidFill>
                  <a:latin typeface="Times New Roman" panose="02020603050405020304" pitchFamily="18" charset="0"/>
                </a:rPr>
                <a:t>OS</a:t>
              </a:r>
              <a:endParaRPr lang="en-US" altLang="en-US" sz="1600" kern="0" dirty="0">
                <a:solidFill>
                  <a:prstClr val="black"/>
                </a:solidFill>
                <a:latin typeface="Times New Roman" panose="02020603050405020304" pitchFamily="18" charset="0"/>
              </a:endParaRPr>
            </a:p>
          </p:txBody>
        </p:sp>
        <p:sp>
          <p:nvSpPr>
            <p:cNvPr id="39" name="AutoShape 12">
              <a:extLst>
                <a:ext uri="{FF2B5EF4-FFF2-40B4-BE49-F238E27FC236}">
                  <a16:creationId xmlns:a16="http://schemas.microsoft.com/office/drawing/2014/main" id="{C5F4BCB8-0099-4C36-9E34-9075D2BFBF75}"/>
                </a:ext>
              </a:extLst>
            </p:cNvPr>
            <p:cNvSpPr>
              <a:spLocks noChangeArrowheads="1"/>
            </p:cNvSpPr>
            <p:nvPr/>
          </p:nvSpPr>
          <p:spPr bwMode="auto">
            <a:xfrm>
              <a:off x="6507817" y="2550396"/>
              <a:ext cx="5294305" cy="2525599"/>
            </a:xfrm>
            <a:prstGeom prst="downArrowCallout">
              <a:avLst>
                <a:gd name="adj1" fmla="val 51288"/>
                <a:gd name="adj2" fmla="val 51288"/>
                <a:gd name="adj3" fmla="val 16667"/>
                <a:gd name="adj4" fmla="val 66667"/>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defRPr/>
              </a:pPr>
              <a:r>
                <a:rPr lang="en-US" altLang="en-US" sz="1400" kern="0" dirty="0">
                  <a:solidFill>
                    <a:prstClr val="black"/>
                  </a:solidFill>
                  <a:latin typeface="Times New Roman" panose="02020603050405020304" pitchFamily="18" charset="0"/>
                </a:rPr>
                <a:t>Computation of the length and averaged magnetic field for all voxels crossed by closed magnetic field lines, to be used by GX Simulator to assign parametrized differential emission measure and density and temperature distribution models of the corona</a:t>
              </a:r>
            </a:p>
          </p:txBody>
        </p:sp>
        <p:cxnSp>
          <p:nvCxnSpPr>
            <p:cNvPr id="40" name="Connector: Elbow 39">
              <a:extLst>
                <a:ext uri="{FF2B5EF4-FFF2-40B4-BE49-F238E27FC236}">
                  <a16:creationId xmlns:a16="http://schemas.microsoft.com/office/drawing/2014/main" id="{29A89E2C-6F6A-4107-98A0-080DDE462396}"/>
                </a:ext>
              </a:extLst>
            </p:cNvPr>
            <p:cNvCxnSpPr>
              <a:cxnSpLocks/>
              <a:endCxn id="36" idx="1"/>
            </p:cNvCxnSpPr>
            <p:nvPr/>
          </p:nvCxnSpPr>
          <p:spPr>
            <a:xfrm flipV="1">
              <a:off x="5510213" y="677506"/>
              <a:ext cx="997604" cy="4943534"/>
            </a:xfrm>
            <a:prstGeom prst="bentConnector3">
              <a:avLst>
                <a:gd name="adj1" fmla="val 50000"/>
              </a:avLst>
            </a:prstGeom>
            <a:ln w="38100" cap="flat" cmpd="sng" algn="ctr">
              <a:solidFill>
                <a:schemeClr val="bg1">
                  <a:lumMod val="75000"/>
                </a:schemeClr>
              </a:solidFill>
              <a:prstDash val="solid"/>
              <a:round/>
              <a:headEnd type="none" w="med" len="med"/>
              <a:tailEnd type="arrow" w="med" len="me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0">
              <a:scrgbClr r="0" g="0" b="0"/>
            </a:lnRef>
            <a:fillRef idx="0">
              <a:scrgbClr r="0" g="0" b="0"/>
            </a:fillRef>
            <a:effectRef idx="0">
              <a:scrgbClr r="0" g="0" b="0"/>
            </a:effectRef>
            <a:fontRef idx="minor">
              <a:schemeClr val="tx1"/>
            </a:fontRef>
          </p:style>
        </p:cxnSp>
      </p:grpSp>
      <p:sp>
        <p:nvSpPr>
          <p:cNvPr id="13" name="Rectangle 12">
            <a:extLst>
              <a:ext uri="{FF2B5EF4-FFF2-40B4-BE49-F238E27FC236}">
                <a16:creationId xmlns:a16="http://schemas.microsoft.com/office/drawing/2014/main" id="{AE60677C-0EBD-47E8-90AB-D8BA13B7E873}"/>
              </a:ext>
            </a:extLst>
          </p:cNvPr>
          <p:cNvSpPr/>
          <p:nvPr/>
        </p:nvSpPr>
        <p:spPr>
          <a:xfrm>
            <a:off x="6377354" y="3200400"/>
            <a:ext cx="4175090" cy="297431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Text Box 8">
            <a:extLst>
              <a:ext uri="{FF2B5EF4-FFF2-40B4-BE49-F238E27FC236}">
                <a16:creationId xmlns:a16="http://schemas.microsoft.com/office/drawing/2014/main" id="{6442F323-1E77-41B7-AD4B-E55FC0A7A412}"/>
              </a:ext>
            </a:extLst>
          </p:cNvPr>
          <p:cNvSpPr txBox="1">
            <a:spLocks noChangeArrowheads="1"/>
          </p:cNvSpPr>
          <p:nvPr/>
        </p:nvSpPr>
        <p:spPr bwMode="auto">
          <a:xfrm>
            <a:off x="1828800" y="5324902"/>
            <a:ext cx="3914759" cy="849810"/>
          </a:xfrm>
          <a:prstGeom prst="rect">
            <a:avLst/>
          </a:prstGeom>
          <a:ln>
            <a:headEnd/>
            <a:tailEnd/>
          </a:ln>
          <a:extLst>
            <a:ext uri="{AF507438-7753-43E0-B8FC-AC1667EBCBE1}">
              <a14:hiddenEffects xmlns:a14="http://schemas.microsoft.com/office/drawing/2010/main">
                <a:effectLst>
                  <a:outerShdw dist="35921" dir="2700000" algn="ctr" rotWithShape="0">
                    <a:srgbClr val="CCCCCC"/>
                  </a:outerShdw>
                </a:effectLst>
              </a14:hiddenEffects>
            </a:ext>
          </a:extLst>
        </p:spPr>
        <p:style>
          <a:lnRef idx="1">
            <a:schemeClr val="dk1"/>
          </a:lnRef>
          <a:fillRef idx="2">
            <a:schemeClr val="dk1"/>
          </a:fillRef>
          <a:effectRef idx="1">
            <a:schemeClr val="dk1"/>
          </a:effectRef>
          <a:fontRef idx="minor">
            <a:schemeClr val="dk1"/>
          </a:fontRef>
        </p:style>
        <p:txBody>
          <a:bodyPr vert="horz" wrap="square" lIns="36576" tIns="36576" rIns="36576" bIns="36576" numCol="1" anchor="t" anchorCtr="0" compatLnSpc="1">
            <a:prstTxWarp prst="textNoShape">
              <a:avLst/>
            </a:prstTxWarp>
          </a:bodyPr>
          <a:lstStyle>
            <a:defPPr>
              <a:defRPr lang="en-US"/>
            </a:defPPr>
            <a:lvl1pPr algn="ctr" eaLnBrk="0" fontAlgn="base" hangingPunct="0">
              <a:spcBef>
                <a:spcPct val="0"/>
              </a:spcBef>
              <a:spcAft>
                <a:spcPct val="0"/>
              </a:spcAft>
              <a:defRPr>
                <a:solidFill>
                  <a:schemeClr val="tx1"/>
                </a:solidFill>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ltLang="en-US" sz="1400" kern="0" dirty="0">
                <a:solidFill>
                  <a:prstClr val="black"/>
                </a:solidFill>
              </a:rPr>
              <a:t>Creation of an empty-box structure containing a WCS-compatible index,  LOS </a:t>
            </a:r>
            <a:r>
              <a:rPr lang="en-US" altLang="en-US" sz="1400" kern="0" dirty="0" err="1">
                <a:solidFill>
                  <a:prstClr val="black"/>
                </a:solidFill>
              </a:rPr>
              <a:t>Bz</a:t>
            </a:r>
            <a:r>
              <a:rPr lang="en-US" altLang="en-US" sz="1400" kern="0" dirty="0">
                <a:solidFill>
                  <a:prstClr val="black"/>
                </a:solidFill>
              </a:rPr>
              <a:t>, </a:t>
            </a:r>
            <a:r>
              <a:rPr lang="en-US" altLang="en-US" sz="1400" kern="0" dirty="0" err="1">
                <a:solidFill>
                  <a:prstClr val="black"/>
                </a:solidFill>
              </a:rPr>
              <a:t>Ic</a:t>
            </a:r>
            <a:r>
              <a:rPr lang="en-US" altLang="en-US" sz="1400" kern="0" dirty="0">
                <a:solidFill>
                  <a:prstClr val="black"/>
                </a:solidFill>
              </a:rPr>
              <a:t>, and the requested AIA UV/EUV reference maps</a:t>
            </a:r>
          </a:p>
        </p:txBody>
      </p:sp>
    </p:spTree>
    <p:extLst>
      <p:ext uri="{BB962C8B-B14F-4D97-AF65-F5344CB8AC3E}">
        <p14:creationId xmlns:p14="http://schemas.microsoft.com/office/powerpoint/2010/main" val="45317406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531D-D708-4C51-B5B2-B9A3F07F8310}"/>
              </a:ext>
            </a:extLst>
          </p:cNvPr>
          <p:cNvSpPr>
            <a:spLocks noGrp="1"/>
          </p:cNvSpPr>
          <p:nvPr>
            <p:ph type="title"/>
          </p:nvPr>
        </p:nvSpPr>
        <p:spPr>
          <a:xfrm>
            <a:off x="609600" y="86361"/>
            <a:ext cx="10972800" cy="1143000"/>
          </a:xfrm>
        </p:spPr>
        <p:txBody>
          <a:bodyPr/>
          <a:lstStyle/>
          <a:p>
            <a:r>
              <a:rPr lang="en-US" dirty="0"/>
              <a:t> GX Model Pipeline Sequence</a:t>
            </a:r>
          </a:p>
        </p:txBody>
      </p:sp>
      <p:sp>
        <p:nvSpPr>
          <p:cNvPr id="3" name="Content Placeholder 2">
            <a:extLst>
              <a:ext uri="{FF2B5EF4-FFF2-40B4-BE49-F238E27FC236}">
                <a16:creationId xmlns:a16="http://schemas.microsoft.com/office/drawing/2014/main" id="{1C83E680-E179-4CDA-A93C-6B329B4711C5}"/>
              </a:ext>
            </a:extLst>
          </p:cNvPr>
          <p:cNvSpPr>
            <a:spLocks noGrp="1"/>
          </p:cNvSpPr>
          <p:nvPr>
            <p:ph idx="1"/>
          </p:nvPr>
        </p:nvSpPr>
        <p:spPr>
          <a:xfrm>
            <a:off x="1910080" y="1005841"/>
            <a:ext cx="8712200" cy="5806439"/>
          </a:xfrm>
        </p:spPr>
        <p:txBody>
          <a:bodyPr>
            <a:normAutofit fontScale="25000" lnSpcReduction="20000"/>
          </a:bodyPr>
          <a:lstStyle/>
          <a:p>
            <a:pPr marL="0" indent="0">
              <a:buNone/>
            </a:pPr>
            <a:r>
              <a:rPr lang="en-US" sz="6400" dirty="0">
                <a:solidFill>
                  <a:srgbClr val="00B0F0"/>
                </a:solidFill>
              </a:rPr>
              <a:t>;Documentation:</a:t>
            </a:r>
          </a:p>
          <a:p>
            <a:pPr marL="0" indent="0">
              <a:buNone/>
            </a:pPr>
            <a:r>
              <a:rPr lang="en-US" sz="6400" dirty="0">
                <a:solidFill>
                  <a:srgbClr val="00B0F0"/>
                </a:solidFill>
              </a:rPr>
              <a:t>;\</a:t>
            </a:r>
            <a:r>
              <a:rPr lang="en-US" sz="6400" dirty="0" err="1">
                <a:solidFill>
                  <a:srgbClr val="00B0F0"/>
                </a:solidFill>
              </a:rPr>
              <a:t>ssw</a:t>
            </a:r>
            <a:r>
              <a:rPr lang="en-US" sz="6400" dirty="0">
                <a:solidFill>
                  <a:srgbClr val="00B0F0"/>
                </a:solidFill>
              </a:rPr>
              <a:t>\packages\</a:t>
            </a:r>
            <a:r>
              <a:rPr lang="en-US" sz="6400" dirty="0" err="1">
                <a:solidFill>
                  <a:srgbClr val="00B0F0"/>
                </a:solidFill>
              </a:rPr>
              <a:t>gx_simulator</a:t>
            </a:r>
            <a:r>
              <a:rPr lang="en-US" sz="6400" dirty="0">
                <a:solidFill>
                  <a:srgbClr val="00B0F0"/>
                </a:solidFill>
              </a:rPr>
              <a:t>\</a:t>
            </a:r>
            <a:r>
              <a:rPr lang="en-US" sz="6400" dirty="0" err="1">
                <a:solidFill>
                  <a:srgbClr val="00B0F0"/>
                </a:solidFill>
              </a:rPr>
              <a:t>util</a:t>
            </a:r>
            <a:r>
              <a:rPr lang="en-US" sz="6400" dirty="0">
                <a:solidFill>
                  <a:srgbClr val="00B0F0"/>
                </a:solidFill>
              </a:rPr>
              <a:t>\Step-by-step instructions for creating GX Simulator models.html</a:t>
            </a:r>
          </a:p>
          <a:p>
            <a:pPr marL="0" indent="0">
              <a:buNone/>
            </a:pPr>
            <a:endParaRPr lang="en-US" sz="6400" dirty="0"/>
          </a:p>
          <a:p>
            <a:pPr marL="0" indent="0">
              <a:buNone/>
            </a:pPr>
            <a:r>
              <a:rPr lang="en-US" sz="6400" dirty="0"/>
              <a:t>time=</a:t>
            </a:r>
            <a:r>
              <a:rPr lang="en-US" sz="6400" b="1" dirty="0">
                <a:solidFill>
                  <a:srgbClr val="FF0000"/>
                </a:solidFill>
              </a:rPr>
              <a:t>'2017-09-04 20:34:42’</a:t>
            </a:r>
            <a:r>
              <a:rPr lang="en-US" sz="6400" b="1" dirty="0"/>
              <a:t>	</a:t>
            </a:r>
            <a:r>
              <a:rPr lang="en-US" sz="6400" dirty="0"/>
              <a:t>;time to search for SDO data</a:t>
            </a:r>
          </a:p>
          <a:p>
            <a:pPr marL="0" indent="0">
              <a:buNone/>
            </a:pPr>
            <a:r>
              <a:rPr lang="en-US" sz="6400" dirty="0" err="1"/>
              <a:t>center_arcsec</a:t>
            </a:r>
            <a:r>
              <a:rPr lang="en-US" sz="6400" dirty="0"/>
              <a:t>=[</a:t>
            </a:r>
            <a:r>
              <a:rPr lang="en-US" sz="6400" b="1" dirty="0"/>
              <a:t>250,-250] 	</a:t>
            </a:r>
            <a:r>
              <a:rPr lang="en-US" sz="6400" dirty="0"/>
              <a:t>;center pixel in arcseconds</a:t>
            </a:r>
          </a:p>
          <a:p>
            <a:pPr marL="0" indent="0">
              <a:buNone/>
            </a:pPr>
            <a:r>
              <a:rPr lang="en-US" sz="6400" dirty="0" err="1"/>
              <a:t>size_pix</a:t>
            </a:r>
            <a:r>
              <a:rPr lang="en-US" sz="6400" dirty="0"/>
              <a:t>=[</a:t>
            </a:r>
            <a:r>
              <a:rPr lang="en-US" sz="6400" b="1" dirty="0"/>
              <a:t>160,120,120]		</a:t>
            </a:r>
            <a:r>
              <a:rPr lang="en-US" sz="6400" dirty="0"/>
              <a:t>;box size in voxels</a:t>
            </a:r>
          </a:p>
          <a:p>
            <a:pPr marL="0" indent="0">
              <a:buNone/>
            </a:pPr>
            <a:r>
              <a:rPr lang="en-US" sz="6400" dirty="0" err="1"/>
              <a:t>dx_km</a:t>
            </a:r>
            <a:r>
              <a:rPr lang="en-US" sz="6400" dirty="0"/>
              <a:t>=</a:t>
            </a:r>
            <a:r>
              <a:rPr lang="en-US" sz="6400" b="1" dirty="0"/>
              <a:t>1000		</a:t>
            </a:r>
            <a:r>
              <a:rPr lang="en-US" sz="6400" dirty="0"/>
              <a:t>;resolution in kilometers</a:t>
            </a:r>
          </a:p>
          <a:p>
            <a:pPr marL="0" indent="0">
              <a:buNone/>
            </a:pPr>
            <a:r>
              <a:rPr lang="en-US" sz="6400" dirty="0" err="1"/>
              <a:t>tmp_dir</a:t>
            </a:r>
            <a:r>
              <a:rPr lang="en-US" sz="6400" dirty="0"/>
              <a:t>=</a:t>
            </a:r>
            <a:r>
              <a:rPr lang="en-US" sz="6400" b="1" dirty="0">
                <a:solidFill>
                  <a:srgbClr val="FF0000"/>
                </a:solidFill>
              </a:rPr>
              <a:t>'C:\</a:t>
            </a:r>
            <a:r>
              <a:rPr lang="en-US" sz="6400" b="1" dirty="0" err="1">
                <a:solidFill>
                  <a:srgbClr val="FF0000"/>
                </a:solidFill>
              </a:rPr>
              <a:t>jsoc_cache</a:t>
            </a:r>
            <a:r>
              <a:rPr lang="en-US" sz="6400" b="1" dirty="0">
                <a:solidFill>
                  <a:srgbClr val="FF0000"/>
                </a:solidFill>
              </a:rPr>
              <a:t>’</a:t>
            </a:r>
            <a:r>
              <a:rPr lang="en-US" sz="6400" b="1" dirty="0"/>
              <a:t>		</a:t>
            </a:r>
            <a:r>
              <a:rPr lang="en-US" sz="6400" dirty="0"/>
              <a:t>;local data input repository</a:t>
            </a:r>
          </a:p>
          <a:p>
            <a:pPr marL="0" indent="0">
              <a:buNone/>
            </a:pPr>
            <a:r>
              <a:rPr lang="en-US" sz="6400" dirty="0" err="1"/>
              <a:t>out_dir</a:t>
            </a:r>
            <a:r>
              <a:rPr lang="en-US" sz="6400" dirty="0"/>
              <a:t>=</a:t>
            </a:r>
            <a:r>
              <a:rPr lang="en-US" sz="6400" b="1" dirty="0">
                <a:solidFill>
                  <a:srgbClr val="FF0000"/>
                </a:solidFill>
              </a:rPr>
              <a:t>'C:\</a:t>
            </a:r>
            <a:r>
              <a:rPr lang="en-US" sz="6400" b="1" dirty="0" err="1">
                <a:solidFill>
                  <a:srgbClr val="FF0000"/>
                </a:solidFill>
              </a:rPr>
              <a:t>gx_models</a:t>
            </a:r>
            <a:r>
              <a:rPr lang="en-US" sz="6400" b="1" dirty="0">
                <a:solidFill>
                  <a:srgbClr val="FF0000"/>
                </a:solidFill>
              </a:rPr>
              <a:t>\'</a:t>
            </a:r>
            <a:r>
              <a:rPr lang="en-US" sz="6400" b="1" dirty="0"/>
              <a:t>		</a:t>
            </a:r>
            <a:r>
              <a:rPr lang="en-US" sz="6400" dirty="0"/>
              <a:t>;local model output repository</a:t>
            </a:r>
            <a:endParaRPr lang="en-US" sz="4800" dirty="0">
              <a:solidFill>
                <a:srgbClr val="00B0F0"/>
              </a:solidFill>
            </a:endParaRPr>
          </a:p>
          <a:p>
            <a:pPr marL="0" indent="0">
              <a:buNone/>
            </a:pPr>
            <a:r>
              <a:rPr lang="en-US" sz="7200" dirty="0">
                <a:solidFill>
                  <a:srgbClr val="00B0F0"/>
                </a:solidFill>
              </a:rPr>
              <a:t>;calling sequence</a:t>
            </a:r>
          </a:p>
          <a:p>
            <a:pPr marL="0" indent="0">
              <a:buNone/>
            </a:pPr>
            <a:r>
              <a:rPr lang="en-US" sz="7200" b="1" dirty="0">
                <a:solidFill>
                  <a:srgbClr val="7030A0"/>
                </a:solidFill>
              </a:rPr>
              <a:t>gx_fov2box</a:t>
            </a:r>
            <a:r>
              <a:rPr lang="en-US" sz="7200" b="1" dirty="0"/>
              <a:t>, </a:t>
            </a:r>
            <a:r>
              <a:rPr lang="en-US" sz="7200" dirty="0"/>
              <a:t>time, </a:t>
            </a:r>
            <a:r>
              <a:rPr lang="en-US" sz="7200" dirty="0" err="1"/>
              <a:t>center_arcsec</a:t>
            </a:r>
            <a:r>
              <a:rPr lang="en-US" sz="7200" dirty="0"/>
              <a:t>=</a:t>
            </a:r>
            <a:r>
              <a:rPr lang="en-US" sz="7200" dirty="0" err="1"/>
              <a:t>center_arcsec</a:t>
            </a:r>
            <a:r>
              <a:rPr lang="en-US" sz="7200" dirty="0"/>
              <a:t>, </a:t>
            </a:r>
            <a:r>
              <a:rPr lang="en-US" sz="7200" dirty="0" err="1"/>
              <a:t>size_pix</a:t>
            </a:r>
            <a:r>
              <a:rPr lang="en-US" sz="7200" dirty="0"/>
              <a:t>=</a:t>
            </a:r>
            <a:r>
              <a:rPr lang="en-US" sz="7200" dirty="0" err="1"/>
              <a:t>size_pix</a:t>
            </a:r>
            <a:r>
              <a:rPr lang="en-US" sz="7200" dirty="0"/>
              <a:t>, </a:t>
            </a:r>
            <a:r>
              <a:rPr lang="en-US" sz="7200" dirty="0" err="1"/>
              <a:t>dx_km</a:t>
            </a:r>
            <a:r>
              <a:rPr lang="en-US" sz="7200" dirty="0"/>
              <a:t>=</a:t>
            </a:r>
            <a:r>
              <a:rPr lang="en-US" sz="7200" dirty="0" err="1"/>
              <a:t>dx_km</a:t>
            </a:r>
            <a:r>
              <a:rPr lang="en-US" sz="7200" dirty="0"/>
              <a:t>, </a:t>
            </a:r>
            <a:r>
              <a:rPr lang="en-US" sz="7200" dirty="0" err="1"/>
              <a:t>out_dir</a:t>
            </a:r>
            <a:r>
              <a:rPr lang="en-US" sz="7200" dirty="0"/>
              <a:t>=</a:t>
            </a:r>
            <a:r>
              <a:rPr lang="en-US" sz="7200" dirty="0" err="1"/>
              <a:t>out_dir,tmp_dir</a:t>
            </a:r>
            <a:r>
              <a:rPr lang="en-US" sz="7200" dirty="0"/>
              <a:t>=</a:t>
            </a:r>
            <a:r>
              <a:rPr lang="en-US" sz="7200" dirty="0" err="1"/>
              <a:t>tmp_dir</a:t>
            </a:r>
            <a:r>
              <a:rPr lang="en-US" sz="7200" dirty="0"/>
              <a:t>, /</a:t>
            </a:r>
            <a:r>
              <a:rPr lang="en-US" sz="7200" dirty="0" err="1"/>
              <a:t>cea</a:t>
            </a:r>
            <a:r>
              <a:rPr lang="en-US" sz="7200" dirty="0"/>
              <a:t>, /</a:t>
            </a:r>
            <a:r>
              <a:rPr lang="en-US" sz="7200" dirty="0" err="1"/>
              <a:t>euv</a:t>
            </a:r>
            <a:r>
              <a:rPr lang="en-US" sz="7200" dirty="0"/>
              <a:t>, /</a:t>
            </a:r>
            <a:r>
              <a:rPr lang="en-US" sz="7200" dirty="0" err="1"/>
              <a:t>uv</a:t>
            </a:r>
            <a:r>
              <a:rPr lang="en-US" sz="7200" dirty="0"/>
              <a:t> ,/</a:t>
            </a:r>
            <a:r>
              <a:rPr lang="en-US" sz="7200" dirty="0" err="1"/>
              <a:t>nlfff_only</a:t>
            </a:r>
            <a:endParaRPr lang="en-US" sz="7200" dirty="0"/>
          </a:p>
          <a:p>
            <a:pPr marL="0" indent="0">
              <a:buNone/>
            </a:pPr>
            <a:r>
              <a:rPr lang="en-US" sz="4800" dirty="0"/>
              <a:t> </a:t>
            </a:r>
          </a:p>
          <a:p>
            <a:pPr marL="0" indent="0">
              <a:buNone/>
            </a:pPr>
            <a:r>
              <a:rPr lang="en-US" sz="5600" dirty="0"/>
              <a:t>% GX_FOV2BOX: Data not found in the local repository, downloaded in 146.127 seconds</a:t>
            </a:r>
          </a:p>
          <a:p>
            <a:pPr marL="0" indent="0">
              <a:buNone/>
            </a:pPr>
            <a:r>
              <a:rPr lang="en-US" sz="5600" dirty="0"/>
              <a:t>% GX_FOV2BOX: Creating the box structure</a:t>
            </a:r>
          </a:p>
          <a:p>
            <a:pPr marL="0" indent="0">
              <a:buNone/>
            </a:pPr>
            <a:r>
              <a:rPr lang="en-US" sz="5600" dirty="0"/>
              <a:t>% GX_FOV2BOX: Box structure created in 17.315 seconds</a:t>
            </a:r>
          </a:p>
          <a:p>
            <a:pPr marL="0" indent="0">
              <a:buNone/>
            </a:pPr>
            <a:r>
              <a:rPr lang="en-US" sz="5600" dirty="0"/>
              <a:t>% GX_FOV2BOX: Performing initial potential extrapolation</a:t>
            </a:r>
          </a:p>
          <a:p>
            <a:pPr marL="0" indent="0">
              <a:buNone/>
            </a:pPr>
            <a:r>
              <a:rPr lang="en-US" sz="5600" dirty="0"/>
              <a:t>% GX_FOV2BOX: Potential extrapolation performed in 2.928 seconds</a:t>
            </a:r>
          </a:p>
          <a:p>
            <a:pPr marL="0" indent="0">
              <a:buNone/>
            </a:pPr>
            <a:r>
              <a:rPr lang="en-US" sz="5600" dirty="0"/>
              <a:t>% GX_FOV2BOX: Potential box structure saved to </a:t>
            </a:r>
          </a:p>
          <a:p>
            <a:pPr marL="0" indent="0">
              <a:buNone/>
            </a:pPr>
            <a:r>
              <a:rPr lang="en-US" sz="5600" dirty="0"/>
              <a:t>C:\gx_models\2017-09-04\hmi.M_720s.20170904_202242.W119S8CR.CEA.POT.sav</a:t>
            </a:r>
          </a:p>
          <a:p>
            <a:pPr marL="0" indent="0">
              <a:buNone/>
            </a:pPr>
            <a:r>
              <a:rPr lang="en-US" sz="5600" dirty="0"/>
              <a:t>% GX_FOV2BOX: Performing NLFFF extrapolation</a:t>
            </a:r>
          </a:p>
          <a:p>
            <a:pPr marL="0" indent="0">
              <a:buNone/>
            </a:pPr>
            <a:r>
              <a:rPr lang="en-US" sz="5600" dirty="0"/>
              <a:t>% GX_FOV2BOX: NLFFF extrapolation performed in 252.11 seconds</a:t>
            </a:r>
          </a:p>
          <a:p>
            <a:pPr marL="0" indent="0">
              <a:buNone/>
            </a:pPr>
            <a:r>
              <a:rPr lang="en-US" sz="5600" dirty="0"/>
              <a:t>% GX_FOV2BOX: NLFFF box structure saved to </a:t>
            </a:r>
          </a:p>
          <a:p>
            <a:pPr marL="0" indent="0">
              <a:buNone/>
            </a:pPr>
            <a:r>
              <a:rPr lang="en-US" sz="5600" dirty="0"/>
              <a:t>C:\gx_models\2017-09-04\hmi.M_720s.20170904_202242.W119S8CR.CEA.NAS.sav</a:t>
            </a:r>
            <a:r>
              <a:rPr lang="en-US" dirty="0"/>
              <a:t> </a:t>
            </a:r>
          </a:p>
          <a:p>
            <a:endParaRPr lang="en-US" dirty="0"/>
          </a:p>
        </p:txBody>
      </p:sp>
    </p:spTree>
    <p:extLst>
      <p:ext uri="{BB962C8B-B14F-4D97-AF65-F5344CB8AC3E}">
        <p14:creationId xmlns:p14="http://schemas.microsoft.com/office/powerpoint/2010/main" val="239703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7" name="Picture 6">
            <a:extLst>
              <a:ext uri="{FF2B5EF4-FFF2-40B4-BE49-F238E27FC236}">
                <a16:creationId xmlns:a16="http://schemas.microsoft.com/office/drawing/2014/main" id="{59269BAD-34C2-4AD7-BBD4-503BD79B0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81" y="307732"/>
            <a:ext cx="3997637" cy="3997637"/>
          </a:xfrm>
          <a:prstGeom prst="rect">
            <a:avLst/>
          </a:prstGeom>
        </p:spPr>
      </p:pic>
      <p:pic>
        <p:nvPicPr>
          <p:cNvPr id="5" name="Content Placeholder 4">
            <a:extLst>
              <a:ext uri="{FF2B5EF4-FFF2-40B4-BE49-F238E27FC236}">
                <a16:creationId xmlns:a16="http://schemas.microsoft.com/office/drawing/2014/main" id="{F796B298-B32B-4C0E-B40A-11478E7BC0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3183" y="307732"/>
            <a:ext cx="3997637" cy="3997637"/>
          </a:xfrm>
          <a:prstGeom prst="rect">
            <a:avLst/>
          </a:prstGeom>
        </p:spPr>
      </p:pic>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0B9D9BF-D962-4386-A6B1-D69A724669D4}"/>
              </a:ext>
            </a:extLst>
          </p:cNvPr>
          <p:cNvSpPr/>
          <p:nvPr/>
        </p:nvSpPr>
        <p:spPr>
          <a:xfrm>
            <a:off x="1811181" y="4999582"/>
            <a:ext cx="8569639" cy="646331"/>
          </a:xfrm>
          <a:prstGeom prst="rect">
            <a:avLst/>
          </a:prstGeom>
        </p:spPr>
        <p:txBody>
          <a:bodyPr wrap="square">
            <a:spAutoFit/>
          </a:bodyPr>
          <a:lstStyle/>
          <a:p>
            <a:pPr algn="ctr" defTabSz="457200"/>
            <a:r>
              <a:rPr lang="en-US" sz="3600" dirty="0">
                <a:solidFill>
                  <a:srgbClr val="FFFFFF"/>
                </a:solidFill>
                <a:latin typeface="Calibri"/>
              </a:rPr>
              <a:t>GX Model Production Pipeline Tutorial</a:t>
            </a:r>
          </a:p>
        </p:txBody>
      </p:sp>
    </p:spTree>
    <p:extLst>
      <p:ext uri="{BB962C8B-B14F-4D97-AF65-F5344CB8AC3E}">
        <p14:creationId xmlns:p14="http://schemas.microsoft.com/office/powerpoint/2010/main" val="338070827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lnDef>
      <a:spPr>
        <a:ln w="19050">
          <a:solidFill>
            <a:schemeClr val="accent2">
              <a:lumMod val="60000"/>
              <a:lumOff val="40000"/>
            </a:schemeClr>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698</TotalTime>
  <Words>1287</Words>
  <Application>Microsoft Office PowerPoint</Application>
  <PresentationFormat>Widescreen</PresentationFormat>
  <Paragraphs>170</Paragraphs>
  <Slides>37</Slides>
  <Notes>3</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Arial</vt:lpstr>
      <vt:lpstr>Bodoni MT</vt:lpstr>
      <vt:lpstr>Book Antiqua</vt:lpstr>
      <vt:lpstr>Calibri</vt:lpstr>
      <vt:lpstr>Calibri Light</vt:lpstr>
      <vt:lpstr>Cambria Math</vt:lpstr>
      <vt:lpstr>Mathematica1</vt:lpstr>
      <vt:lpstr>Perpetua</vt:lpstr>
      <vt:lpstr>Tempus Sans ITC</vt:lpstr>
      <vt:lpstr>Times New Roman</vt:lpstr>
      <vt:lpstr>Wingdings</vt:lpstr>
      <vt:lpstr>Wingdings 2</vt:lpstr>
      <vt:lpstr>Office Theme</vt:lpstr>
      <vt:lpstr>Custom Design</vt:lpstr>
      <vt:lpstr>Equity</vt:lpstr>
      <vt:lpstr>Data-constrained 3D Modeling of Solar Flares and Active Regions with GX Simulator</vt:lpstr>
      <vt:lpstr>Product of a decade-long  Team Work</vt:lpstr>
      <vt:lpstr>GX Simulator Framework</vt:lpstr>
      <vt:lpstr>GX Simulator 3D Modeling Package Nita, Fleishman, Kuznetsov, Kontar, &amp; Gary 2015, ApJ 799, 236  Nita, Viall, Klimchuk, Loukitcheva, Gary, Kuznetsov, &amp;  Fleishman, 2018 ApJ 853, 66 </vt:lpstr>
      <vt:lpstr>PowerPoint Presentation</vt:lpstr>
      <vt:lpstr>Fast Gyrosynchrotron Codes</vt:lpstr>
      <vt:lpstr>Automatic GX Model Production Pipeline Nita, Anfinogentov, Kuznetsov, Stupishin, Fleishman, 2018 TESS Meeting</vt:lpstr>
      <vt:lpstr> GX Model Pipeline Sequence</vt:lpstr>
      <vt:lpstr>PowerPoint Presentation</vt:lpstr>
      <vt:lpstr>Example: 2017 September 04 SEP Event Need For 3D Forward-Fit Modeling</vt:lpstr>
      <vt:lpstr>2017-09-04 20:34:42 Flaring Loop Model</vt:lpstr>
      <vt:lpstr>RHESSI OSPEX FIT Photon Flux Spectrum</vt:lpstr>
      <vt:lpstr>Thermal Electrons Distribution</vt:lpstr>
      <vt:lpstr>Nonthermal Electrons Distribution</vt:lpstr>
      <vt:lpstr>Recent upgrade of the X-ray GX Routine</vt:lpstr>
      <vt:lpstr>X-ray GX Synthetic Images</vt:lpstr>
      <vt:lpstr>Models to Data Comparisons</vt:lpstr>
      <vt:lpstr>Microwave GX Synthetic Images</vt:lpstr>
      <vt:lpstr>GX Synthetic Images</vt:lpstr>
      <vt:lpstr>   EOVSA color coded multifrequency observations  of the 2017 September 04 SEP Event </vt:lpstr>
      <vt:lpstr>PowerPoint Presentation</vt:lpstr>
      <vt:lpstr>Three-dimensional Forward-fit Modeling of the Hard X-Ray and Microwave Emissions of the 2015 June 22 M6.5 Flare Kuroda t a. 2018, ApJ, 852 (1), 3</vt:lpstr>
      <vt:lpstr>Nonthermal evolution in 3D  2015 June 22 M6.5 Flare </vt:lpstr>
      <vt:lpstr>PowerPoint Presentation</vt:lpstr>
      <vt:lpstr>PowerPoint Presentation</vt:lpstr>
      <vt:lpstr>AR Modeling Photospheric Input to Chromospheric Model</vt:lpstr>
      <vt:lpstr>Chromospheric Model Mask (Fontenla et al. 2009)</vt:lpstr>
      <vt:lpstr>Fontenla et al. (2009) Models</vt:lpstr>
      <vt:lpstr>Chromo Model Vertical Slices</vt:lpstr>
      <vt:lpstr>GX Simulator Coronal Model Project Page</vt:lpstr>
      <vt:lpstr>Interactively Defined Heating Rate</vt:lpstr>
      <vt:lpstr>DEM Interpolation (EBTEL runs- Klimchuk et al. 2008)</vt:lpstr>
      <vt:lpstr>Density and Temperature Derived from DEM Moments</vt:lpstr>
      <vt:lpstr>Combined Chromospheric and Coronal Models </vt:lpstr>
      <vt:lpstr>PowerPoint Presentation</vt:lpstr>
      <vt:lpstr>Data to Model Comparison: AR 11072 on 2010 May 23 Observed and Synthetic Microwave Emissions at 5.4 GHz (SSRT) and 17 GHz (NoRH)  </vt:lpstr>
      <vt:lpstr>GX SIMULATOR: Synthetic Microwave Brightness Temperature and Polarization Maps Covering EOVSA, VLA, and ALMA Observing Ranges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Data-constrained 3D Modeling of Solar Flares and Active Regions with GX Simulator</dc:title>
  <dc:creator>Gelu Nita</dc:creator>
  <cp:lastModifiedBy>Gelu Nita</cp:lastModifiedBy>
  <cp:revision>16</cp:revision>
  <dcterms:created xsi:type="dcterms:W3CDTF">2018-09-27T19:25:05Z</dcterms:created>
  <dcterms:modified xsi:type="dcterms:W3CDTF">2018-10-03T15:10:35Z</dcterms:modified>
</cp:coreProperties>
</file>