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Default Extension="vml" ContentType="application/vnd.openxmlformats-officedocument.vmlDrawing"/>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436" r:id="rId2"/>
    <p:sldId id="348" r:id="rId3"/>
    <p:sldId id="383" r:id="rId4"/>
    <p:sldId id="374" r:id="rId5"/>
    <p:sldId id="357" r:id="rId6"/>
    <p:sldId id="431" r:id="rId7"/>
    <p:sldId id="428" r:id="rId8"/>
    <p:sldId id="410" r:id="rId9"/>
    <p:sldId id="327" r:id="rId10"/>
    <p:sldId id="370" r:id="rId11"/>
    <p:sldId id="416" r:id="rId12"/>
    <p:sldId id="321" r:id="rId13"/>
    <p:sldId id="440" r:id="rId14"/>
    <p:sldId id="308" r:id="rId15"/>
    <p:sldId id="352" r:id="rId16"/>
    <p:sldId id="335" r:id="rId17"/>
    <p:sldId id="337" r:id="rId18"/>
    <p:sldId id="341" r:id="rId19"/>
    <p:sldId id="309" r:id="rId20"/>
    <p:sldId id="310" r:id="rId21"/>
    <p:sldId id="300" r:id="rId22"/>
    <p:sldId id="434" r:id="rId23"/>
    <p:sldId id="340" r:id="rId24"/>
    <p:sldId id="402" r:id="rId25"/>
    <p:sldId id="398" r:id="rId26"/>
    <p:sldId id="433" r:id="rId27"/>
    <p:sldId id="339" r:id="rId28"/>
    <p:sldId id="437" r:id="rId29"/>
    <p:sldId id="438" r:id="rId30"/>
    <p:sldId id="439" r:id="rId31"/>
    <p:sldId id="34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323E5"/>
    <a:srgbClr val="F25D1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074" autoAdjust="0"/>
    <p:restoredTop sz="99642" autoAdjust="0"/>
  </p:normalViewPr>
  <p:slideViewPr>
    <p:cSldViewPr snapToGrid="0">
      <p:cViewPr varScale="1">
        <p:scale>
          <a:sx n="116" d="100"/>
          <a:sy n="116" d="100"/>
        </p:scale>
        <p:origin x="-1254" y="-114"/>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5202"/>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94.wmf"/><Relationship Id="rId1" Type="http://schemas.openxmlformats.org/officeDocument/2006/relationships/image" Target="../media/image93.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image" Target="../media/image98.wmf"/><Relationship Id="rId1" Type="http://schemas.openxmlformats.org/officeDocument/2006/relationships/image" Target="../media/image9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655183-D71A-464C-9743-5EDB238F043F}" type="datetimeFigureOut">
              <a:rPr lang="en-AU" smtClean="0"/>
              <a:pPr/>
              <a:t>2/09/2021</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765C84-F207-49E2-A433-612ED59B2BE3}" type="slidenum">
              <a:rPr lang="en-AU" smtClean="0"/>
              <a:pPr/>
              <a:t>‹#›</a:t>
            </a:fld>
            <a:endParaRPr lang="en-AU"/>
          </a:p>
        </p:txBody>
      </p:sp>
    </p:spTree>
    <p:extLst>
      <p:ext uri="{BB962C8B-B14F-4D97-AF65-F5344CB8AC3E}">
        <p14:creationId xmlns:p14="http://schemas.microsoft.com/office/powerpoint/2010/main" xmlns="" val="803525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4FDBAE-A22C-4037-B3C8-14A2B45AB5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xmlns="" id="{9E4139CB-66C7-4135-9F0A-C8CF101A458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xmlns="" id="{BDC1089F-8B2C-4536-8DAC-671440B63998}"/>
              </a:ext>
            </a:extLst>
          </p:cNvPr>
          <p:cNvSpPr>
            <a:spLocks noGrp="1"/>
          </p:cNvSpPr>
          <p:nvPr>
            <p:ph type="dt" sz="half" idx="10"/>
          </p:nvPr>
        </p:nvSpPr>
        <p:spPr/>
        <p:txBody>
          <a:bodyPr/>
          <a:lstStyle/>
          <a:p>
            <a:fld id="{925B3049-82F7-4835-B5A0-3A5C27D08BD0}" type="datetimeFigureOut">
              <a:rPr lang="en-AU" smtClean="0"/>
              <a:pPr/>
              <a:t>2/09/2021</a:t>
            </a:fld>
            <a:endParaRPr lang="en-AU"/>
          </a:p>
        </p:txBody>
      </p:sp>
      <p:sp>
        <p:nvSpPr>
          <p:cNvPr id="5" name="Footer Placeholder 4">
            <a:extLst>
              <a:ext uri="{FF2B5EF4-FFF2-40B4-BE49-F238E27FC236}">
                <a16:creationId xmlns:a16="http://schemas.microsoft.com/office/drawing/2014/main" xmlns="" id="{C40B211B-7CDF-4037-8090-F5F47087837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xmlns="" id="{0F3BBED6-5EE0-41C8-8AE9-D607E7A2B4C2}"/>
              </a:ext>
            </a:extLst>
          </p:cNvPr>
          <p:cNvSpPr>
            <a:spLocks noGrp="1"/>
          </p:cNvSpPr>
          <p:nvPr>
            <p:ph type="sldNum" sz="quarter" idx="12"/>
          </p:nvPr>
        </p:nvSpPr>
        <p:spPr/>
        <p:txBody>
          <a:bodyPr/>
          <a:lstStyle/>
          <a:p>
            <a:fld id="{CACD105D-A685-4E49-B873-B28A0645821C}" type="slidenum">
              <a:rPr lang="en-AU" smtClean="0"/>
              <a:pPr/>
              <a:t>‹#›</a:t>
            </a:fld>
            <a:endParaRPr lang="en-AU"/>
          </a:p>
        </p:txBody>
      </p:sp>
    </p:spTree>
    <p:extLst>
      <p:ext uri="{BB962C8B-B14F-4D97-AF65-F5344CB8AC3E}">
        <p14:creationId xmlns:p14="http://schemas.microsoft.com/office/powerpoint/2010/main" xmlns="" val="31024602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F66954-106B-4C48-B670-C64A6285FEDE}"/>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xmlns="" id="{4783B222-18A6-4ED5-AC3D-03917B15962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xmlns="" id="{162B3E9E-9C07-479B-802A-F2E8A6E3345C}"/>
              </a:ext>
            </a:extLst>
          </p:cNvPr>
          <p:cNvSpPr>
            <a:spLocks noGrp="1"/>
          </p:cNvSpPr>
          <p:nvPr>
            <p:ph type="dt" sz="half" idx="10"/>
          </p:nvPr>
        </p:nvSpPr>
        <p:spPr/>
        <p:txBody>
          <a:bodyPr/>
          <a:lstStyle/>
          <a:p>
            <a:fld id="{925B3049-82F7-4835-B5A0-3A5C27D08BD0}" type="datetimeFigureOut">
              <a:rPr lang="en-AU" smtClean="0"/>
              <a:pPr/>
              <a:t>2/09/2021</a:t>
            </a:fld>
            <a:endParaRPr lang="en-AU"/>
          </a:p>
        </p:txBody>
      </p:sp>
      <p:sp>
        <p:nvSpPr>
          <p:cNvPr id="5" name="Footer Placeholder 4">
            <a:extLst>
              <a:ext uri="{FF2B5EF4-FFF2-40B4-BE49-F238E27FC236}">
                <a16:creationId xmlns:a16="http://schemas.microsoft.com/office/drawing/2014/main" xmlns="" id="{8D128813-5AC9-4E1B-AE82-2C44F4ABE2D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xmlns="" id="{DA0870AC-4881-41BA-9DE5-FFE36B424798}"/>
              </a:ext>
            </a:extLst>
          </p:cNvPr>
          <p:cNvSpPr>
            <a:spLocks noGrp="1"/>
          </p:cNvSpPr>
          <p:nvPr>
            <p:ph type="sldNum" sz="quarter" idx="12"/>
          </p:nvPr>
        </p:nvSpPr>
        <p:spPr/>
        <p:txBody>
          <a:bodyPr/>
          <a:lstStyle/>
          <a:p>
            <a:fld id="{CACD105D-A685-4E49-B873-B28A0645821C}" type="slidenum">
              <a:rPr lang="en-AU" smtClean="0"/>
              <a:pPr/>
              <a:t>‹#›</a:t>
            </a:fld>
            <a:endParaRPr lang="en-AU"/>
          </a:p>
        </p:txBody>
      </p:sp>
    </p:spTree>
    <p:extLst>
      <p:ext uri="{BB962C8B-B14F-4D97-AF65-F5344CB8AC3E}">
        <p14:creationId xmlns:p14="http://schemas.microsoft.com/office/powerpoint/2010/main" xmlns="" val="2485425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18194F3-31DD-4495-976B-0FD93819F70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xmlns="" id="{42E9750B-8260-4C6F-BC36-BD39A6ED5B7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xmlns="" id="{1E7F016F-9935-4DE0-9E52-12B3A5FDE3A9}"/>
              </a:ext>
            </a:extLst>
          </p:cNvPr>
          <p:cNvSpPr>
            <a:spLocks noGrp="1"/>
          </p:cNvSpPr>
          <p:nvPr>
            <p:ph type="dt" sz="half" idx="10"/>
          </p:nvPr>
        </p:nvSpPr>
        <p:spPr/>
        <p:txBody>
          <a:bodyPr/>
          <a:lstStyle/>
          <a:p>
            <a:fld id="{925B3049-82F7-4835-B5A0-3A5C27D08BD0}" type="datetimeFigureOut">
              <a:rPr lang="en-AU" smtClean="0"/>
              <a:pPr/>
              <a:t>2/09/2021</a:t>
            </a:fld>
            <a:endParaRPr lang="en-AU"/>
          </a:p>
        </p:txBody>
      </p:sp>
      <p:sp>
        <p:nvSpPr>
          <p:cNvPr id="5" name="Footer Placeholder 4">
            <a:extLst>
              <a:ext uri="{FF2B5EF4-FFF2-40B4-BE49-F238E27FC236}">
                <a16:creationId xmlns:a16="http://schemas.microsoft.com/office/drawing/2014/main" xmlns="" id="{CFB2B689-8120-40A2-A6A3-A0C2FFBD862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xmlns="" id="{6BA286F1-6A8D-4801-B1E5-BAD84AB7E2B3}"/>
              </a:ext>
            </a:extLst>
          </p:cNvPr>
          <p:cNvSpPr>
            <a:spLocks noGrp="1"/>
          </p:cNvSpPr>
          <p:nvPr>
            <p:ph type="sldNum" sz="quarter" idx="12"/>
          </p:nvPr>
        </p:nvSpPr>
        <p:spPr/>
        <p:txBody>
          <a:bodyPr/>
          <a:lstStyle/>
          <a:p>
            <a:fld id="{CACD105D-A685-4E49-B873-B28A0645821C}" type="slidenum">
              <a:rPr lang="en-AU" smtClean="0"/>
              <a:pPr/>
              <a:t>‹#›</a:t>
            </a:fld>
            <a:endParaRPr lang="en-AU"/>
          </a:p>
        </p:txBody>
      </p:sp>
    </p:spTree>
    <p:extLst>
      <p:ext uri="{BB962C8B-B14F-4D97-AF65-F5344CB8AC3E}">
        <p14:creationId xmlns:p14="http://schemas.microsoft.com/office/powerpoint/2010/main" xmlns="" val="6575343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D145C0E-D047-4328-AA99-E47FF5C7E31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xmlns="" id="{14BF7196-F33D-46DB-84E6-2F81D6961DC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xmlns="" id="{5311E4FC-C1A6-4A2E-B401-7FC4C391EC14}"/>
              </a:ext>
            </a:extLst>
          </p:cNvPr>
          <p:cNvSpPr>
            <a:spLocks noGrp="1"/>
          </p:cNvSpPr>
          <p:nvPr>
            <p:ph type="dt" sz="half" idx="10"/>
          </p:nvPr>
        </p:nvSpPr>
        <p:spPr/>
        <p:txBody>
          <a:bodyPr/>
          <a:lstStyle/>
          <a:p>
            <a:fld id="{925B3049-82F7-4835-B5A0-3A5C27D08BD0}" type="datetimeFigureOut">
              <a:rPr lang="en-AU" smtClean="0"/>
              <a:pPr/>
              <a:t>2/09/2021</a:t>
            </a:fld>
            <a:endParaRPr lang="en-AU"/>
          </a:p>
        </p:txBody>
      </p:sp>
      <p:sp>
        <p:nvSpPr>
          <p:cNvPr id="5" name="Footer Placeholder 4">
            <a:extLst>
              <a:ext uri="{FF2B5EF4-FFF2-40B4-BE49-F238E27FC236}">
                <a16:creationId xmlns:a16="http://schemas.microsoft.com/office/drawing/2014/main" xmlns="" id="{7DBC4BA6-A831-44D0-A405-CD8E3D31BE0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xmlns="" id="{4115B102-DFCF-4995-BD62-BE614A76FE1D}"/>
              </a:ext>
            </a:extLst>
          </p:cNvPr>
          <p:cNvSpPr>
            <a:spLocks noGrp="1"/>
          </p:cNvSpPr>
          <p:nvPr>
            <p:ph type="sldNum" sz="quarter" idx="12"/>
          </p:nvPr>
        </p:nvSpPr>
        <p:spPr/>
        <p:txBody>
          <a:bodyPr/>
          <a:lstStyle/>
          <a:p>
            <a:fld id="{CACD105D-A685-4E49-B873-B28A0645821C}" type="slidenum">
              <a:rPr lang="en-AU" smtClean="0"/>
              <a:pPr/>
              <a:t>‹#›</a:t>
            </a:fld>
            <a:endParaRPr lang="en-AU"/>
          </a:p>
        </p:txBody>
      </p:sp>
    </p:spTree>
    <p:extLst>
      <p:ext uri="{BB962C8B-B14F-4D97-AF65-F5344CB8AC3E}">
        <p14:creationId xmlns:p14="http://schemas.microsoft.com/office/powerpoint/2010/main" xmlns="" val="27077411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EC2F31-BA14-4CEF-9837-0F123A956DE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xmlns="" id="{4345E284-6FF5-44C8-9CE6-B48BF11538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4B30C36-348D-4F5D-BBA5-8B770C9E339A}"/>
              </a:ext>
            </a:extLst>
          </p:cNvPr>
          <p:cNvSpPr>
            <a:spLocks noGrp="1"/>
          </p:cNvSpPr>
          <p:nvPr>
            <p:ph type="dt" sz="half" idx="10"/>
          </p:nvPr>
        </p:nvSpPr>
        <p:spPr/>
        <p:txBody>
          <a:bodyPr/>
          <a:lstStyle/>
          <a:p>
            <a:fld id="{925B3049-82F7-4835-B5A0-3A5C27D08BD0}" type="datetimeFigureOut">
              <a:rPr lang="en-AU" smtClean="0"/>
              <a:pPr/>
              <a:t>2/09/2021</a:t>
            </a:fld>
            <a:endParaRPr lang="en-AU"/>
          </a:p>
        </p:txBody>
      </p:sp>
      <p:sp>
        <p:nvSpPr>
          <p:cNvPr id="5" name="Footer Placeholder 4">
            <a:extLst>
              <a:ext uri="{FF2B5EF4-FFF2-40B4-BE49-F238E27FC236}">
                <a16:creationId xmlns:a16="http://schemas.microsoft.com/office/drawing/2014/main" xmlns="" id="{6E31F56D-27E6-4B4D-8416-DDC652C829E9}"/>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xmlns="" id="{355B1059-D763-4FAC-BF76-851E6BEF0CB9}"/>
              </a:ext>
            </a:extLst>
          </p:cNvPr>
          <p:cNvSpPr>
            <a:spLocks noGrp="1"/>
          </p:cNvSpPr>
          <p:nvPr>
            <p:ph type="sldNum" sz="quarter" idx="12"/>
          </p:nvPr>
        </p:nvSpPr>
        <p:spPr/>
        <p:txBody>
          <a:bodyPr/>
          <a:lstStyle/>
          <a:p>
            <a:fld id="{CACD105D-A685-4E49-B873-B28A0645821C}" type="slidenum">
              <a:rPr lang="en-AU" smtClean="0"/>
              <a:pPr/>
              <a:t>‹#›</a:t>
            </a:fld>
            <a:endParaRPr lang="en-AU"/>
          </a:p>
        </p:txBody>
      </p:sp>
    </p:spTree>
    <p:extLst>
      <p:ext uri="{BB962C8B-B14F-4D97-AF65-F5344CB8AC3E}">
        <p14:creationId xmlns:p14="http://schemas.microsoft.com/office/powerpoint/2010/main" xmlns="" val="739955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7FC549-DCFC-4029-9670-4FD6F8557EF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xmlns="" id="{3BE9F7ED-3378-4CAC-9C94-D96C1C13633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xmlns="" id="{7A0C47B1-64AE-4704-99F3-E466507357B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xmlns="" id="{A8CDD1DE-8BB7-49B9-A9C2-D7BA4E43C5F2}"/>
              </a:ext>
            </a:extLst>
          </p:cNvPr>
          <p:cNvSpPr>
            <a:spLocks noGrp="1"/>
          </p:cNvSpPr>
          <p:nvPr>
            <p:ph type="dt" sz="half" idx="10"/>
          </p:nvPr>
        </p:nvSpPr>
        <p:spPr/>
        <p:txBody>
          <a:bodyPr/>
          <a:lstStyle/>
          <a:p>
            <a:fld id="{925B3049-82F7-4835-B5A0-3A5C27D08BD0}" type="datetimeFigureOut">
              <a:rPr lang="en-AU" smtClean="0"/>
              <a:pPr/>
              <a:t>2/09/2021</a:t>
            </a:fld>
            <a:endParaRPr lang="en-AU"/>
          </a:p>
        </p:txBody>
      </p:sp>
      <p:sp>
        <p:nvSpPr>
          <p:cNvPr id="6" name="Footer Placeholder 5">
            <a:extLst>
              <a:ext uri="{FF2B5EF4-FFF2-40B4-BE49-F238E27FC236}">
                <a16:creationId xmlns:a16="http://schemas.microsoft.com/office/drawing/2014/main" xmlns="" id="{F66B74C4-238E-4832-8DE3-03E915DD6ED6}"/>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xmlns="" id="{D9AAC961-A5AB-4F1C-9F64-A0C8709456C9}"/>
              </a:ext>
            </a:extLst>
          </p:cNvPr>
          <p:cNvSpPr>
            <a:spLocks noGrp="1"/>
          </p:cNvSpPr>
          <p:nvPr>
            <p:ph type="sldNum" sz="quarter" idx="12"/>
          </p:nvPr>
        </p:nvSpPr>
        <p:spPr/>
        <p:txBody>
          <a:bodyPr/>
          <a:lstStyle/>
          <a:p>
            <a:fld id="{CACD105D-A685-4E49-B873-B28A0645821C}" type="slidenum">
              <a:rPr lang="en-AU" smtClean="0"/>
              <a:pPr/>
              <a:t>‹#›</a:t>
            </a:fld>
            <a:endParaRPr lang="en-AU"/>
          </a:p>
        </p:txBody>
      </p:sp>
    </p:spTree>
    <p:extLst>
      <p:ext uri="{BB962C8B-B14F-4D97-AF65-F5344CB8AC3E}">
        <p14:creationId xmlns:p14="http://schemas.microsoft.com/office/powerpoint/2010/main" xmlns="" val="2791252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678446-35E4-415E-9046-49B5746E4B46}"/>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xmlns="" id="{A4B35922-926B-4F67-91C0-E8BFBA9048F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1FC10DC-D93E-4A49-B3F3-E71CF1773EB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xmlns="" id="{CC40666A-5F11-4713-8747-6E86439EFC6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4732001-8DBF-4C22-A207-2EB5257D116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xmlns="" id="{AD54BA8F-BB8A-4473-B5AC-D8CC917AC938}"/>
              </a:ext>
            </a:extLst>
          </p:cNvPr>
          <p:cNvSpPr>
            <a:spLocks noGrp="1"/>
          </p:cNvSpPr>
          <p:nvPr>
            <p:ph type="dt" sz="half" idx="10"/>
          </p:nvPr>
        </p:nvSpPr>
        <p:spPr/>
        <p:txBody>
          <a:bodyPr/>
          <a:lstStyle/>
          <a:p>
            <a:fld id="{925B3049-82F7-4835-B5A0-3A5C27D08BD0}" type="datetimeFigureOut">
              <a:rPr lang="en-AU" smtClean="0"/>
              <a:pPr/>
              <a:t>2/09/2021</a:t>
            </a:fld>
            <a:endParaRPr lang="en-AU"/>
          </a:p>
        </p:txBody>
      </p:sp>
      <p:sp>
        <p:nvSpPr>
          <p:cNvPr id="8" name="Footer Placeholder 7">
            <a:extLst>
              <a:ext uri="{FF2B5EF4-FFF2-40B4-BE49-F238E27FC236}">
                <a16:creationId xmlns:a16="http://schemas.microsoft.com/office/drawing/2014/main" xmlns="" id="{EEC204AE-AAA1-41B8-B597-171CFD932828}"/>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xmlns="" id="{84E8AE58-3E7E-4A62-836F-ED0AFB682B24}"/>
              </a:ext>
            </a:extLst>
          </p:cNvPr>
          <p:cNvSpPr>
            <a:spLocks noGrp="1"/>
          </p:cNvSpPr>
          <p:nvPr>
            <p:ph type="sldNum" sz="quarter" idx="12"/>
          </p:nvPr>
        </p:nvSpPr>
        <p:spPr/>
        <p:txBody>
          <a:bodyPr/>
          <a:lstStyle/>
          <a:p>
            <a:fld id="{CACD105D-A685-4E49-B873-B28A0645821C}" type="slidenum">
              <a:rPr lang="en-AU" smtClean="0"/>
              <a:pPr/>
              <a:t>‹#›</a:t>
            </a:fld>
            <a:endParaRPr lang="en-AU"/>
          </a:p>
        </p:txBody>
      </p:sp>
    </p:spTree>
    <p:extLst>
      <p:ext uri="{BB962C8B-B14F-4D97-AF65-F5344CB8AC3E}">
        <p14:creationId xmlns:p14="http://schemas.microsoft.com/office/powerpoint/2010/main" xmlns="" val="25259734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A05BE42-0C13-489D-B341-D12028D3B24A}"/>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xmlns="" id="{98FE76B6-F4E9-4945-96CD-3637FB5DC489}"/>
              </a:ext>
            </a:extLst>
          </p:cNvPr>
          <p:cNvSpPr>
            <a:spLocks noGrp="1"/>
          </p:cNvSpPr>
          <p:nvPr>
            <p:ph type="dt" sz="half" idx="10"/>
          </p:nvPr>
        </p:nvSpPr>
        <p:spPr/>
        <p:txBody>
          <a:bodyPr/>
          <a:lstStyle/>
          <a:p>
            <a:fld id="{925B3049-82F7-4835-B5A0-3A5C27D08BD0}" type="datetimeFigureOut">
              <a:rPr lang="en-AU" smtClean="0"/>
              <a:pPr/>
              <a:t>2/09/2021</a:t>
            </a:fld>
            <a:endParaRPr lang="en-AU"/>
          </a:p>
        </p:txBody>
      </p:sp>
      <p:sp>
        <p:nvSpPr>
          <p:cNvPr id="4" name="Footer Placeholder 3">
            <a:extLst>
              <a:ext uri="{FF2B5EF4-FFF2-40B4-BE49-F238E27FC236}">
                <a16:creationId xmlns:a16="http://schemas.microsoft.com/office/drawing/2014/main" xmlns="" id="{FF643845-DE62-421F-AA24-747FC331163A}"/>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xmlns="" id="{97DA5056-0604-4149-B067-3D9E6EBE7C22}"/>
              </a:ext>
            </a:extLst>
          </p:cNvPr>
          <p:cNvSpPr>
            <a:spLocks noGrp="1"/>
          </p:cNvSpPr>
          <p:nvPr>
            <p:ph type="sldNum" sz="quarter" idx="12"/>
          </p:nvPr>
        </p:nvSpPr>
        <p:spPr/>
        <p:txBody>
          <a:bodyPr/>
          <a:lstStyle/>
          <a:p>
            <a:fld id="{CACD105D-A685-4E49-B873-B28A0645821C}" type="slidenum">
              <a:rPr lang="en-AU" smtClean="0"/>
              <a:pPr/>
              <a:t>‹#›</a:t>
            </a:fld>
            <a:endParaRPr lang="en-AU"/>
          </a:p>
        </p:txBody>
      </p:sp>
    </p:spTree>
    <p:extLst>
      <p:ext uri="{BB962C8B-B14F-4D97-AF65-F5344CB8AC3E}">
        <p14:creationId xmlns:p14="http://schemas.microsoft.com/office/powerpoint/2010/main" xmlns="" val="4190241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4E3C335-DA44-4756-B7CA-A4C1FE3FE66E}"/>
              </a:ext>
            </a:extLst>
          </p:cNvPr>
          <p:cNvSpPr>
            <a:spLocks noGrp="1"/>
          </p:cNvSpPr>
          <p:nvPr>
            <p:ph type="dt" sz="half" idx="10"/>
          </p:nvPr>
        </p:nvSpPr>
        <p:spPr/>
        <p:txBody>
          <a:bodyPr/>
          <a:lstStyle/>
          <a:p>
            <a:fld id="{925B3049-82F7-4835-B5A0-3A5C27D08BD0}" type="datetimeFigureOut">
              <a:rPr lang="en-AU" smtClean="0"/>
              <a:pPr/>
              <a:t>2/09/2021</a:t>
            </a:fld>
            <a:endParaRPr lang="en-AU"/>
          </a:p>
        </p:txBody>
      </p:sp>
      <p:sp>
        <p:nvSpPr>
          <p:cNvPr id="3" name="Footer Placeholder 2">
            <a:extLst>
              <a:ext uri="{FF2B5EF4-FFF2-40B4-BE49-F238E27FC236}">
                <a16:creationId xmlns:a16="http://schemas.microsoft.com/office/drawing/2014/main" xmlns="" id="{DC38238C-118B-4906-8AC5-7F0F2C6EC5A1}"/>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xmlns="" id="{10FAE2DC-7B02-4282-B733-8F066B146093}"/>
              </a:ext>
            </a:extLst>
          </p:cNvPr>
          <p:cNvSpPr>
            <a:spLocks noGrp="1"/>
          </p:cNvSpPr>
          <p:nvPr>
            <p:ph type="sldNum" sz="quarter" idx="12"/>
          </p:nvPr>
        </p:nvSpPr>
        <p:spPr/>
        <p:txBody>
          <a:bodyPr/>
          <a:lstStyle/>
          <a:p>
            <a:fld id="{CACD105D-A685-4E49-B873-B28A0645821C}" type="slidenum">
              <a:rPr lang="en-AU" smtClean="0"/>
              <a:pPr/>
              <a:t>‹#›</a:t>
            </a:fld>
            <a:endParaRPr lang="en-AU"/>
          </a:p>
        </p:txBody>
      </p:sp>
    </p:spTree>
    <p:extLst>
      <p:ext uri="{BB962C8B-B14F-4D97-AF65-F5344CB8AC3E}">
        <p14:creationId xmlns:p14="http://schemas.microsoft.com/office/powerpoint/2010/main" xmlns="" val="4608220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C8ADBC-0681-43C8-B60B-FF53B11D719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xmlns="" id="{8BC44627-6797-41F9-A9F1-1C50222F62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xmlns="" id="{EB83DF21-6E64-4F70-9907-178DF84191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5B03E9EA-5C53-4200-A749-47226C8C791F}"/>
              </a:ext>
            </a:extLst>
          </p:cNvPr>
          <p:cNvSpPr>
            <a:spLocks noGrp="1"/>
          </p:cNvSpPr>
          <p:nvPr>
            <p:ph type="dt" sz="half" idx="10"/>
          </p:nvPr>
        </p:nvSpPr>
        <p:spPr/>
        <p:txBody>
          <a:bodyPr/>
          <a:lstStyle/>
          <a:p>
            <a:fld id="{925B3049-82F7-4835-B5A0-3A5C27D08BD0}" type="datetimeFigureOut">
              <a:rPr lang="en-AU" smtClean="0"/>
              <a:pPr/>
              <a:t>2/09/2021</a:t>
            </a:fld>
            <a:endParaRPr lang="en-AU"/>
          </a:p>
        </p:txBody>
      </p:sp>
      <p:sp>
        <p:nvSpPr>
          <p:cNvPr id="6" name="Footer Placeholder 5">
            <a:extLst>
              <a:ext uri="{FF2B5EF4-FFF2-40B4-BE49-F238E27FC236}">
                <a16:creationId xmlns:a16="http://schemas.microsoft.com/office/drawing/2014/main" xmlns="" id="{A843DA00-0F40-4D8F-9905-126907915CF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xmlns="" id="{CF5A3AD9-7713-4080-A7E1-4112772EF145}"/>
              </a:ext>
            </a:extLst>
          </p:cNvPr>
          <p:cNvSpPr>
            <a:spLocks noGrp="1"/>
          </p:cNvSpPr>
          <p:nvPr>
            <p:ph type="sldNum" sz="quarter" idx="12"/>
          </p:nvPr>
        </p:nvSpPr>
        <p:spPr/>
        <p:txBody>
          <a:bodyPr/>
          <a:lstStyle/>
          <a:p>
            <a:fld id="{CACD105D-A685-4E49-B873-B28A0645821C}" type="slidenum">
              <a:rPr lang="en-AU" smtClean="0"/>
              <a:pPr/>
              <a:t>‹#›</a:t>
            </a:fld>
            <a:endParaRPr lang="en-AU"/>
          </a:p>
        </p:txBody>
      </p:sp>
    </p:spTree>
    <p:extLst>
      <p:ext uri="{BB962C8B-B14F-4D97-AF65-F5344CB8AC3E}">
        <p14:creationId xmlns:p14="http://schemas.microsoft.com/office/powerpoint/2010/main" xmlns="" val="371790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DB7023-CACA-446F-9BBC-568081893C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xmlns="" id="{86933A54-07AB-4B8B-A416-799F7321C2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xmlns="" id="{A4B0487F-114C-48BD-9ABE-392D7C67DB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399E1E97-D03B-4B80-9F98-D502B5E1C232}"/>
              </a:ext>
            </a:extLst>
          </p:cNvPr>
          <p:cNvSpPr>
            <a:spLocks noGrp="1"/>
          </p:cNvSpPr>
          <p:nvPr>
            <p:ph type="dt" sz="half" idx="10"/>
          </p:nvPr>
        </p:nvSpPr>
        <p:spPr/>
        <p:txBody>
          <a:bodyPr/>
          <a:lstStyle/>
          <a:p>
            <a:fld id="{925B3049-82F7-4835-B5A0-3A5C27D08BD0}" type="datetimeFigureOut">
              <a:rPr lang="en-AU" smtClean="0"/>
              <a:pPr/>
              <a:t>2/09/2021</a:t>
            </a:fld>
            <a:endParaRPr lang="en-AU"/>
          </a:p>
        </p:txBody>
      </p:sp>
      <p:sp>
        <p:nvSpPr>
          <p:cNvPr id="6" name="Footer Placeholder 5">
            <a:extLst>
              <a:ext uri="{FF2B5EF4-FFF2-40B4-BE49-F238E27FC236}">
                <a16:creationId xmlns:a16="http://schemas.microsoft.com/office/drawing/2014/main" xmlns="" id="{6F3AD72A-77BD-4151-ABA1-EE615AAC168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xmlns="" id="{14E6E46F-84E4-40A2-98C7-A1F69648B4AC}"/>
              </a:ext>
            </a:extLst>
          </p:cNvPr>
          <p:cNvSpPr>
            <a:spLocks noGrp="1"/>
          </p:cNvSpPr>
          <p:nvPr>
            <p:ph type="sldNum" sz="quarter" idx="12"/>
          </p:nvPr>
        </p:nvSpPr>
        <p:spPr/>
        <p:txBody>
          <a:bodyPr/>
          <a:lstStyle/>
          <a:p>
            <a:fld id="{CACD105D-A685-4E49-B873-B28A0645821C}" type="slidenum">
              <a:rPr lang="en-AU" smtClean="0"/>
              <a:pPr/>
              <a:t>‹#›</a:t>
            </a:fld>
            <a:endParaRPr lang="en-AU"/>
          </a:p>
        </p:txBody>
      </p:sp>
    </p:spTree>
    <p:extLst>
      <p:ext uri="{BB962C8B-B14F-4D97-AF65-F5344CB8AC3E}">
        <p14:creationId xmlns:p14="http://schemas.microsoft.com/office/powerpoint/2010/main" xmlns="" val="37447806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CADD8DB-3FDD-4AF7-AD50-DF9685381F3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xmlns="" id="{7671E822-E634-4D16-B796-5660F3C30D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xmlns="" id="{38F83622-CFD1-47BB-920A-E8FFE85001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5B3049-82F7-4835-B5A0-3A5C27D08BD0}" type="datetimeFigureOut">
              <a:rPr lang="en-AU" smtClean="0"/>
              <a:pPr/>
              <a:t>2/09/2021</a:t>
            </a:fld>
            <a:endParaRPr lang="en-AU"/>
          </a:p>
        </p:txBody>
      </p:sp>
      <p:sp>
        <p:nvSpPr>
          <p:cNvPr id="5" name="Footer Placeholder 4">
            <a:extLst>
              <a:ext uri="{FF2B5EF4-FFF2-40B4-BE49-F238E27FC236}">
                <a16:creationId xmlns:a16="http://schemas.microsoft.com/office/drawing/2014/main" xmlns="" id="{B8254AB2-C1E6-4B3F-8F1C-3B10D3FEF3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xmlns="" id="{7454CEAA-E77F-4F6C-908F-C0DD440C99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CD105D-A685-4E49-B873-B28A0645821C}" type="slidenum">
              <a:rPr lang="en-AU" smtClean="0"/>
              <a:pPr/>
              <a:t>‹#›</a:t>
            </a:fld>
            <a:endParaRPr lang="en-AU"/>
          </a:p>
        </p:txBody>
      </p:sp>
    </p:spTree>
    <p:extLst>
      <p:ext uri="{BB962C8B-B14F-4D97-AF65-F5344CB8AC3E}">
        <p14:creationId xmlns:p14="http://schemas.microsoft.com/office/powerpoint/2010/main" xmlns="" val="14741377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orearm@gmail.com" TargetMode="Externa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68.png"/></Relationships>
</file>

<file path=ppt/slides/_rels/slide1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72.png"/></Relationships>
</file>

<file path=ppt/slides/_rels/slide18.xml.rels><?xml version="1.0" encoding="UTF-8" standalone="yes"?>
<Relationships xmlns="http://schemas.openxmlformats.org/package/2006/relationships"><Relationship Id="rId2" Type="http://schemas.openxmlformats.org/officeDocument/2006/relationships/image" Target="../media/image73.gi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2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 Id="rId4" Type="http://schemas.openxmlformats.org/officeDocument/2006/relationships/image" Target="../media/image85.png"/></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96.png"/></Relationships>
</file>

<file path=ppt/slides/_rels/slide27.xml.rels><?xml version="1.0" encoding="UTF-8" standalone="yes"?>
<Relationships xmlns="http://schemas.openxmlformats.org/package/2006/relationships"><Relationship Id="rId3" Type="http://schemas.openxmlformats.org/officeDocument/2006/relationships/image" Target="../media/image100.tiff"/><Relationship Id="rId7" Type="http://schemas.openxmlformats.org/officeDocument/2006/relationships/image" Target="../media/image47.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oleObject" Target="../embeddings/oleObject4.bin"/><Relationship Id="rId4" Type="http://schemas.openxmlformats.org/officeDocument/2006/relationships/oleObject" Target="../embeddings/oleObject3.bin"/></Relationships>
</file>

<file path=ppt/slides/_rels/slide2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jpeg"/><Relationship Id="rId1" Type="http://schemas.openxmlformats.org/officeDocument/2006/relationships/slideLayout" Target="../slideLayouts/slideLayout7.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2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7.xml"/><Relationship Id="rId4" Type="http://schemas.openxmlformats.org/officeDocument/2006/relationships/image" Target="../media/image108.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jpe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7.png"/><Relationship Id="rId7" Type="http://schemas.openxmlformats.org/officeDocument/2006/relationships/hyperlink" Target="//upload.wikimedia.org/wikipedia/commons/0/00/Crab_Nebula.jpg" TargetMode="External"/><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hyperlink" Target="http://www.google.ru/url?sa=i&amp;rct=j&amp;q=&amp;esrc=s&amp;frm=1&amp;source=images&amp;cd=&amp;cad=rja&amp;docid=Ivd3tNeVoAUj0M&amp;tbnid=b1nhNIoL3CrZTM:&amp;ved=0CAUQjRw&amp;url=http://micromath.wordpress.com/2008/04/04/kolmogorovs-53-law/&amp;ei=F7y4UeXHM4mI4ASdzIHwBw&amp;bvm=bv.47810305,d.bGE&amp;psig=AFQjCNHakl4bd3q2Oh-YHxKcgLhU5xe7_A&amp;ust=1371147611252858" TargetMode="External"/><Relationship Id="rId9"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34.jpeg"/></Relationships>
</file>

<file path=ppt/slides/_rels/slide8.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cstate="print">
            <a:lum bright="65000" contrast="-49000"/>
          </a:blip>
          <a:srcRect l="3696" r="3886"/>
          <a:stretch/>
        </p:blipFill>
        <p:spPr>
          <a:xfrm>
            <a:off x="0" y="-143435"/>
            <a:ext cx="12192000" cy="7324164"/>
          </a:xfrm>
          <a:prstGeom prst="rect">
            <a:avLst/>
          </a:prstGeom>
        </p:spPr>
      </p:pic>
      <p:sp>
        <p:nvSpPr>
          <p:cNvPr id="4" name="Rectangle 1">
            <a:extLst>
              <a:ext uri="{FF2B5EF4-FFF2-40B4-BE49-F238E27FC236}">
                <a16:creationId xmlns="" xmlns:a16="http://schemas.microsoft.com/office/drawing/2014/main" id="{59FFBBFE-5BF5-4294-ADC6-ECFE70B8C93A}"/>
              </a:ext>
            </a:extLst>
          </p:cNvPr>
          <p:cNvSpPr/>
          <p:nvPr/>
        </p:nvSpPr>
        <p:spPr>
          <a:xfrm>
            <a:off x="960260" y="1964353"/>
            <a:ext cx="10178793" cy="4893647"/>
          </a:xfrm>
          <a:prstGeom prst="rect">
            <a:avLst/>
          </a:prstGeom>
        </p:spPr>
        <p:txBody>
          <a:bodyPr wrap="square">
            <a:spAutoFit/>
          </a:bodyPr>
          <a:lstStyle/>
          <a:p>
            <a:pPr algn="ctr"/>
            <a:r>
              <a:rPr lang="en-US" sz="5400" b="1" dirty="0" smtClean="0">
                <a:solidFill>
                  <a:srgbClr val="002060"/>
                </a:solidFill>
              </a:rPr>
              <a:t>Observations of small scale plasma fluctuations in the solar wind</a:t>
            </a:r>
            <a:endParaRPr lang="ru-RU" sz="5400" dirty="0" smtClean="0">
              <a:solidFill>
                <a:srgbClr val="002060"/>
              </a:solidFill>
            </a:endParaRPr>
          </a:p>
          <a:p>
            <a:pPr algn="ctr"/>
            <a:endParaRPr lang="en-US" sz="2400" u="sng" dirty="0" smtClean="0">
              <a:solidFill>
                <a:schemeClr val="bg1"/>
              </a:solidFill>
              <a:effectLst>
                <a:outerShdw blurRad="38100" dist="38100" dir="2700000" algn="tl">
                  <a:srgbClr val="000000">
                    <a:alpha val="43137"/>
                  </a:srgbClr>
                </a:outerShdw>
              </a:effectLst>
            </a:endParaRPr>
          </a:p>
          <a:p>
            <a:pPr algn="ctr"/>
            <a:r>
              <a:rPr lang="en-US" sz="3600" b="1" u="sng" dirty="0" smtClean="0">
                <a:solidFill>
                  <a:srgbClr val="002060"/>
                </a:solidFill>
              </a:rPr>
              <a:t>Maria O. Riazantseva </a:t>
            </a:r>
            <a:endParaRPr lang="ru-RU" sz="3600" b="1" u="sng" dirty="0" smtClean="0">
              <a:solidFill>
                <a:srgbClr val="002060"/>
              </a:solidFill>
            </a:endParaRPr>
          </a:p>
          <a:p>
            <a:pPr algn="ctr"/>
            <a:r>
              <a:rPr lang="ru-RU" sz="3600" i="1" u="sng" dirty="0" smtClean="0">
                <a:solidFill>
                  <a:srgbClr val="002060"/>
                </a:solidFill>
                <a:hlinkClick r:id="rId3"/>
              </a:rPr>
              <a:t>orearm@gmail.com</a:t>
            </a:r>
            <a:endParaRPr lang="en-US" sz="3600" dirty="0" smtClean="0">
              <a:solidFill>
                <a:srgbClr val="002060"/>
              </a:solidFill>
            </a:endParaRPr>
          </a:p>
          <a:p>
            <a:pPr algn="ctr"/>
            <a:r>
              <a:rPr lang="en-US" sz="2400" dirty="0" smtClean="0">
                <a:solidFill>
                  <a:srgbClr val="002060"/>
                </a:solidFill>
              </a:rPr>
              <a:t> </a:t>
            </a:r>
            <a:endParaRPr lang="ru-RU" sz="2400" dirty="0" smtClean="0">
              <a:solidFill>
                <a:srgbClr val="002060"/>
              </a:solidFill>
            </a:endParaRPr>
          </a:p>
          <a:p>
            <a:pPr algn="ctr"/>
            <a:r>
              <a:rPr lang="en-US" sz="2400" i="1" dirty="0" smtClean="0">
                <a:solidFill>
                  <a:srgbClr val="002060"/>
                </a:solidFill>
              </a:rPr>
              <a:t> </a:t>
            </a:r>
            <a:r>
              <a:rPr lang="en-US" sz="2800" i="1" dirty="0" smtClean="0">
                <a:solidFill>
                  <a:srgbClr val="002060"/>
                </a:solidFill>
              </a:rPr>
              <a:t>Space Research Institute (IKI) </a:t>
            </a:r>
          </a:p>
          <a:p>
            <a:pPr algn="ctr"/>
            <a:r>
              <a:rPr lang="en-US" sz="2800" i="1" dirty="0" smtClean="0">
                <a:solidFill>
                  <a:srgbClr val="002060"/>
                </a:solidFill>
              </a:rPr>
              <a:t>Russian Academy of Sciences, </a:t>
            </a:r>
          </a:p>
          <a:p>
            <a:pPr algn="ctr"/>
            <a:r>
              <a:rPr lang="en-US" sz="2800" i="1" dirty="0" smtClean="0">
                <a:solidFill>
                  <a:srgbClr val="002060"/>
                </a:solidFill>
              </a:rPr>
              <a:t>Moscow, Russia</a:t>
            </a:r>
            <a:endParaRPr lang="en-AU" sz="2000" dirty="0">
              <a:solidFill>
                <a:srgbClr val="002060"/>
              </a:solidFill>
            </a:endParaRPr>
          </a:p>
        </p:txBody>
      </p:sp>
      <p:pic>
        <p:nvPicPr>
          <p:cNvPr id="5" name="Picture 3"/>
          <p:cNvPicPr>
            <a:picLocks noChangeAspect="1" noChangeArrowheads="1"/>
          </p:cNvPicPr>
          <p:nvPr/>
        </p:nvPicPr>
        <p:blipFill>
          <a:blip r:embed="rId4" cstate="print"/>
          <a:srcRect/>
          <a:stretch>
            <a:fillRect/>
          </a:stretch>
        </p:blipFill>
        <p:spPr bwMode="auto">
          <a:xfrm>
            <a:off x="134471" y="0"/>
            <a:ext cx="1571604" cy="71595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2"/>
          <p:cNvPicPr>
            <a:picLocks noChangeAspect="1" noChangeArrowheads="1"/>
          </p:cNvPicPr>
          <p:nvPr/>
        </p:nvPicPr>
        <p:blipFill>
          <a:blip r:embed="rId2" cstate="print"/>
          <a:srcRect/>
          <a:stretch>
            <a:fillRect/>
          </a:stretch>
        </p:blipFill>
        <p:spPr bwMode="auto">
          <a:xfrm>
            <a:off x="4496664" y="1059007"/>
            <a:ext cx="2935562" cy="2196812"/>
          </a:xfrm>
          <a:prstGeom prst="rect">
            <a:avLst/>
          </a:prstGeom>
          <a:noFill/>
          <a:ln w="9525">
            <a:noFill/>
            <a:miter lim="800000"/>
            <a:headEnd/>
            <a:tailEnd/>
          </a:ln>
          <a:effectLst/>
        </p:spPr>
      </p:pic>
      <p:pic>
        <p:nvPicPr>
          <p:cNvPr id="4" name="Рисунок 3">
            <a:extLst>
              <a:ext uri="{FF2B5EF4-FFF2-40B4-BE49-F238E27FC236}">
                <a16:creationId xmlns:a16="http://schemas.microsoft.com/office/drawing/2014/main" xmlns="" id="{CCC52EAE-13F8-4811-A48E-82210ACB4F4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18539" y="2547379"/>
            <a:ext cx="1510274" cy="1228507"/>
          </a:xfrm>
          <a:prstGeom prst="rect">
            <a:avLst/>
          </a:prstGeom>
        </p:spPr>
      </p:pic>
      <p:sp>
        <p:nvSpPr>
          <p:cNvPr id="5" name="TextBox 4">
            <a:extLst>
              <a:ext uri="{FF2B5EF4-FFF2-40B4-BE49-F238E27FC236}">
                <a16:creationId xmlns:a16="http://schemas.microsoft.com/office/drawing/2014/main" xmlns="" id="{1D04C352-5903-4C81-AE1B-2B7A981802E9}"/>
              </a:ext>
            </a:extLst>
          </p:cNvPr>
          <p:cNvSpPr txBox="1"/>
          <p:nvPr/>
        </p:nvSpPr>
        <p:spPr>
          <a:xfrm>
            <a:off x="1940935" y="1244389"/>
            <a:ext cx="2638425" cy="2539157"/>
          </a:xfrm>
          <a:prstGeom prst="rect">
            <a:avLst/>
          </a:prstGeom>
          <a:noFill/>
        </p:spPr>
        <p:txBody>
          <a:bodyPr wrap="square" rtlCol="0">
            <a:spAutoFit/>
          </a:bodyPr>
          <a:lstStyle/>
          <a:p>
            <a:pPr>
              <a:spcAft>
                <a:spcPts val="600"/>
              </a:spcAft>
              <a:buFont typeface="Wingdings" panose="05000000000000000000" pitchFamily="2" charset="2"/>
              <a:buChar char="§"/>
            </a:pPr>
            <a:r>
              <a:rPr lang="en-US" dirty="0" smtClean="0">
                <a:solidFill>
                  <a:srgbClr val="002060"/>
                </a:solidFill>
              </a:rPr>
              <a:t>Coronal holes (Fast  streams)</a:t>
            </a:r>
            <a:endParaRPr lang="ru-RU" dirty="0" smtClean="0">
              <a:solidFill>
                <a:srgbClr val="002060"/>
              </a:solidFill>
            </a:endParaRPr>
          </a:p>
          <a:p>
            <a:pPr>
              <a:spcAft>
                <a:spcPts val="600"/>
              </a:spcAft>
              <a:buFont typeface="Wingdings" panose="05000000000000000000" pitchFamily="2" charset="2"/>
              <a:buChar char="§"/>
            </a:pPr>
            <a:r>
              <a:rPr lang="en-US" dirty="0" smtClean="0">
                <a:solidFill>
                  <a:srgbClr val="002060"/>
                </a:solidFill>
              </a:rPr>
              <a:t>Coronal Mass Ejections  (</a:t>
            </a:r>
            <a:r>
              <a:rPr lang="en-US" dirty="0" err="1" smtClean="0">
                <a:solidFill>
                  <a:srgbClr val="002060"/>
                </a:solidFill>
              </a:rPr>
              <a:t>Ejecta</a:t>
            </a:r>
            <a:r>
              <a:rPr lang="en-US" dirty="0" smtClean="0">
                <a:solidFill>
                  <a:srgbClr val="002060"/>
                </a:solidFill>
              </a:rPr>
              <a:t>/MC) </a:t>
            </a:r>
          </a:p>
          <a:p>
            <a:pPr>
              <a:spcAft>
                <a:spcPts val="600"/>
              </a:spcAft>
              <a:buFont typeface="Wingdings" panose="05000000000000000000" pitchFamily="2" charset="2"/>
              <a:buChar char="§"/>
            </a:pPr>
            <a:r>
              <a:rPr lang="en-US" dirty="0" err="1" smtClean="0">
                <a:solidFill>
                  <a:srgbClr val="002060"/>
                </a:solidFill>
              </a:rPr>
              <a:t>Corotation</a:t>
            </a:r>
            <a:r>
              <a:rPr lang="en-US" dirty="0" smtClean="0">
                <a:solidFill>
                  <a:srgbClr val="002060"/>
                </a:solidFill>
              </a:rPr>
              <a:t> and Stream interaction regions</a:t>
            </a:r>
          </a:p>
          <a:p>
            <a:pPr>
              <a:spcAft>
                <a:spcPts val="600"/>
              </a:spcAft>
              <a:buFont typeface="Wingdings" panose="05000000000000000000" pitchFamily="2" charset="2"/>
              <a:buChar char="§"/>
            </a:pPr>
            <a:r>
              <a:rPr lang="en-US" dirty="0" err="1" smtClean="0">
                <a:solidFill>
                  <a:srgbClr val="002060"/>
                </a:solidFill>
              </a:rPr>
              <a:t>Heliospheric</a:t>
            </a:r>
            <a:r>
              <a:rPr lang="en-US" dirty="0" smtClean="0">
                <a:solidFill>
                  <a:srgbClr val="002060"/>
                </a:solidFill>
              </a:rPr>
              <a:t>  current sheet</a:t>
            </a:r>
            <a:endParaRPr lang="ru-RU" dirty="0" smtClean="0">
              <a:solidFill>
                <a:srgbClr val="002060"/>
              </a:solidFill>
            </a:endParaRPr>
          </a:p>
        </p:txBody>
      </p:sp>
      <p:pic>
        <p:nvPicPr>
          <p:cNvPr id="7" name="Рисунок 6">
            <a:extLst>
              <a:ext uri="{FF2B5EF4-FFF2-40B4-BE49-F238E27FC236}">
                <a16:creationId xmlns:a16="http://schemas.microsoft.com/office/drawing/2014/main" xmlns="" id="{501CD52E-B088-42E8-B7C6-DF126C2FA4D3}"/>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21224" y="1106634"/>
            <a:ext cx="1330036" cy="1330036"/>
          </a:xfrm>
          <a:prstGeom prst="rect">
            <a:avLst/>
          </a:prstGeom>
        </p:spPr>
      </p:pic>
      <p:sp>
        <p:nvSpPr>
          <p:cNvPr id="12" name="Прямоугольник 3"/>
          <p:cNvSpPr>
            <a:spLocks noChangeArrowheads="1"/>
          </p:cNvSpPr>
          <p:nvPr/>
        </p:nvSpPr>
        <p:spPr bwMode="auto">
          <a:xfrm>
            <a:off x="246122" y="651164"/>
            <a:ext cx="5065059" cy="461665"/>
          </a:xfrm>
          <a:prstGeom prst="rect">
            <a:avLst/>
          </a:prstGeom>
          <a:noFill/>
          <a:ln w="9525">
            <a:noFill/>
            <a:miter lim="800000"/>
            <a:headEnd/>
            <a:tailEnd/>
          </a:ln>
        </p:spPr>
        <p:txBody>
          <a:bodyPr wrap="square">
            <a:spAutoFit/>
          </a:bodyPr>
          <a:lstStyle/>
          <a:p>
            <a:pPr algn="ctr"/>
            <a:r>
              <a:rPr lang="en-US" sz="2400" b="1" dirty="0" smtClean="0">
                <a:solidFill>
                  <a:srgbClr val="0070C0"/>
                </a:solidFill>
              </a:rPr>
              <a:t>Large scale structures</a:t>
            </a:r>
            <a:endParaRPr lang="ru-RU" sz="2400" b="1" dirty="0">
              <a:solidFill>
                <a:srgbClr val="0070C0"/>
              </a:solidFill>
            </a:endParaRPr>
          </a:p>
        </p:txBody>
      </p:sp>
      <p:pic>
        <p:nvPicPr>
          <p:cNvPr id="28" name="Picture 2"/>
          <p:cNvPicPr>
            <a:picLocks noChangeAspect="1" noChangeArrowheads="1"/>
          </p:cNvPicPr>
          <p:nvPr/>
        </p:nvPicPr>
        <p:blipFill>
          <a:blip r:embed="rId5" cstate="print"/>
          <a:srcRect/>
          <a:stretch>
            <a:fillRect/>
          </a:stretch>
        </p:blipFill>
        <p:spPr bwMode="auto">
          <a:xfrm>
            <a:off x="2855056" y="4472549"/>
            <a:ext cx="1838256" cy="1008657"/>
          </a:xfrm>
          <a:prstGeom prst="rect">
            <a:avLst/>
          </a:prstGeom>
          <a:noFill/>
          <a:ln w="9525">
            <a:noFill/>
            <a:miter lim="800000"/>
            <a:headEnd/>
            <a:tailEnd/>
          </a:ln>
        </p:spPr>
      </p:pic>
      <p:pic>
        <p:nvPicPr>
          <p:cNvPr id="29" name="Picture 3"/>
          <p:cNvPicPr>
            <a:picLocks noChangeAspect="1" noChangeArrowheads="1"/>
          </p:cNvPicPr>
          <p:nvPr/>
        </p:nvPicPr>
        <p:blipFill>
          <a:blip r:embed="rId6" cstate="print"/>
          <a:srcRect t="9247" b="6487"/>
          <a:stretch>
            <a:fillRect/>
          </a:stretch>
        </p:blipFill>
        <p:spPr bwMode="auto">
          <a:xfrm>
            <a:off x="4650606" y="4512961"/>
            <a:ext cx="1528521" cy="930727"/>
          </a:xfrm>
          <a:prstGeom prst="rect">
            <a:avLst/>
          </a:prstGeom>
          <a:noFill/>
          <a:ln w="9525">
            <a:noFill/>
            <a:miter lim="800000"/>
            <a:headEnd/>
            <a:tailEnd/>
          </a:ln>
        </p:spPr>
      </p:pic>
      <p:sp>
        <p:nvSpPr>
          <p:cNvPr id="30" name="Прямоугольник 29"/>
          <p:cNvSpPr/>
          <p:nvPr/>
        </p:nvSpPr>
        <p:spPr>
          <a:xfrm>
            <a:off x="329071" y="4317743"/>
            <a:ext cx="2857474" cy="2339102"/>
          </a:xfrm>
          <a:prstGeom prst="rect">
            <a:avLst/>
          </a:prstGeom>
        </p:spPr>
        <p:txBody>
          <a:bodyPr wrap="square">
            <a:spAutoFit/>
          </a:bodyPr>
          <a:lstStyle/>
          <a:p>
            <a:pPr>
              <a:buFont typeface="Arial" pitchFamily="34" charset="0"/>
              <a:buChar char="•"/>
            </a:pPr>
            <a:r>
              <a:rPr lang="en-US" sz="2000" dirty="0" smtClean="0">
                <a:solidFill>
                  <a:srgbClr val="002060"/>
                </a:solidFill>
              </a:rPr>
              <a:t>  </a:t>
            </a:r>
            <a:r>
              <a:rPr lang="en-US" dirty="0" smtClean="0">
                <a:solidFill>
                  <a:srgbClr val="002060"/>
                </a:solidFill>
              </a:rPr>
              <a:t>remnants of the magnetic structures of the photosphere</a:t>
            </a:r>
          </a:p>
          <a:p>
            <a:pPr>
              <a:buFont typeface="Arial" pitchFamily="34" charset="0"/>
              <a:buChar char="•"/>
            </a:pPr>
            <a:r>
              <a:rPr lang="en-US" dirty="0" smtClean="0">
                <a:solidFill>
                  <a:srgbClr val="002060"/>
                </a:solidFill>
              </a:rPr>
              <a:t>Flux tubes (mapped to scales of  granule and </a:t>
            </a:r>
            <a:r>
              <a:rPr lang="en-US" dirty="0" err="1" smtClean="0">
                <a:solidFill>
                  <a:srgbClr val="002060"/>
                </a:solidFill>
              </a:rPr>
              <a:t>supergranule</a:t>
            </a:r>
            <a:r>
              <a:rPr lang="en-US" dirty="0" smtClean="0">
                <a:solidFill>
                  <a:srgbClr val="002060"/>
                </a:solidFill>
              </a:rPr>
              <a:t> at the photosphere</a:t>
            </a:r>
            <a:r>
              <a:rPr lang="en-US" dirty="0" smtClean="0">
                <a:solidFill>
                  <a:srgbClr val="002060"/>
                </a:solidFill>
                <a:sym typeface="Symbol" pitchFamily="18" charset="2"/>
              </a:rPr>
              <a:t>)</a:t>
            </a:r>
          </a:p>
          <a:p>
            <a:pPr>
              <a:buFont typeface="Arial" pitchFamily="34" charset="0"/>
              <a:buChar char="•"/>
            </a:pPr>
            <a:r>
              <a:rPr lang="en-US" dirty="0" smtClean="0">
                <a:solidFill>
                  <a:srgbClr val="002060"/>
                </a:solidFill>
                <a:latin typeface="Calibri" pitchFamily="34" charset="0"/>
                <a:sym typeface="Symbol" pitchFamily="18" charset="2"/>
              </a:rPr>
              <a:t>Alfven waves</a:t>
            </a:r>
            <a:endParaRPr lang="ru-RU" dirty="0">
              <a:solidFill>
                <a:srgbClr val="002060"/>
              </a:solidFill>
            </a:endParaRPr>
          </a:p>
        </p:txBody>
      </p:sp>
      <p:sp>
        <p:nvSpPr>
          <p:cNvPr id="34" name="Прямоугольник 33"/>
          <p:cNvSpPr/>
          <p:nvPr/>
        </p:nvSpPr>
        <p:spPr>
          <a:xfrm>
            <a:off x="6269183" y="4758423"/>
            <a:ext cx="4578926" cy="1754326"/>
          </a:xfrm>
          <a:prstGeom prst="rect">
            <a:avLst/>
          </a:prstGeom>
        </p:spPr>
        <p:txBody>
          <a:bodyPr wrap="square">
            <a:spAutoFit/>
          </a:bodyPr>
          <a:lstStyle/>
          <a:p>
            <a:pPr marL="342900" indent="-342900">
              <a:defRPr/>
            </a:pPr>
            <a:r>
              <a:rPr lang="en-US" b="1" dirty="0" smtClean="0">
                <a:solidFill>
                  <a:srgbClr val="0070C0"/>
                </a:solidFill>
              </a:rPr>
              <a:t>Structures of the solar origin </a:t>
            </a:r>
            <a:r>
              <a:rPr lang="en-US" dirty="0" smtClean="0">
                <a:solidFill>
                  <a:srgbClr val="0070C0"/>
                </a:solidFill>
              </a:rPr>
              <a:t>connected to the topology of the source regions at the sun</a:t>
            </a:r>
            <a:endParaRPr lang="ru-RU" dirty="0" smtClean="0">
              <a:solidFill>
                <a:srgbClr val="0070C0"/>
              </a:solidFill>
            </a:endParaRPr>
          </a:p>
          <a:p>
            <a:pPr marL="342900" indent="-342900" fontAlgn="auto">
              <a:spcBef>
                <a:spcPts val="0"/>
              </a:spcBef>
              <a:spcAft>
                <a:spcPts val="0"/>
              </a:spcAft>
              <a:defRPr/>
            </a:pPr>
            <a:endParaRPr lang="en-US" dirty="0" smtClean="0">
              <a:solidFill>
                <a:srgbClr val="0070C0"/>
              </a:solidFill>
            </a:endParaRPr>
          </a:p>
          <a:p>
            <a:pPr marL="342900" indent="-342900" fontAlgn="auto">
              <a:spcBef>
                <a:spcPts val="0"/>
              </a:spcBef>
              <a:spcAft>
                <a:spcPts val="0"/>
              </a:spcAft>
              <a:defRPr/>
            </a:pPr>
            <a:r>
              <a:rPr lang="en-US" b="1" dirty="0" smtClean="0">
                <a:solidFill>
                  <a:srgbClr val="0070C0"/>
                </a:solidFill>
              </a:rPr>
              <a:t>Structures of the local (interplanetary) origin </a:t>
            </a:r>
            <a:r>
              <a:rPr lang="en-US" dirty="0" smtClean="0">
                <a:solidFill>
                  <a:srgbClr val="0070C0"/>
                </a:solidFill>
              </a:rPr>
              <a:t>-  connected to the non-linear dynamics of the fluctuations</a:t>
            </a:r>
          </a:p>
        </p:txBody>
      </p:sp>
      <p:sp>
        <p:nvSpPr>
          <p:cNvPr id="35" name="Прямоугольник 3"/>
          <p:cNvSpPr>
            <a:spLocks noChangeArrowheads="1"/>
          </p:cNvSpPr>
          <p:nvPr/>
        </p:nvSpPr>
        <p:spPr bwMode="auto">
          <a:xfrm>
            <a:off x="2753794" y="221673"/>
            <a:ext cx="6182388" cy="523220"/>
          </a:xfrm>
          <a:prstGeom prst="rect">
            <a:avLst/>
          </a:prstGeom>
          <a:noFill/>
          <a:ln w="9525">
            <a:noFill/>
            <a:miter lim="800000"/>
            <a:headEnd/>
            <a:tailEnd/>
          </a:ln>
        </p:spPr>
        <p:txBody>
          <a:bodyPr wrap="square">
            <a:spAutoFit/>
          </a:bodyPr>
          <a:lstStyle/>
          <a:p>
            <a:pPr algn="ctr"/>
            <a:r>
              <a:rPr lang="en-US" sz="2800" b="1" dirty="0" smtClean="0">
                <a:solidFill>
                  <a:srgbClr val="002060"/>
                </a:solidFill>
              </a:rPr>
              <a:t>Solar wind structures at different scales</a:t>
            </a:r>
            <a:endParaRPr lang="ru-RU" sz="2800" b="1" dirty="0">
              <a:solidFill>
                <a:srgbClr val="002060"/>
              </a:solidFill>
            </a:endParaRPr>
          </a:p>
        </p:txBody>
      </p:sp>
      <p:sp>
        <p:nvSpPr>
          <p:cNvPr id="36" name="Прямоугольник 3"/>
          <p:cNvSpPr>
            <a:spLocks noChangeArrowheads="1"/>
          </p:cNvSpPr>
          <p:nvPr/>
        </p:nvSpPr>
        <p:spPr bwMode="auto">
          <a:xfrm>
            <a:off x="561439" y="3873211"/>
            <a:ext cx="4096871" cy="461665"/>
          </a:xfrm>
          <a:prstGeom prst="rect">
            <a:avLst/>
          </a:prstGeom>
          <a:noFill/>
          <a:ln w="9525">
            <a:noFill/>
            <a:miter lim="800000"/>
            <a:headEnd/>
            <a:tailEnd/>
          </a:ln>
        </p:spPr>
        <p:txBody>
          <a:bodyPr wrap="square">
            <a:spAutoFit/>
          </a:bodyPr>
          <a:lstStyle/>
          <a:p>
            <a:pPr algn="ctr"/>
            <a:r>
              <a:rPr lang="en-US" sz="2400" b="1" dirty="0" smtClean="0">
                <a:solidFill>
                  <a:srgbClr val="0070C0"/>
                </a:solidFill>
              </a:rPr>
              <a:t>Middle scale structures</a:t>
            </a:r>
            <a:endParaRPr lang="ru-RU" sz="2400" b="1" dirty="0">
              <a:solidFill>
                <a:srgbClr val="0070C0"/>
              </a:solidFill>
            </a:endParaRPr>
          </a:p>
        </p:txBody>
      </p:sp>
      <p:pic>
        <p:nvPicPr>
          <p:cNvPr id="37" name="Picture 2"/>
          <p:cNvPicPr>
            <a:picLocks noChangeAspect="1" noChangeArrowheads="1"/>
          </p:cNvPicPr>
          <p:nvPr/>
        </p:nvPicPr>
        <p:blipFill>
          <a:blip r:embed="rId7" cstate="print"/>
          <a:srcRect/>
          <a:stretch>
            <a:fillRect/>
          </a:stretch>
        </p:blipFill>
        <p:spPr bwMode="auto">
          <a:xfrm>
            <a:off x="3291949" y="5519305"/>
            <a:ext cx="2568273" cy="971551"/>
          </a:xfrm>
          <a:prstGeom prst="rect">
            <a:avLst/>
          </a:prstGeom>
          <a:noFill/>
          <a:ln w="9525">
            <a:noFill/>
            <a:miter lim="800000"/>
            <a:headEnd/>
            <a:tailEnd/>
          </a:ln>
        </p:spPr>
      </p:pic>
      <p:sp>
        <p:nvSpPr>
          <p:cNvPr id="39" name="Text Box 4"/>
          <p:cNvSpPr txBox="1">
            <a:spLocks noChangeArrowheads="1"/>
          </p:cNvSpPr>
          <p:nvPr/>
        </p:nvSpPr>
        <p:spPr bwMode="auto">
          <a:xfrm>
            <a:off x="3178582" y="6264228"/>
            <a:ext cx="2543347" cy="338554"/>
          </a:xfrm>
          <a:prstGeom prst="rect">
            <a:avLst/>
          </a:prstGeom>
          <a:noFill/>
          <a:ln w="9525">
            <a:noFill/>
            <a:miter lim="800000"/>
            <a:headEnd/>
            <a:tailEnd/>
          </a:ln>
        </p:spPr>
        <p:txBody>
          <a:bodyPr wrap="square">
            <a:spAutoFit/>
          </a:bodyPr>
          <a:lstStyle/>
          <a:p>
            <a:pPr algn="ctr">
              <a:defRPr/>
            </a:pPr>
            <a:r>
              <a:rPr lang="en-US" sz="1600" i="1" dirty="0" smtClean="0">
                <a:solidFill>
                  <a:schemeClr val="tx1">
                    <a:lumMod val="95000"/>
                    <a:lumOff val="5000"/>
                  </a:schemeClr>
                </a:solidFill>
                <a:cs typeface="Arial" pitchFamily="34" charset="0"/>
              </a:rPr>
              <a:t>Bruno </a:t>
            </a:r>
            <a:r>
              <a:rPr lang="en-US" sz="1600" i="1" dirty="0">
                <a:solidFill>
                  <a:schemeClr val="tx1">
                    <a:lumMod val="95000"/>
                    <a:lumOff val="5000"/>
                  </a:schemeClr>
                </a:solidFill>
                <a:cs typeface="Arial" pitchFamily="34" charset="0"/>
              </a:rPr>
              <a:t>et al </a:t>
            </a:r>
            <a:r>
              <a:rPr lang="en-US" sz="1600" i="1" dirty="0" smtClean="0">
                <a:solidFill>
                  <a:schemeClr val="tx1">
                    <a:lumMod val="95000"/>
                    <a:lumOff val="5000"/>
                  </a:schemeClr>
                </a:solidFill>
                <a:cs typeface="Arial" pitchFamily="34" charset="0"/>
              </a:rPr>
              <a:t>,PSS 2001 </a:t>
            </a:r>
            <a:endParaRPr lang="en-US" sz="1600" i="1" dirty="0">
              <a:solidFill>
                <a:schemeClr val="tx1">
                  <a:lumMod val="95000"/>
                  <a:lumOff val="5000"/>
                </a:schemeClr>
              </a:solidFill>
              <a:cs typeface="Arial" pitchFamily="34" charset="0"/>
            </a:endParaRPr>
          </a:p>
        </p:txBody>
      </p:sp>
      <p:sp>
        <p:nvSpPr>
          <p:cNvPr id="40" name="Прямоугольник 3"/>
          <p:cNvSpPr>
            <a:spLocks noChangeArrowheads="1"/>
          </p:cNvSpPr>
          <p:nvPr/>
        </p:nvSpPr>
        <p:spPr bwMode="auto">
          <a:xfrm>
            <a:off x="6435766" y="645102"/>
            <a:ext cx="4096871" cy="461665"/>
          </a:xfrm>
          <a:prstGeom prst="rect">
            <a:avLst/>
          </a:prstGeom>
          <a:noFill/>
          <a:ln w="9525">
            <a:noFill/>
            <a:miter lim="800000"/>
            <a:headEnd/>
            <a:tailEnd/>
          </a:ln>
        </p:spPr>
        <p:txBody>
          <a:bodyPr wrap="square">
            <a:spAutoFit/>
          </a:bodyPr>
          <a:lstStyle/>
          <a:p>
            <a:pPr algn="ctr"/>
            <a:r>
              <a:rPr lang="en-US" sz="2400" b="1" dirty="0" smtClean="0">
                <a:solidFill>
                  <a:srgbClr val="0070C0"/>
                </a:solidFill>
              </a:rPr>
              <a:t>Small scale structures</a:t>
            </a:r>
            <a:endParaRPr lang="ru-RU" sz="2400" b="1" dirty="0">
              <a:solidFill>
                <a:srgbClr val="0070C0"/>
              </a:solidFill>
            </a:endParaRPr>
          </a:p>
        </p:txBody>
      </p:sp>
      <p:sp>
        <p:nvSpPr>
          <p:cNvPr id="41" name="TextBox 40">
            <a:extLst>
              <a:ext uri="{FF2B5EF4-FFF2-40B4-BE49-F238E27FC236}">
                <a16:creationId xmlns:a16="http://schemas.microsoft.com/office/drawing/2014/main" xmlns="" id="{C6EC822B-3405-435B-B808-70FD9DDA41A1}"/>
              </a:ext>
            </a:extLst>
          </p:cNvPr>
          <p:cNvSpPr txBox="1"/>
          <p:nvPr/>
        </p:nvSpPr>
        <p:spPr>
          <a:xfrm>
            <a:off x="7506476" y="1179118"/>
            <a:ext cx="3400421" cy="1477328"/>
          </a:xfrm>
          <a:prstGeom prst="rect">
            <a:avLst/>
          </a:prstGeom>
          <a:noFill/>
        </p:spPr>
        <p:txBody>
          <a:bodyPr wrap="square" rtlCol="0">
            <a:spAutoFit/>
          </a:bodyPr>
          <a:lstStyle/>
          <a:p>
            <a:pPr>
              <a:buFont typeface="Wingdings" panose="05000000000000000000" pitchFamily="2" charset="2"/>
              <a:buChar char="§"/>
            </a:pPr>
            <a:r>
              <a:rPr lang="en-US" dirty="0" smtClean="0">
                <a:solidFill>
                  <a:srgbClr val="002060"/>
                </a:solidFill>
              </a:rPr>
              <a:t>Small scale vortices </a:t>
            </a:r>
          </a:p>
          <a:p>
            <a:pPr>
              <a:buFont typeface="Wingdings" panose="05000000000000000000" pitchFamily="2" charset="2"/>
              <a:buChar char="§"/>
            </a:pPr>
            <a:r>
              <a:rPr lang="en-US" dirty="0" smtClean="0">
                <a:solidFill>
                  <a:srgbClr val="002060"/>
                </a:solidFill>
              </a:rPr>
              <a:t>Waves</a:t>
            </a:r>
          </a:p>
          <a:p>
            <a:pPr>
              <a:buFont typeface="Wingdings" panose="05000000000000000000" pitchFamily="2" charset="2"/>
              <a:buChar char="§"/>
            </a:pPr>
            <a:r>
              <a:rPr lang="en-US" dirty="0" smtClean="0">
                <a:solidFill>
                  <a:srgbClr val="002060"/>
                </a:solidFill>
              </a:rPr>
              <a:t>Sharp discontinuities and shocks</a:t>
            </a:r>
          </a:p>
          <a:p>
            <a:pPr>
              <a:buFont typeface="Wingdings" panose="05000000000000000000" pitchFamily="2" charset="2"/>
              <a:buChar char="§"/>
            </a:pPr>
            <a:r>
              <a:rPr lang="en-US" dirty="0" smtClean="0">
                <a:solidFill>
                  <a:srgbClr val="002060"/>
                </a:solidFill>
              </a:rPr>
              <a:t>current sheets at the kinetic scale</a:t>
            </a:r>
          </a:p>
        </p:txBody>
      </p:sp>
      <p:sp>
        <p:nvSpPr>
          <p:cNvPr id="50" name="Прямоугольник 49"/>
          <p:cNvSpPr/>
          <p:nvPr/>
        </p:nvSpPr>
        <p:spPr>
          <a:xfrm>
            <a:off x="4580238" y="3258190"/>
            <a:ext cx="2619632" cy="1077218"/>
          </a:xfrm>
          <a:prstGeom prst="rect">
            <a:avLst/>
          </a:prstGeom>
        </p:spPr>
        <p:txBody>
          <a:bodyPr wrap="square">
            <a:spAutoFit/>
          </a:bodyPr>
          <a:lstStyle/>
          <a:p>
            <a:pPr algn="ctr"/>
            <a:r>
              <a:rPr lang="fr-FR" sz="1600" i="1" dirty="0" smtClean="0">
                <a:solidFill>
                  <a:srgbClr val="002060"/>
                </a:solidFill>
              </a:rPr>
              <a:t>Kinetic current sheets (Retinò et al. , Nature Physics, 2007)</a:t>
            </a:r>
          </a:p>
          <a:p>
            <a:pPr algn="ctr"/>
            <a:r>
              <a:rPr lang="fr-FR" sz="1600" i="1" dirty="0" smtClean="0">
                <a:solidFill>
                  <a:srgbClr val="002060"/>
                </a:solidFill>
              </a:rPr>
              <a:t>See also the review Khabarova et. al., SSR 2021</a:t>
            </a:r>
            <a:endParaRPr lang="ru-RU" sz="1600" dirty="0"/>
          </a:p>
        </p:txBody>
      </p:sp>
      <p:pic>
        <p:nvPicPr>
          <p:cNvPr id="159745" name="Picture 1"/>
          <p:cNvPicPr>
            <a:picLocks noChangeAspect="1" noChangeArrowheads="1"/>
          </p:cNvPicPr>
          <p:nvPr/>
        </p:nvPicPr>
        <p:blipFill>
          <a:blip r:embed="rId8" cstate="print"/>
          <a:srcRect/>
          <a:stretch>
            <a:fillRect/>
          </a:stretch>
        </p:blipFill>
        <p:spPr bwMode="auto">
          <a:xfrm>
            <a:off x="7335116" y="2721121"/>
            <a:ext cx="3609975" cy="1690182"/>
          </a:xfrm>
          <a:prstGeom prst="rect">
            <a:avLst/>
          </a:prstGeom>
          <a:noFill/>
          <a:ln w="9525">
            <a:noFill/>
            <a:miter lim="800000"/>
            <a:headEnd/>
            <a:tailEnd/>
          </a:ln>
          <a:effectLst/>
        </p:spPr>
      </p:pic>
      <p:sp>
        <p:nvSpPr>
          <p:cNvPr id="51" name="Прямоугольник 50"/>
          <p:cNvSpPr/>
          <p:nvPr/>
        </p:nvSpPr>
        <p:spPr>
          <a:xfrm>
            <a:off x="7038109" y="4366552"/>
            <a:ext cx="3948543" cy="338554"/>
          </a:xfrm>
          <a:prstGeom prst="rect">
            <a:avLst/>
          </a:prstGeom>
        </p:spPr>
        <p:txBody>
          <a:bodyPr wrap="square">
            <a:spAutoFit/>
          </a:bodyPr>
          <a:lstStyle/>
          <a:p>
            <a:pPr algn="ctr"/>
            <a:r>
              <a:rPr lang="fr-FR" sz="1600" i="1" dirty="0" smtClean="0">
                <a:solidFill>
                  <a:srgbClr val="002060"/>
                </a:solidFill>
              </a:rPr>
              <a:t>Alfven Vortex (Alexandrova  et al. ,JGR, 2007)</a:t>
            </a:r>
            <a:endParaRPr lang="ru-RU" sz="160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14"/>
          <p:cNvSpPr txBox="1">
            <a:spLocks noChangeArrowheads="1"/>
          </p:cNvSpPr>
          <p:nvPr/>
        </p:nvSpPr>
        <p:spPr bwMode="auto">
          <a:xfrm>
            <a:off x="4757623" y="5989997"/>
            <a:ext cx="4596516" cy="646331"/>
          </a:xfrm>
          <a:prstGeom prst="rect">
            <a:avLst/>
          </a:prstGeom>
          <a:noFill/>
          <a:ln w="9525">
            <a:noFill/>
            <a:miter lim="800000"/>
            <a:headEnd/>
            <a:tailEnd/>
          </a:ln>
        </p:spPr>
        <p:txBody>
          <a:bodyPr wrap="none">
            <a:spAutoFit/>
          </a:bodyPr>
          <a:lstStyle/>
          <a:p>
            <a:pPr algn="ctr" fontAlgn="auto">
              <a:spcBef>
                <a:spcPts val="0"/>
              </a:spcBef>
              <a:spcAft>
                <a:spcPts val="0"/>
              </a:spcAft>
              <a:defRPr/>
            </a:pPr>
            <a:r>
              <a:rPr lang="it-IT" b="1" dirty="0" smtClean="0">
                <a:solidFill>
                  <a:srgbClr val="0070C0"/>
                </a:solidFill>
                <a:latin typeface="+mn-lt"/>
                <a:cs typeface="+mn-cs"/>
              </a:rPr>
              <a:t>Fluctuations are Alfvénic in </a:t>
            </a:r>
            <a:r>
              <a:rPr lang="it-IT" b="1" dirty="0">
                <a:solidFill>
                  <a:srgbClr val="0070C0"/>
                </a:solidFill>
                <a:latin typeface="+mn-lt"/>
                <a:cs typeface="+mn-cs"/>
              </a:rPr>
              <a:t>the </a:t>
            </a:r>
            <a:r>
              <a:rPr lang="it-IT" b="1" dirty="0" smtClean="0">
                <a:solidFill>
                  <a:srgbClr val="0070C0"/>
                </a:solidFill>
                <a:latin typeface="+mn-lt"/>
                <a:cs typeface="+mn-cs"/>
              </a:rPr>
              <a:t>fast solar wind</a:t>
            </a:r>
          </a:p>
          <a:p>
            <a:pPr algn="ctr" fontAlgn="auto">
              <a:spcBef>
                <a:spcPts val="0"/>
              </a:spcBef>
              <a:spcAft>
                <a:spcPts val="0"/>
              </a:spcAft>
              <a:defRPr/>
            </a:pPr>
            <a:r>
              <a:rPr lang="it-IT" b="1" dirty="0" smtClean="0">
                <a:solidFill>
                  <a:srgbClr val="0070C0"/>
                </a:solidFill>
              </a:rPr>
              <a:t>Non Alfvenic in the slow solar wind</a:t>
            </a:r>
            <a:endParaRPr lang="it-IT" b="1" dirty="0">
              <a:solidFill>
                <a:srgbClr val="0070C0"/>
              </a:solidFill>
              <a:latin typeface="+mn-lt"/>
              <a:cs typeface="+mn-cs"/>
            </a:endParaRPr>
          </a:p>
        </p:txBody>
      </p:sp>
      <p:sp>
        <p:nvSpPr>
          <p:cNvPr id="12" name="Прямоугольник 11"/>
          <p:cNvSpPr>
            <a:spLocks noChangeArrowheads="1"/>
          </p:cNvSpPr>
          <p:nvPr/>
        </p:nvSpPr>
        <p:spPr bwMode="auto">
          <a:xfrm>
            <a:off x="1166585" y="180000"/>
            <a:ext cx="9574305" cy="523220"/>
          </a:xfrm>
          <a:prstGeom prst="rect">
            <a:avLst/>
          </a:prstGeom>
          <a:noFill/>
          <a:ln w="9525">
            <a:noFill/>
            <a:miter lim="800000"/>
            <a:headEnd/>
            <a:tailEnd/>
          </a:ln>
        </p:spPr>
        <p:txBody>
          <a:bodyPr wrap="square">
            <a:spAutoFit/>
          </a:bodyPr>
          <a:lstStyle/>
          <a:p>
            <a:pPr algn="ctr"/>
            <a:r>
              <a:rPr lang="en-US" sz="2800" b="1" dirty="0" smtClean="0">
                <a:solidFill>
                  <a:srgbClr val="002060"/>
                </a:solidFill>
              </a:rPr>
              <a:t> Structures composing the solar wind turbulence </a:t>
            </a:r>
            <a:endParaRPr lang="ru-RU" sz="2800" b="1" dirty="0">
              <a:solidFill>
                <a:srgbClr val="002060"/>
              </a:solidFill>
            </a:endParaRPr>
          </a:p>
        </p:txBody>
      </p:sp>
      <p:pic>
        <p:nvPicPr>
          <p:cNvPr id="157697" name="Picture 1"/>
          <p:cNvPicPr>
            <a:picLocks noChangeAspect="1" noChangeArrowheads="1"/>
          </p:cNvPicPr>
          <p:nvPr/>
        </p:nvPicPr>
        <p:blipFill>
          <a:blip r:embed="rId2" cstate="print"/>
          <a:srcRect/>
          <a:stretch>
            <a:fillRect/>
          </a:stretch>
        </p:blipFill>
        <p:spPr bwMode="auto">
          <a:xfrm>
            <a:off x="4391891" y="2406001"/>
            <a:ext cx="4973781" cy="3504033"/>
          </a:xfrm>
          <a:prstGeom prst="rect">
            <a:avLst/>
          </a:prstGeom>
          <a:noFill/>
          <a:ln w="9525">
            <a:noFill/>
            <a:miter lim="800000"/>
            <a:headEnd/>
            <a:tailEnd/>
          </a:ln>
          <a:effectLst/>
        </p:spPr>
      </p:pic>
      <p:sp>
        <p:nvSpPr>
          <p:cNvPr id="16" name="Rettangolo 6"/>
          <p:cNvSpPr>
            <a:spLocks noChangeArrowheads="1"/>
          </p:cNvSpPr>
          <p:nvPr/>
        </p:nvSpPr>
        <p:spPr bwMode="auto">
          <a:xfrm>
            <a:off x="5900162" y="5702590"/>
            <a:ext cx="2300438" cy="338554"/>
          </a:xfrm>
          <a:prstGeom prst="rect">
            <a:avLst/>
          </a:prstGeom>
          <a:noFill/>
          <a:ln w="9525">
            <a:noFill/>
            <a:miter lim="800000"/>
            <a:headEnd/>
            <a:tailEnd/>
          </a:ln>
        </p:spPr>
        <p:txBody>
          <a:bodyPr wrap="none">
            <a:spAutoFit/>
          </a:bodyPr>
          <a:lstStyle/>
          <a:p>
            <a:r>
              <a:rPr lang="it-IT" sz="1600" i="1" dirty="0" smtClean="0">
                <a:solidFill>
                  <a:srgbClr val="002060"/>
                </a:solidFill>
              </a:rPr>
              <a:t>Bruno et al, Liv. Rev. 2013</a:t>
            </a:r>
            <a:endParaRPr lang="it-IT" sz="1600" i="1" dirty="0">
              <a:solidFill>
                <a:srgbClr val="002060"/>
              </a:solidFill>
            </a:endParaRPr>
          </a:p>
        </p:txBody>
      </p:sp>
      <p:sp>
        <p:nvSpPr>
          <p:cNvPr id="17" name="Прямоугольник 16"/>
          <p:cNvSpPr/>
          <p:nvPr/>
        </p:nvSpPr>
        <p:spPr>
          <a:xfrm>
            <a:off x="4710546" y="729828"/>
            <a:ext cx="2937164" cy="1754326"/>
          </a:xfrm>
          <a:prstGeom prst="rect">
            <a:avLst/>
          </a:prstGeom>
        </p:spPr>
        <p:txBody>
          <a:bodyPr wrap="square">
            <a:spAutoFit/>
          </a:bodyPr>
          <a:lstStyle/>
          <a:p>
            <a:pPr algn="ctr" fontAlgn="auto">
              <a:spcBef>
                <a:spcPts val="0"/>
              </a:spcBef>
              <a:spcAft>
                <a:spcPts val="0"/>
              </a:spcAft>
              <a:defRPr/>
            </a:pPr>
            <a:r>
              <a:rPr lang="en-US" dirty="0" smtClean="0">
                <a:solidFill>
                  <a:srgbClr val="0070C0"/>
                </a:solidFill>
              </a:rPr>
              <a:t>Turbulence is mainly a mixture of random  propagating fluctuations </a:t>
            </a:r>
            <a:r>
              <a:rPr lang="en-US" b="1" dirty="0" smtClean="0"/>
              <a:t> </a:t>
            </a:r>
            <a:r>
              <a:rPr lang="en-US" dirty="0" smtClean="0">
                <a:solidFill>
                  <a:srgbClr val="0070C0"/>
                </a:solidFill>
              </a:rPr>
              <a:t>including</a:t>
            </a:r>
            <a:r>
              <a:rPr lang="en-US" b="1" dirty="0" smtClean="0"/>
              <a:t> </a:t>
            </a:r>
            <a:r>
              <a:rPr lang="en-US" dirty="0" smtClean="0">
                <a:solidFill>
                  <a:srgbClr val="0070C0"/>
                </a:solidFill>
              </a:rPr>
              <a:t> </a:t>
            </a:r>
            <a:r>
              <a:rPr lang="en-US" dirty="0" err="1" smtClean="0">
                <a:solidFill>
                  <a:srgbClr val="0070C0"/>
                </a:solidFill>
              </a:rPr>
              <a:t>Alfvénic</a:t>
            </a:r>
            <a:r>
              <a:rPr lang="en-US" dirty="0" smtClean="0">
                <a:solidFill>
                  <a:srgbClr val="0070C0"/>
                </a:solidFill>
              </a:rPr>
              <a:t> , coherent and </a:t>
            </a:r>
            <a:r>
              <a:rPr lang="en-US" dirty="0" err="1" smtClean="0">
                <a:solidFill>
                  <a:srgbClr val="0070C0"/>
                </a:solidFill>
              </a:rPr>
              <a:t>noncoherent</a:t>
            </a:r>
            <a:r>
              <a:rPr lang="en-US" dirty="0" smtClean="0">
                <a:solidFill>
                  <a:srgbClr val="0070C0"/>
                </a:solidFill>
              </a:rPr>
              <a:t> structures </a:t>
            </a:r>
            <a:r>
              <a:rPr lang="en-US" dirty="0" err="1" smtClean="0">
                <a:solidFill>
                  <a:srgbClr val="0070C0"/>
                </a:solidFill>
              </a:rPr>
              <a:t>advected</a:t>
            </a:r>
            <a:r>
              <a:rPr lang="en-US" dirty="0" smtClean="0">
                <a:solidFill>
                  <a:srgbClr val="0070C0"/>
                </a:solidFill>
              </a:rPr>
              <a:t> by the wind</a:t>
            </a:r>
            <a:endParaRPr lang="en-US" dirty="0">
              <a:solidFill>
                <a:srgbClr val="0070C0"/>
              </a:solidFill>
            </a:endParaRPr>
          </a:p>
        </p:txBody>
      </p:sp>
      <p:pic>
        <p:nvPicPr>
          <p:cNvPr id="18" name="Immagine 1" descr="BinAngleChanges.jpg"/>
          <p:cNvPicPr>
            <a:picLocks noChangeAspect="1"/>
          </p:cNvPicPr>
          <p:nvPr/>
        </p:nvPicPr>
        <p:blipFill>
          <a:blip r:embed="rId3" cstate="print"/>
          <a:srcRect/>
          <a:stretch>
            <a:fillRect/>
          </a:stretch>
        </p:blipFill>
        <p:spPr bwMode="auto">
          <a:xfrm>
            <a:off x="360218" y="789709"/>
            <a:ext cx="4378037" cy="2750469"/>
          </a:xfrm>
          <a:prstGeom prst="rect">
            <a:avLst/>
          </a:prstGeom>
          <a:noFill/>
          <a:ln w="9525">
            <a:noFill/>
            <a:miter lim="800000"/>
            <a:headEnd/>
            <a:tailEnd/>
          </a:ln>
        </p:spPr>
      </p:pic>
      <p:sp>
        <p:nvSpPr>
          <p:cNvPr id="19" name="TextBox 9"/>
          <p:cNvSpPr txBox="1">
            <a:spLocks noChangeArrowheads="1"/>
          </p:cNvSpPr>
          <p:nvPr/>
        </p:nvSpPr>
        <p:spPr bwMode="auto">
          <a:xfrm>
            <a:off x="326447" y="4076700"/>
            <a:ext cx="2111953" cy="1754326"/>
          </a:xfrm>
          <a:prstGeom prst="rect">
            <a:avLst/>
          </a:prstGeom>
          <a:noFill/>
          <a:ln w="9525">
            <a:noFill/>
            <a:miter lim="800000"/>
            <a:headEnd/>
            <a:tailEnd/>
          </a:ln>
        </p:spPr>
        <p:txBody>
          <a:bodyPr wrap="square">
            <a:spAutoFit/>
          </a:bodyPr>
          <a:lstStyle/>
          <a:p>
            <a:pPr algn="ctr"/>
            <a:r>
              <a:rPr lang="en-US" dirty="0">
                <a:solidFill>
                  <a:srgbClr val="0070C0"/>
                </a:solidFill>
                <a:latin typeface="Calibri" pitchFamily="34" charset="0"/>
              </a:rPr>
              <a:t>Core of the distribution=inner part of the tubes</a:t>
            </a:r>
          </a:p>
          <a:p>
            <a:pPr algn="ctr"/>
            <a:r>
              <a:rPr lang="en-US" dirty="0">
                <a:solidFill>
                  <a:srgbClr val="0070C0"/>
                </a:solidFill>
                <a:latin typeface="Calibri" pitchFamily="34" charset="0"/>
              </a:rPr>
              <a:t>Tail of the distribution= walls of the tubes</a:t>
            </a:r>
          </a:p>
        </p:txBody>
      </p:sp>
      <p:pic>
        <p:nvPicPr>
          <p:cNvPr id="157698" name="Picture 2"/>
          <p:cNvPicPr>
            <a:picLocks noChangeAspect="1" noChangeArrowheads="1"/>
          </p:cNvPicPr>
          <p:nvPr/>
        </p:nvPicPr>
        <p:blipFill>
          <a:blip r:embed="rId4" cstate="print"/>
          <a:srcRect/>
          <a:stretch>
            <a:fillRect/>
          </a:stretch>
        </p:blipFill>
        <p:spPr bwMode="auto">
          <a:xfrm>
            <a:off x="2315876" y="4166754"/>
            <a:ext cx="2172014" cy="1652155"/>
          </a:xfrm>
          <a:prstGeom prst="rect">
            <a:avLst/>
          </a:prstGeom>
          <a:noFill/>
          <a:ln w="9525">
            <a:noFill/>
            <a:miter lim="800000"/>
            <a:headEnd/>
            <a:tailEnd/>
          </a:ln>
          <a:effectLst/>
        </p:spPr>
      </p:pic>
      <p:sp>
        <p:nvSpPr>
          <p:cNvPr id="22" name="Прямоугольник 21"/>
          <p:cNvSpPr/>
          <p:nvPr/>
        </p:nvSpPr>
        <p:spPr>
          <a:xfrm>
            <a:off x="1219201" y="5962288"/>
            <a:ext cx="3325091" cy="584775"/>
          </a:xfrm>
          <a:prstGeom prst="rect">
            <a:avLst/>
          </a:prstGeom>
        </p:spPr>
        <p:txBody>
          <a:bodyPr wrap="square">
            <a:spAutoFit/>
          </a:bodyPr>
          <a:lstStyle/>
          <a:p>
            <a:pPr algn="ctr"/>
            <a:r>
              <a:rPr lang="en-US" altLang="en-US" sz="1600" i="1" dirty="0" smtClean="0">
                <a:solidFill>
                  <a:srgbClr val="002060"/>
                </a:solidFill>
              </a:rPr>
              <a:t>flux tube texture of the solar wind plasma (</a:t>
            </a:r>
            <a:r>
              <a:rPr lang="it-IT" sz="1600" i="1" dirty="0" smtClean="0">
                <a:solidFill>
                  <a:srgbClr val="002060"/>
                </a:solidFill>
              </a:rPr>
              <a:t>Borovsky  et al. JGR 2008)</a:t>
            </a:r>
            <a:endParaRPr lang="ru-RU" sz="1600" i="1" dirty="0">
              <a:solidFill>
                <a:srgbClr val="002060"/>
              </a:solidFill>
            </a:endParaRPr>
          </a:p>
        </p:txBody>
      </p:sp>
      <p:sp>
        <p:nvSpPr>
          <p:cNvPr id="29" name="Rettangolo 6"/>
          <p:cNvSpPr>
            <a:spLocks noChangeArrowheads="1"/>
          </p:cNvSpPr>
          <p:nvPr/>
        </p:nvSpPr>
        <p:spPr bwMode="auto">
          <a:xfrm>
            <a:off x="1120342" y="3555132"/>
            <a:ext cx="3171381" cy="338554"/>
          </a:xfrm>
          <a:prstGeom prst="rect">
            <a:avLst/>
          </a:prstGeom>
          <a:noFill/>
          <a:ln w="9525">
            <a:noFill/>
            <a:miter lim="800000"/>
            <a:headEnd/>
            <a:tailEnd/>
          </a:ln>
        </p:spPr>
        <p:txBody>
          <a:bodyPr wrap="none">
            <a:spAutoFit/>
          </a:bodyPr>
          <a:lstStyle/>
          <a:p>
            <a:r>
              <a:rPr lang="it-IT" sz="1600" i="1" dirty="0">
                <a:solidFill>
                  <a:srgbClr val="002060"/>
                </a:solidFill>
              </a:rPr>
              <a:t>Borovsky  et al. </a:t>
            </a:r>
            <a:r>
              <a:rPr lang="it-IT" sz="1600" i="1" dirty="0" smtClean="0">
                <a:solidFill>
                  <a:srgbClr val="002060"/>
                </a:solidFill>
              </a:rPr>
              <a:t> JGR 2008, PRL 2010</a:t>
            </a:r>
            <a:endParaRPr lang="it-IT" sz="1600" i="1" dirty="0">
              <a:solidFill>
                <a:srgbClr val="002060"/>
              </a:solidFill>
            </a:endParaRPr>
          </a:p>
        </p:txBody>
      </p:sp>
      <p:pic>
        <p:nvPicPr>
          <p:cNvPr id="157703" name="Picture 7"/>
          <p:cNvPicPr>
            <a:picLocks noChangeAspect="1" noChangeArrowheads="1"/>
          </p:cNvPicPr>
          <p:nvPr/>
        </p:nvPicPr>
        <p:blipFill>
          <a:blip r:embed="rId5" cstate="print"/>
          <a:srcRect/>
          <a:stretch>
            <a:fillRect/>
          </a:stretch>
        </p:blipFill>
        <p:spPr bwMode="auto">
          <a:xfrm>
            <a:off x="7653340" y="848592"/>
            <a:ext cx="3584648" cy="2668966"/>
          </a:xfrm>
          <a:prstGeom prst="rect">
            <a:avLst/>
          </a:prstGeom>
          <a:noFill/>
          <a:ln w="9525">
            <a:noFill/>
            <a:miter lim="800000"/>
            <a:headEnd/>
            <a:tailEnd/>
          </a:ln>
          <a:effectLst/>
        </p:spPr>
      </p:pic>
      <p:sp>
        <p:nvSpPr>
          <p:cNvPr id="39" name="Rettangolo 6"/>
          <p:cNvSpPr>
            <a:spLocks noChangeArrowheads="1"/>
          </p:cNvSpPr>
          <p:nvPr/>
        </p:nvSpPr>
        <p:spPr bwMode="auto">
          <a:xfrm>
            <a:off x="8795762" y="3624408"/>
            <a:ext cx="1877950" cy="338554"/>
          </a:xfrm>
          <a:prstGeom prst="rect">
            <a:avLst/>
          </a:prstGeom>
          <a:noFill/>
          <a:ln w="9525">
            <a:noFill/>
            <a:miter lim="800000"/>
            <a:headEnd/>
            <a:tailEnd/>
          </a:ln>
        </p:spPr>
        <p:txBody>
          <a:bodyPr wrap="none">
            <a:spAutoFit/>
          </a:bodyPr>
          <a:lstStyle/>
          <a:p>
            <a:r>
              <a:rPr lang="it-IT" sz="1600" i="1" dirty="0" smtClean="0">
                <a:solidFill>
                  <a:srgbClr val="002060"/>
                </a:solidFill>
              </a:rPr>
              <a:t>Lion et al., Apj. 2016</a:t>
            </a:r>
            <a:endParaRPr lang="it-IT" sz="1600" i="1" dirty="0">
              <a:solidFill>
                <a:srgbClr val="002060"/>
              </a:solidFill>
            </a:endParaRPr>
          </a:p>
        </p:txBody>
      </p:sp>
      <p:sp>
        <p:nvSpPr>
          <p:cNvPr id="40" name="Прямоугольник 39"/>
          <p:cNvSpPr/>
          <p:nvPr/>
        </p:nvSpPr>
        <p:spPr>
          <a:xfrm>
            <a:off x="9072374" y="708951"/>
            <a:ext cx="2018309" cy="646331"/>
          </a:xfrm>
          <a:prstGeom prst="rect">
            <a:avLst/>
          </a:prstGeom>
        </p:spPr>
        <p:txBody>
          <a:bodyPr wrap="none">
            <a:spAutoFit/>
          </a:bodyPr>
          <a:lstStyle/>
          <a:p>
            <a:pPr algn="ctr"/>
            <a:r>
              <a:rPr lang="en-US" dirty="0" smtClean="0">
                <a:solidFill>
                  <a:srgbClr val="002060"/>
                </a:solidFill>
              </a:rPr>
              <a:t>WIND </a:t>
            </a:r>
          </a:p>
          <a:p>
            <a:pPr algn="ctr"/>
            <a:r>
              <a:rPr lang="en-US" dirty="0" smtClean="0">
                <a:solidFill>
                  <a:srgbClr val="002060"/>
                </a:solidFill>
              </a:rPr>
              <a:t>ion transition range</a:t>
            </a:r>
            <a:endParaRPr lang="ru-RU" dirty="0">
              <a:solidFill>
                <a:srgbClr val="002060"/>
              </a:solidFill>
            </a:endParaRPr>
          </a:p>
        </p:txBody>
      </p:sp>
      <p:sp>
        <p:nvSpPr>
          <p:cNvPr id="41" name="Прямоугольник 40"/>
          <p:cNvSpPr/>
          <p:nvPr/>
        </p:nvSpPr>
        <p:spPr>
          <a:xfrm>
            <a:off x="6654601" y="3604552"/>
            <a:ext cx="949299" cy="369332"/>
          </a:xfrm>
          <a:prstGeom prst="rect">
            <a:avLst/>
          </a:prstGeom>
        </p:spPr>
        <p:txBody>
          <a:bodyPr wrap="none">
            <a:spAutoFit/>
          </a:bodyPr>
          <a:lstStyle/>
          <a:p>
            <a:r>
              <a:rPr lang="en-US" dirty="0" smtClean="0">
                <a:solidFill>
                  <a:srgbClr val="002060"/>
                </a:solidFill>
              </a:rPr>
              <a:t>Helios-2</a:t>
            </a:r>
            <a:endParaRPr lang="ru-RU"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TextBox 3"/>
          <p:cNvSpPr txBox="1">
            <a:spLocks noChangeArrowheads="1"/>
          </p:cNvSpPr>
          <p:nvPr/>
        </p:nvSpPr>
        <p:spPr bwMode="auto">
          <a:xfrm>
            <a:off x="290945" y="263236"/>
            <a:ext cx="10210800" cy="523220"/>
          </a:xfrm>
          <a:prstGeom prst="rect">
            <a:avLst/>
          </a:prstGeom>
          <a:noFill/>
          <a:ln w="9525">
            <a:noFill/>
            <a:miter lim="800000"/>
            <a:headEnd/>
            <a:tailEnd/>
          </a:ln>
        </p:spPr>
        <p:txBody>
          <a:bodyPr wrap="square">
            <a:spAutoFit/>
          </a:bodyPr>
          <a:lstStyle/>
          <a:p>
            <a:pPr algn="ctr"/>
            <a:r>
              <a:rPr lang="en-US" sz="2800" b="1" dirty="0" smtClean="0">
                <a:solidFill>
                  <a:srgbClr val="002060"/>
                </a:solidFill>
              </a:rPr>
              <a:t>Spectrum of turbulent fluctuations in the solar wind. General view.  </a:t>
            </a:r>
            <a:endParaRPr lang="ru-RU" sz="2800" b="1" dirty="0">
              <a:solidFill>
                <a:srgbClr val="002060"/>
              </a:solidFill>
            </a:endParaRPr>
          </a:p>
        </p:txBody>
      </p:sp>
      <p:sp>
        <p:nvSpPr>
          <p:cNvPr id="12" name="TextBox 11"/>
          <p:cNvSpPr txBox="1"/>
          <p:nvPr/>
        </p:nvSpPr>
        <p:spPr>
          <a:xfrm>
            <a:off x="5361711" y="788628"/>
            <a:ext cx="5680362" cy="4856714"/>
          </a:xfrm>
          <a:prstGeom prst="rect">
            <a:avLst/>
          </a:prstGeom>
          <a:noFill/>
        </p:spPr>
        <p:txBody>
          <a:bodyPr wrap="square" rtlCol="0">
            <a:spAutoFit/>
          </a:bodyPr>
          <a:lstStyle/>
          <a:p>
            <a:pPr>
              <a:lnSpc>
                <a:spcPct val="120000"/>
              </a:lnSpc>
            </a:pPr>
            <a:r>
              <a:rPr lang="en-US" altLang="cs-CZ" b="1" dirty="0" smtClean="0">
                <a:solidFill>
                  <a:srgbClr val="002060"/>
                </a:solidFill>
              </a:rPr>
              <a:t>Integral scale:</a:t>
            </a:r>
          </a:p>
          <a:p>
            <a:pPr>
              <a:lnSpc>
                <a:spcPct val="120000"/>
              </a:lnSpc>
              <a:buFont typeface="Arial" pitchFamily="34" charset="0"/>
              <a:buChar char="•"/>
            </a:pPr>
            <a:r>
              <a:rPr lang="en-US" altLang="cs-CZ" dirty="0" smtClean="0">
                <a:solidFill>
                  <a:srgbClr val="002060"/>
                </a:solidFill>
              </a:rPr>
              <a:t>-1 slope at large scale determined by solar activity</a:t>
            </a:r>
          </a:p>
          <a:p>
            <a:pPr>
              <a:lnSpc>
                <a:spcPct val="120000"/>
              </a:lnSpc>
              <a:buFont typeface="Arial" pitchFamily="34" charset="0"/>
              <a:buChar char="•"/>
            </a:pPr>
            <a:endParaRPr lang="en-US" altLang="cs-CZ" sz="1200" dirty="0" smtClean="0">
              <a:solidFill>
                <a:srgbClr val="002060"/>
              </a:solidFill>
            </a:endParaRPr>
          </a:p>
          <a:p>
            <a:pPr>
              <a:lnSpc>
                <a:spcPct val="120000"/>
              </a:lnSpc>
            </a:pPr>
            <a:r>
              <a:rPr lang="en-US" altLang="cs-CZ" b="1" dirty="0" smtClean="0">
                <a:solidFill>
                  <a:srgbClr val="002060"/>
                </a:solidFill>
              </a:rPr>
              <a:t>MHD scale:</a:t>
            </a:r>
          </a:p>
          <a:p>
            <a:pPr>
              <a:lnSpc>
                <a:spcPct val="120000"/>
              </a:lnSpc>
              <a:buFont typeface="Arial" pitchFamily="34" charset="0"/>
              <a:buChar char="•"/>
            </a:pPr>
            <a:r>
              <a:rPr lang="en-US" altLang="cs-CZ" dirty="0" smtClean="0">
                <a:solidFill>
                  <a:srgbClr val="002060"/>
                </a:solidFill>
              </a:rPr>
              <a:t>-5/3 (</a:t>
            </a:r>
            <a:r>
              <a:rPr lang="en-US" altLang="cs-CZ" dirty="0" err="1" smtClean="0">
                <a:solidFill>
                  <a:srgbClr val="002060"/>
                </a:solidFill>
              </a:rPr>
              <a:t>Kolmogorov</a:t>
            </a:r>
            <a:r>
              <a:rPr lang="en-US" altLang="cs-CZ" dirty="0" smtClean="0">
                <a:solidFill>
                  <a:srgbClr val="002060"/>
                </a:solidFill>
              </a:rPr>
              <a:t> slope) - strong  turbulence, incompressible </a:t>
            </a:r>
            <a:r>
              <a:rPr lang="en-US" altLang="cs-CZ" dirty="0" err="1" smtClean="0">
                <a:solidFill>
                  <a:srgbClr val="002060"/>
                </a:solidFill>
              </a:rPr>
              <a:t>Alfvenic</a:t>
            </a:r>
            <a:r>
              <a:rPr lang="en-US" altLang="cs-CZ" dirty="0" smtClean="0">
                <a:solidFill>
                  <a:srgbClr val="002060"/>
                </a:solidFill>
              </a:rPr>
              <a:t> fluctuations  (</a:t>
            </a:r>
            <a:r>
              <a:rPr lang="en-US" i="1" dirty="0" err="1" smtClean="0">
                <a:solidFill>
                  <a:srgbClr val="002060"/>
                </a:solidFill>
              </a:rPr>
              <a:t>Goldreich</a:t>
            </a:r>
            <a:r>
              <a:rPr lang="en-US" i="1" dirty="0" smtClean="0">
                <a:solidFill>
                  <a:srgbClr val="002060"/>
                </a:solidFill>
              </a:rPr>
              <a:t> &amp; Sridhar,  APJ 1995</a:t>
            </a:r>
            <a:r>
              <a:rPr lang="en-US" altLang="cs-CZ" dirty="0" smtClean="0">
                <a:solidFill>
                  <a:srgbClr val="002060"/>
                </a:solidFill>
              </a:rPr>
              <a:t>). (Magnetic field and Density fluctuations). </a:t>
            </a:r>
            <a:endParaRPr lang="en-US" sz="1600" i="1" dirty="0" smtClean="0">
              <a:solidFill>
                <a:srgbClr val="002060"/>
              </a:solidFill>
            </a:endParaRPr>
          </a:p>
          <a:p>
            <a:pPr>
              <a:lnSpc>
                <a:spcPct val="120000"/>
              </a:lnSpc>
              <a:buFont typeface="Arial" pitchFamily="34" charset="0"/>
              <a:buChar char="•"/>
            </a:pPr>
            <a:r>
              <a:rPr lang="en-US" altLang="cs-CZ" dirty="0" smtClean="0">
                <a:solidFill>
                  <a:srgbClr val="002060"/>
                </a:solidFill>
              </a:rPr>
              <a:t>-3/2 - weak turbulence (</a:t>
            </a:r>
            <a:r>
              <a:rPr lang="en-US" altLang="cs-CZ" i="1" dirty="0" err="1" smtClean="0">
                <a:solidFill>
                  <a:srgbClr val="002060"/>
                </a:solidFill>
              </a:rPr>
              <a:t>Kraichnan</a:t>
            </a:r>
            <a:r>
              <a:rPr lang="en-US" altLang="cs-CZ" i="1" dirty="0" smtClean="0">
                <a:solidFill>
                  <a:srgbClr val="002060"/>
                </a:solidFill>
              </a:rPr>
              <a:t> , </a:t>
            </a:r>
            <a:r>
              <a:rPr lang="en-US" dirty="0" smtClean="0">
                <a:solidFill>
                  <a:srgbClr val="002060"/>
                </a:solidFill>
              </a:rPr>
              <a:t>Phys. of Fluids </a:t>
            </a:r>
            <a:r>
              <a:rPr lang="en-US" altLang="cs-CZ" i="1" dirty="0" smtClean="0">
                <a:solidFill>
                  <a:srgbClr val="002060"/>
                </a:solidFill>
              </a:rPr>
              <a:t>1965 </a:t>
            </a:r>
            <a:r>
              <a:rPr lang="en-US" altLang="cs-CZ" dirty="0" smtClean="0">
                <a:solidFill>
                  <a:srgbClr val="002060"/>
                </a:solidFill>
              </a:rPr>
              <a:t>) (velocity fluctuations)</a:t>
            </a:r>
          </a:p>
          <a:p>
            <a:pPr>
              <a:lnSpc>
                <a:spcPct val="120000"/>
              </a:lnSpc>
            </a:pPr>
            <a:endParaRPr lang="en-US" altLang="cs-CZ" sz="1200" b="1" dirty="0" smtClean="0">
              <a:solidFill>
                <a:srgbClr val="002060"/>
              </a:solidFill>
            </a:endParaRPr>
          </a:p>
          <a:p>
            <a:pPr>
              <a:lnSpc>
                <a:spcPct val="120000"/>
              </a:lnSpc>
            </a:pPr>
            <a:r>
              <a:rPr lang="en-US" altLang="cs-CZ" b="1" dirty="0" smtClean="0">
                <a:solidFill>
                  <a:srgbClr val="002060"/>
                </a:solidFill>
              </a:rPr>
              <a:t>Kinetic scale:</a:t>
            </a:r>
          </a:p>
          <a:p>
            <a:pPr>
              <a:lnSpc>
                <a:spcPct val="120000"/>
              </a:lnSpc>
              <a:buFont typeface="Arial" pitchFamily="34" charset="0"/>
              <a:buChar char="•"/>
            </a:pPr>
            <a:r>
              <a:rPr lang="en-US" altLang="cs-CZ" dirty="0" smtClean="0">
                <a:solidFill>
                  <a:srgbClr val="002060"/>
                </a:solidFill>
              </a:rPr>
              <a:t>-7/3 - kinetic </a:t>
            </a:r>
            <a:r>
              <a:rPr lang="en-US" altLang="cs-CZ" dirty="0" err="1" smtClean="0">
                <a:solidFill>
                  <a:srgbClr val="002060"/>
                </a:solidFill>
              </a:rPr>
              <a:t>Alfvenic</a:t>
            </a:r>
            <a:r>
              <a:rPr lang="en-US" altLang="cs-CZ" dirty="0" smtClean="0">
                <a:solidFill>
                  <a:srgbClr val="002060"/>
                </a:solidFill>
              </a:rPr>
              <a:t> turbulence (</a:t>
            </a:r>
            <a:r>
              <a:rPr lang="en-US" dirty="0" smtClean="0">
                <a:solidFill>
                  <a:srgbClr val="002060"/>
                </a:solidFill>
              </a:rPr>
              <a:t>KAW), ion cyclotron waves (</a:t>
            </a:r>
            <a:r>
              <a:rPr lang="en-US" i="1" dirty="0" err="1" smtClean="0">
                <a:solidFill>
                  <a:srgbClr val="002060"/>
                </a:solidFill>
              </a:rPr>
              <a:t>Schekochihin</a:t>
            </a:r>
            <a:r>
              <a:rPr lang="en-US" i="1" dirty="0" smtClean="0">
                <a:solidFill>
                  <a:srgbClr val="002060"/>
                </a:solidFill>
              </a:rPr>
              <a:t> et al.,  APJSS 2009</a:t>
            </a:r>
            <a:r>
              <a:rPr lang="en-US" dirty="0" smtClean="0">
                <a:solidFill>
                  <a:srgbClr val="002060"/>
                </a:solidFill>
              </a:rPr>
              <a:t>)</a:t>
            </a:r>
          </a:p>
          <a:p>
            <a:pPr>
              <a:lnSpc>
                <a:spcPct val="120000"/>
              </a:lnSpc>
              <a:buFont typeface="Arial" pitchFamily="34" charset="0"/>
              <a:buChar char="•"/>
            </a:pPr>
            <a:r>
              <a:rPr lang="en-US" dirty="0" smtClean="0">
                <a:solidFill>
                  <a:srgbClr val="002060"/>
                </a:solidFill>
              </a:rPr>
              <a:t>-8/3  KAW +  2-D structures  ( </a:t>
            </a:r>
            <a:r>
              <a:rPr lang="en-US" i="1" dirty="0" err="1" smtClean="0">
                <a:solidFill>
                  <a:srgbClr val="002060"/>
                </a:solidFill>
              </a:rPr>
              <a:t>Boldyrev</a:t>
            </a:r>
            <a:r>
              <a:rPr lang="en-US" i="1" dirty="0" smtClean="0">
                <a:solidFill>
                  <a:srgbClr val="002060"/>
                </a:solidFill>
              </a:rPr>
              <a:t> &amp; Perez , APJ 2012</a:t>
            </a:r>
            <a:r>
              <a:rPr lang="en-US" dirty="0" smtClean="0">
                <a:solidFill>
                  <a:srgbClr val="002060"/>
                </a:solidFill>
              </a:rPr>
              <a:t>)</a:t>
            </a:r>
          </a:p>
          <a:p>
            <a:pPr>
              <a:lnSpc>
                <a:spcPct val="120000"/>
              </a:lnSpc>
              <a:buFont typeface="Arial" pitchFamily="34" charset="0"/>
              <a:buChar char="•"/>
            </a:pPr>
            <a:r>
              <a:rPr lang="en-US" dirty="0" smtClean="0">
                <a:solidFill>
                  <a:srgbClr val="002060"/>
                </a:solidFill>
              </a:rPr>
              <a:t>Strongly depend on solar wind conditions</a:t>
            </a:r>
          </a:p>
        </p:txBody>
      </p:sp>
      <p:grpSp>
        <p:nvGrpSpPr>
          <p:cNvPr id="62" name="Группа 61"/>
          <p:cNvGrpSpPr/>
          <p:nvPr/>
        </p:nvGrpSpPr>
        <p:grpSpPr>
          <a:xfrm>
            <a:off x="514378" y="817418"/>
            <a:ext cx="4293149" cy="3214255"/>
            <a:chOff x="528233" y="512619"/>
            <a:chExt cx="4459404" cy="3353616"/>
          </a:xfrm>
        </p:grpSpPr>
        <p:pic>
          <p:nvPicPr>
            <p:cNvPr id="58" name="Рисунок 57" descr="бруно.PNG"/>
            <p:cNvPicPr>
              <a:picLocks noChangeAspect="1"/>
            </p:cNvPicPr>
            <p:nvPr/>
          </p:nvPicPr>
          <p:blipFill>
            <a:blip r:embed="rId2" cstate="print"/>
            <a:stretch>
              <a:fillRect/>
            </a:stretch>
          </p:blipFill>
          <p:spPr>
            <a:xfrm>
              <a:off x="528233" y="512619"/>
              <a:ext cx="4459404" cy="3353616"/>
            </a:xfrm>
            <a:prstGeom prst="rect">
              <a:avLst/>
            </a:prstGeom>
          </p:spPr>
        </p:pic>
        <p:sp>
          <p:nvSpPr>
            <p:cNvPr id="59" name="Прямоугольник 58"/>
            <p:cNvSpPr/>
            <p:nvPr/>
          </p:nvSpPr>
          <p:spPr>
            <a:xfrm>
              <a:off x="2549236" y="1593272"/>
              <a:ext cx="152400" cy="14547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 name="Прямоугольник 59"/>
            <p:cNvSpPr/>
            <p:nvPr/>
          </p:nvSpPr>
          <p:spPr>
            <a:xfrm>
              <a:off x="3616036" y="609600"/>
              <a:ext cx="235528" cy="1343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1" name="Прямоугольник 60"/>
            <p:cNvSpPr/>
            <p:nvPr/>
          </p:nvSpPr>
          <p:spPr>
            <a:xfrm>
              <a:off x="4114800" y="637309"/>
              <a:ext cx="180110" cy="1537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63" name="Прямоугольник 62"/>
          <p:cNvSpPr/>
          <p:nvPr/>
        </p:nvSpPr>
        <p:spPr>
          <a:xfrm>
            <a:off x="429492" y="4047898"/>
            <a:ext cx="4472022" cy="584775"/>
          </a:xfrm>
          <a:prstGeom prst="rect">
            <a:avLst/>
          </a:prstGeom>
        </p:spPr>
        <p:txBody>
          <a:bodyPr wrap="square">
            <a:spAutoFit/>
          </a:bodyPr>
          <a:lstStyle/>
          <a:p>
            <a:pPr algn="ctr"/>
            <a:r>
              <a:rPr lang="en-US" sz="1600" i="1" dirty="0" smtClean="0">
                <a:solidFill>
                  <a:srgbClr val="002060"/>
                </a:solidFill>
              </a:rPr>
              <a:t>Typical interplanetary magnetic field power spectrum at 1 AU</a:t>
            </a:r>
            <a:r>
              <a:rPr lang="ru-RU" sz="1600" i="1" dirty="0" smtClean="0">
                <a:solidFill>
                  <a:srgbClr val="002060"/>
                </a:solidFill>
              </a:rPr>
              <a:t> </a:t>
            </a:r>
            <a:r>
              <a:rPr lang="en-US" sz="1600" i="1" dirty="0" smtClean="0">
                <a:solidFill>
                  <a:srgbClr val="002060"/>
                </a:solidFill>
              </a:rPr>
              <a:t>(</a:t>
            </a:r>
            <a:r>
              <a:rPr lang="en-US" sz="1600" i="1" dirty="0" smtClean="0">
                <a:solidFill>
                  <a:srgbClr val="002060"/>
                </a:solidFill>
                <a:cs typeface="Times New Roman" pitchFamily="18" charset="0"/>
              </a:rPr>
              <a:t>Bruno &amp; Carbone </a:t>
            </a:r>
            <a:r>
              <a:rPr lang="en-US" sz="1600" i="1" dirty="0" err="1" smtClean="0">
                <a:solidFill>
                  <a:srgbClr val="002060"/>
                </a:solidFill>
                <a:cs typeface="Times New Roman" pitchFamily="18" charset="0"/>
              </a:rPr>
              <a:t>Liv</a:t>
            </a:r>
            <a:r>
              <a:rPr lang="en-US" sz="1600" i="1" dirty="0" smtClean="0">
                <a:solidFill>
                  <a:srgbClr val="002060"/>
                </a:solidFill>
                <a:cs typeface="Times New Roman" pitchFamily="18" charset="0"/>
              </a:rPr>
              <a:t>. Rev., 2013)</a:t>
            </a:r>
            <a:r>
              <a:rPr lang="en-US" sz="1600" dirty="0" smtClean="0">
                <a:solidFill>
                  <a:srgbClr val="002060"/>
                </a:solidFill>
              </a:rPr>
              <a:t> </a:t>
            </a:r>
            <a:endParaRPr lang="ru-RU" sz="1600" dirty="0" smtClean="0">
              <a:solidFill>
                <a:srgbClr val="002060"/>
              </a:solidFill>
            </a:endParaRPr>
          </a:p>
        </p:txBody>
      </p:sp>
      <p:sp>
        <p:nvSpPr>
          <p:cNvPr id="66" name="Прямоугольник 65"/>
          <p:cNvSpPr/>
          <p:nvPr/>
        </p:nvSpPr>
        <p:spPr>
          <a:xfrm>
            <a:off x="360215" y="4643781"/>
            <a:ext cx="4973784" cy="2031325"/>
          </a:xfrm>
          <a:prstGeom prst="rect">
            <a:avLst/>
          </a:prstGeom>
        </p:spPr>
        <p:txBody>
          <a:bodyPr wrap="square">
            <a:spAutoFit/>
          </a:bodyPr>
          <a:lstStyle/>
          <a:p>
            <a:pPr algn="ctr"/>
            <a:r>
              <a:rPr lang="en-US" altLang="cs-CZ" dirty="0" smtClean="0">
                <a:solidFill>
                  <a:srgbClr val="0070C0"/>
                </a:solidFill>
              </a:rPr>
              <a:t>In solar wind V&gt;&gt;</a:t>
            </a:r>
            <a:r>
              <a:rPr lang="en-US" dirty="0" smtClean="0">
                <a:solidFill>
                  <a:srgbClr val="0070C0"/>
                </a:solidFill>
              </a:rPr>
              <a:t> V</a:t>
            </a:r>
            <a:r>
              <a:rPr lang="en-US" baseline="-25000" dirty="0" smtClean="0">
                <a:solidFill>
                  <a:srgbClr val="0070C0"/>
                </a:solidFill>
              </a:rPr>
              <a:t>A</a:t>
            </a:r>
            <a:endParaRPr lang="en-US" dirty="0" smtClean="0">
              <a:solidFill>
                <a:srgbClr val="0070C0"/>
              </a:solidFill>
            </a:endParaRPr>
          </a:p>
          <a:p>
            <a:pPr algn="ctr"/>
            <a:r>
              <a:rPr lang="en-US" altLang="cs-CZ" b="1" dirty="0" smtClean="0">
                <a:solidFill>
                  <a:srgbClr val="0070C0"/>
                </a:solidFill>
              </a:rPr>
              <a:t>Taylor hypothesis </a:t>
            </a:r>
            <a:r>
              <a:rPr lang="en-US" altLang="cs-CZ" i="1" dirty="0" smtClean="0">
                <a:solidFill>
                  <a:srgbClr val="0070C0"/>
                </a:solidFill>
              </a:rPr>
              <a:t>(</a:t>
            </a:r>
            <a:r>
              <a:rPr lang="en-US" i="1" dirty="0" smtClean="0">
                <a:solidFill>
                  <a:srgbClr val="0070C0"/>
                </a:solidFill>
              </a:rPr>
              <a:t>Taylor, RSPSA, 1938) </a:t>
            </a:r>
            <a:r>
              <a:rPr lang="en-US" altLang="cs-CZ" dirty="0" smtClean="0">
                <a:solidFill>
                  <a:srgbClr val="0070C0"/>
                </a:solidFill>
              </a:rPr>
              <a:t>Fluctuations observed at a single point in space can be interpreted as spatial variations in the flow </a:t>
            </a:r>
            <a:r>
              <a:rPr lang="en-US" dirty="0" smtClean="0">
                <a:solidFill>
                  <a:srgbClr val="0070C0"/>
                </a:solidFill>
              </a:rPr>
              <a:t>passing by the spacecraft with the bulk velocity.</a:t>
            </a:r>
          </a:p>
          <a:p>
            <a:pPr algn="ctr"/>
            <a:endParaRPr lang="en-US" dirty="0" smtClean="0">
              <a:solidFill>
                <a:srgbClr val="FF0000"/>
              </a:solidFill>
            </a:endParaRPr>
          </a:p>
          <a:p>
            <a:pPr algn="ctr"/>
            <a:r>
              <a:rPr lang="en-US" dirty="0" smtClean="0">
                <a:solidFill>
                  <a:srgbClr val="FF0000"/>
                </a:solidFill>
              </a:rPr>
              <a:t>Violated for whistler waves! </a:t>
            </a:r>
            <a:r>
              <a:rPr lang="en-US" dirty="0" smtClean="0">
                <a:solidFill>
                  <a:srgbClr val="0070C0"/>
                </a:solidFill>
              </a:rPr>
              <a:t>(</a:t>
            </a:r>
            <a:r>
              <a:rPr lang="en-US" i="1" dirty="0" smtClean="0">
                <a:solidFill>
                  <a:srgbClr val="0070C0"/>
                </a:solidFill>
              </a:rPr>
              <a:t>Klein et al., APJL 2014)</a:t>
            </a:r>
            <a:endParaRPr lang="en-US" altLang="cs-CZ" i="1" dirty="0" smtClean="0">
              <a:solidFill>
                <a:srgbClr val="0070C0"/>
              </a:solidFill>
            </a:endParaRPr>
          </a:p>
        </p:txBody>
      </p:sp>
      <p:sp>
        <p:nvSpPr>
          <p:cNvPr id="11" name="TextBox 10"/>
          <p:cNvSpPr txBox="1"/>
          <p:nvPr/>
        </p:nvSpPr>
        <p:spPr>
          <a:xfrm>
            <a:off x="4053016" y="2413687"/>
            <a:ext cx="551754" cy="369332"/>
          </a:xfrm>
          <a:prstGeom prst="rect">
            <a:avLst/>
          </a:prstGeom>
          <a:noFill/>
        </p:spPr>
        <p:txBody>
          <a:bodyPr wrap="none" rtlCol="0">
            <a:spAutoFit/>
          </a:bodyPr>
          <a:lstStyle/>
          <a:p>
            <a:r>
              <a:rPr lang="en-US" dirty="0" smtClean="0">
                <a:solidFill>
                  <a:srgbClr val="FF0000"/>
                </a:solidFill>
              </a:rPr>
              <a:t>k</a:t>
            </a:r>
            <a:r>
              <a:rPr lang="en-US" baseline="30000" dirty="0" smtClean="0">
                <a:solidFill>
                  <a:srgbClr val="FF0000"/>
                </a:solidFill>
              </a:rPr>
              <a:t>-7/3</a:t>
            </a:r>
            <a:endParaRPr lang="ru-RU" dirty="0">
              <a:solidFill>
                <a:srgbClr val="FF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3"/>
          <p:cNvSpPr txBox="1">
            <a:spLocks noChangeArrowheads="1"/>
          </p:cNvSpPr>
          <p:nvPr/>
        </p:nvSpPr>
        <p:spPr bwMode="auto">
          <a:xfrm>
            <a:off x="0" y="180109"/>
            <a:ext cx="10210800" cy="523220"/>
          </a:xfrm>
          <a:prstGeom prst="rect">
            <a:avLst/>
          </a:prstGeom>
          <a:noFill/>
          <a:ln w="9525">
            <a:noFill/>
            <a:miter lim="800000"/>
            <a:headEnd/>
            <a:tailEnd/>
          </a:ln>
        </p:spPr>
        <p:txBody>
          <a:bodyPr wrap="square">
            <a:spAutoFit/>
          </a:bodyPr>
          <a:lstStyle/>
          <a:p>
            <a:pPr algn="ctr"/>
            <a:r>
              <a:rPr lang="en-US" sz="2800" b="1" dirty="0" smtClean="0">
                <a:solidFill>
                  <a:srgbClr val="002060"/>
                </a:solidFill>
              </a:rPr>
              <a:t>Spectrum turbulence at the kinetic scale in the solar wind. </a:t>
            </a:r>
            <a:endParaRPr lang="ru-RU" sz="2800" b="1" dirty="0">
              <a:solidFill>
                <a:srgbClr val="002060"/>
              </a:solidFill>
            </a:endParaRPr>
          </a:p>
        </p:txBody>
      </p:sp>
      <p:pic>
        <p:nvPicPr>
          <p:cNvPr id="7" name="Picture 17"/>
          <p:cNvPicPr>
            <a:picLocks noChangeAspect="1" noChangeArrowheads="1"/>
          </p:cNvPicPr>
          <p:nvPr/>
        </p:nvPicPr>
        <p:blipFill>
          <a:blip r:embed="rId2" cstate="print"/>
          <a:srcRect/>
          <a:stretch>
            <a:fillRect/>
          </a:stretch>
        </p:blipFill>
        <p:spPr bwMode="auto">
          <a:xfrm>
            <a:off x="329768" y="623455"/>
            <a:ext cx="3688049" cy="2478779"/>
          </a:xfrm>
          <a:prstGeom prst="rect">
            <a:avLst/>
          </a:prstGeom>
          <a:noFill/>
          <a:ln w="9525">
            <a:noFill/>
            <a:miter lim="800000"/>
            <a:headEnd/>
            <a:tailEnd/>
          </a:ln>
        </p:spPr>
      </p:pic>
      <p:sp>
        <p:nvSpPr>
          <p:cNvPr id="8" name="Text Box 18"/>
          <p:cNvSpPr txBox="1">
            <a:spLocks noChangeArrowheads="1"/>
          </p:cNvSpPr>
          <p:nvPr/>
        </p:nvSpPr>
        <p:spPr bwMode="auto">
          <a:xfrm>
            <a:off x="249381" y="3060411"/>
            <a:ext cx="3505201" cy="584775"/>
          </a:xfrm>
          <a:prstGeom prst="rect">
            <a:avLst/>
          </a:prstGeom>
          <a:noFill/>
          <a:ln w="9525">
            <a:noFill/>
            <a:miter lim="800000"/>
            <a:headEnd/>
            <a:tailEnd/>
          </a:ln>
        </p:spPr>
        <p:txBody>
          <a:bodyPr wrap="square">
            <a:spAutoFit/>
          </a:bodyPr>
          <a:lstStyle/>
          <a:p>
            <a:pPr algn="ctr"/>
            <a:r>
              <a:rPr lang="en-US" sz="1600" i="1" dirty="0" smtClean="0">
                <a:solidFill>
                  <a:srgbClr val="002060"/>
                </a:solidFill>
              </a:rPr>
              <a:t> magnetic field fluctuations by HELIOS-2 and WIND (</a:t>
            </a:r>
            <a:r>
              <a:rPr lang="en-US" sz="1600" i="1" dirty="0">
                <a:solidFill>
                  <a:srgbClr val="002060"/>
                </a:solidFill>
              </a:rPr>
              <a:t>Bruno et. al.,2004)</a:t>
            </a:r>
          </a:p>
        </p:txBody>
      </p:sp>
      <p:pic>
        <p:nvPicPr>
          <p:cNvPr id="10" name="Image 15"/>
          <p:cNvPicPr>
            <a:picLocks noChangeAspect="1"/>
          </p:cNvPicPr>
          <p:nvPr/>
        </p:nvPicPr>
        <p:blipFill>
          <a:blip r:embed="rId3" cstate="print"/>
          <a:srcRect/>
          <a:stretch>
            <a:fillRect/>
          </a:stretch>
        </p:blipFill>
        <p:spPr bwMode="auto">
          <a:xfrm>
            <a:off x="471055" y="3687099"/>
            <a:ext cx="3075710" cy="2513244"/>
          </a:xfrm>
          <a:prstGeom prst="rect">
            <a:avLst/>
          </a:prstGeom>
          <a:noFill/>
          <a:ln w="9525">
            <a:noFill/>
            <a:miter lim="800000"/>
            <a:headEnd/>
            <a:tailEnd/>
          </a:ln>
        </p:spPr>
      </p:pic>
      <p:sp>
        <p:nvSpPr>
          <p:cNvPr id="12" name="Прямоугольник 11"/>
          <p:cNvSpPr/>
          <p:nvPr/>
        </p:nvSpPr>
        <p:spPr>
          <a:xfrm>
            <a:off x="7190510" y="833642"/>
            <a:ext cx="3685308" cy="2308324"/>
          </a:xfrm>
          <a:prstGeom prst="rect">
            <a:avLst/>
          </a:prstGeom>
        </p:spPr>
        <p:txBody>
          <a:bodyPr wrap="square">
            <a:spAutoFit/>
          </a:bodyPr>
          <a:lstStyle/>
          <a:p>
            <a:pPr>
              <a:buFont typeface="Arial" pitchFamily="34" charset="0"/>
              <a:buChar char="•"/>
            </a:pPr>
            <a:r>
              <a:rPr lang="en-US" dirty="0" smtClean="0">
                <a:solidFill>
                  <a:srgbClr val="0070C0"/>
                </a:solidFill>
              </a:rPr>
              <a:t>Mean Spectra slope is ~2.7-2.9  both for magnetic field and density fluctuations (close to predicted -8/3)</a:t>
            </a:r>
          </a:p>
          <a:p>
            <a:pPr>
              <a:buFont typeface="Arial" pitchFamily="34" charset="0"/>
              <a:buChar char="•"/>
            </a:pPr>
            <a:endParaRPr lang="en-US" dirty="0" smtClean="0">
              <a:solidFill>
                <a:srgbClr val="0070C0"/>
              </a:solidFill>
            </a:endParaRPr>
          </a:p>
          <a:p>
            <a:pPr>
              <a:buFont typeface="Arial" pitchFamily="34" charset="0"/>
              <a:buChar char="•"/>
            </a:pPr>
            <a:r>
              <a:rPr lang="en-US" dirty="0" smtClean="0">
                <a:solidFill>
                  <a:srgbClr val="0070C0"/>
                </a:solidFill>
              </a:rPr>
              <a:t>Small scale fluctuations  are predominantly  the kinetic Alfven turbulence, the contribution of  whistler turbulence is weak</a:t>
            </a:r>
            <a:endParaRPr lang="ru-RU" dirty="0">
              <a:solidFill>
                <a:srgbClr val="0070C0"/>
              </a:solidFill>
            </a:endParaRPr>
          </a:p>
        </p:txBody>
      </p:sp>
      <p:pic>
        <p:nvPicPr>
          <p:cNvPr id="216066" name="Picture 2"/>
          <p:cNvPicPr>
            <a:picLocks noChangeAspect="1" noChangeArrowheads="1"/>
          </p:cNvPicPr>
          <p:nvPr/>
        </p:nvPicPr>
        <p:blipFill>
          <a:blip r:embed="rId4" cstate="print"/>
          <a:srcRect/>
          <a:stretch>
            <a:fillRect/>
          </a:stretch>
        </p:blipFill>
        <p:spPr bwMode="auto">
          <a:xfrm>
            <a:off x="3800043" y="3658034"/>
            <a:ext cx="3321193" cy="2441407"/>
          </a:xfrm>
          <a:prstGeom prst="rect">
            <a:avLst/>
          </a:prstGeom>
          <a:noFill/>
          <a:ln w="9525">
            <a:noFill/>
            <a:miter lim="800000"/>
            <a:headEnd/>
            <a:tailEnd/>
          </a:ln>
          <a:effectLst/>
        </p:spPr>
      </p:pic>
      <p:sp>
        <p:nvSpPr>
          <p:cNvPr id="15" name="Text Box 20"/>
          <p:cNvSpPr txBox="1">
            <a:spLocks noChangeArrowheads="1"/>
          </p:cNvSpPr>
          <p:nvPr/>
        </p:nvSpPr>
        <p:spPr bwMode="auto">
          <a:xfrm>
            <a:off x="3879273" y="6106971"/>
            <a:ext cx="3325091" cy="584775"/>
          </a:xfrm>
          <a:prstGeom prst="rect">
            <a:avLst/>
          </a:prstGeom>
          <a:noFill/>
          <a:ln w="9525">
            <a:noFill/>
            <a:miter lim="800000"/>
            <a:headEnd/>
            <a:tailEnd/>
          </a:ln>
        </p:spPr>
        <p:txBody>
          <a:bodyPr wrap="square">
            <a:spAutoFit/>
          </a:bodyPr>
          <a:lstStyle/>
          <a:p>
            <a:pPr algn="ctr"/>
            <a:r>
              <a:rPr lang="en-US" sz="1600" i="1" dirty="0" smtClean="0">
                <a:solidFill>
                  <a:srgbClr val="002060"/>
                </a:solidFill>
              </a:rPr>
              <a:t>Ion flux  fluctuations by </a:t>
            </a:r>
            <a:r>
              <a:rPr lang="en-US" sz="1600" i="1" dirty="0" err="1" smtClean="0">
                <a:solidFill>
                  <a:srgbClr val="002060"/>
                </a:solidFill>
              </a:rPr>
              <a:t>Spektr</a:t>
            </a:r>
            <a:r>
              <a:rPr lang="en-US" sz="1600" i="1" dirty="0" smtClean="0">
                <a:solidFill>
                  <a:srgbClr val="002060"/>
                </a:solidFill>
              </a:rPr>
              <a:t>-R (Riazantseva </a:t>
            </a:r>
            <a:r>
              <a:rPr lang="en-US" sz="1600" i="1" dirty="0">
                <a:solidFill>
                  <a:srgbClr val="002060"/>
                </a:solidFill>
              </a:rPr>
              <a:t>et. al</a:t>
            </a:r>
            <a:r>
              <a:rPr lang="en-US" sz="1600" i="1" dirty="0" smtClean="0">
                <a:solidFill>
                  <a:srgbClr val="002060"/>
                </a:solidFill>
              </a:rPr>
              <a:t>., JPP 2017</a:t>
            </a:r>
            <a:r>
              <a:rPr lang="en-US" sz="1600" dirty="0" smtClean="0">
                <a:solidFill>
                  <a:srgbClr val="002060"/>
                </a:solidFill>
              </a:rPr>
              <a:t>)</a:t>
            </a:r>
            <a:endParaRPr lang="en-US" sz="1600" dirty="0">
              <a:solidFill>
                <a:srgbClr val="002060"/>
              </a:solidFill>
            </a:endParaRPr>
          </a:p>
        </p:txBody>
      </p:sp>
      <p:pic>
        <p:nvPicPr>
          <p:cNvPr id="216067" name="Picture 3"/>
          <p:cNvPicPr>
            <a:picLocks noChangeAspect="1" noChangeArrowheads="1"/>
          </p:cNvPicPr>
          <p:nvPr/>
        </p:nvPicPr>
        <p:blipFill>
          <a:blip r:embed="rId5" cstate="print"/>
          <a:srcRect/>
          <a:stretch>
            <a:fillRect/>
          </a:stretch>
        </p:blipFill>
        <p:spPr bwMode="auto">
          <a:xfrm>
            <a:off x="7354166" y="3622364"/>
            <a:ext cx="3452379" cy="2501346"/>
          </a:xfrm>
          <a:prstGeom prst="rect">
            <a:avLst/>
          </a:prstGeom>
          <a:noFill/>
          <a:ln w="9525">
            <a:noFill/>
            <a:miter lim="800000"/>
            <a:headEnd/>
            <a:tailEnd/>
          </a:ln>
          <a:effectLst/>
        </p:spPr>
      </p:pic>
      <p:sp>
        <p:nvSpPr>
          <p:cNvPr id="17" name="Text Box 20"/>
          <p:cNvSpPr txBox="1">
            <a:spLocks noChangeArrowheads="1"/>
          </p:cNvSpPr>
          <p:nvPr/>
        </p:nvSpPr>
        <p:spPr bwMode="auto">
          <a:xfrm>
            <a:off x="7495309" y="6093116"/>
            <a:ext cx="3325091" cy="584775"/>
          </a:xfrm>
          <a:prstGeom prst="rect">
            <a:avLst/>
          </a:prstGeom>
          <a:noFill/>
          <a:ln w="9525">
            <a:noFill/>
            <a:miter lim="800000"/>
            <a:headEnd/>
            <a:tailEnd/>
          </a:ln>
        </p:spPr>
        <p:txBody>
          <a:bodyPr wrap="square">
            <a:spAutoFit/>
          </a:bodyPr>
          <a:lstStyle/>
          <a:p>
            <a:pPr algn="ctr"/>
            <a:r>
              <a:rPr lang="en-US" sz="1600" i="1" dirty="0" smtClean="0">
                <a:solidFill>
                  <a:srgbClr val="002060"/>
                </a:solidFill>
              </a:rPr>
              <a:t>Density fluctuations  by </a:t>
            </a:r>
            <a:r>
              <a:rPr lang="en-US" sz="1600" i="1" dirty="0" err="1" smtClean="0">
                <a:solidFill>
                  <a:srgbClr val="002060"/>
                </a:solidFill>
              </a:rPr>
              <a:t>Spektr</a:t>
            </a:r>
            <a:r>
              <a:rPr lang="en-US" sz="1600" i="1" dirty="0" smtClean="0">
                <a:solidFill>
                  <a:srgbClr val="002060"/>
                </a:solidFill>
              </a:rPr>
              <a:t>-R (</a:t>
            </a:r>
            <a:r>
              <a:rPr lang="en-US" sz="1600" i="1" dirty="0" err="1" smtClean="0">
                <a:solidFill>
                  <a:srgbClr val="002060"/>
                </a:solidFill>
              </a:rPr>
              <a:t>Safrankova</a:t>
            </a:r>
            <a:r>
              <a:rPr lang="en-US" sz="1600" i="1" dirty="0" smtClean="0">
                <a:solidFill>
                  <a:srgbClr val="002060"/>
                </a:solidFill>
              </a:rPr>
              <a:t> </a:t>
            </a:r>
            <a:r>
              <a:rPr lang="en-US" sz="1600" i="1" dirty="0">
                <a:solidFill>
                  <a:srgbClr val="002060"/>
                </a:solidFill>
              </a:rPr>
              <a:t>et. al</a:t>
            </a:r>
            <a:r>
              <a:rPr lang="en-US" sz="1600" i="1" dirty="0" smtClean="0">
                <a:solidFill>
                  <a:srgbClr val="002060"/>
                </a:solidFill>
              </a:rPr>
              <a:t>., APJ 2016</a:t>
            </a:r>
            <a:r>
              <a:rPr lang="en-US" sz="1600" dirty="0" smtClean="0">
                <a:solidFill>
                  <a:srgbClr val="002060"/>
                </a:solidFill>
              </a:rPr>
              <a:t>)</a:t>
            </a:r>
            <a:endParaRPr lang="en-US" sz="1600" dirty="0">
              <a:solidFill>
                <a:srgbClr val="002060"/>
              </a:solidFill>
            </a:endParaRPr>
          </a:p>
        </p:txBody>
      </p:sp>
      <p:sp>
        <p:nvSpPr>
          <p:cNvPr id="5" name="Text Box 4"/>
          <p:cNvSpPr txBox="1">
            <a:spLocks noChangeArrowheads="1"/>
          </p:cNvSpPr>
          <p:nvPr/>
        </p:nvSpPr>
        <p:spPr bwMode="auto">
          <a:xfrm>
            <a:off x="3587517" y="3065896"/>
            <a:ext cx="4060192" cy="584775"/>
          </a:xfrm>
          <a:prstGeom prst="rect">
            <a:avLst/>
          </a:prstGeom>
          <a:noFill/>
          <a:ln w="9525">
            <a:noFill/>
            <a:miter lim="800000"/>
            <a:headEnd/>
            <a:tailEnd/>
          </a:ln>
        </p:spPr>
        <p:txBody>
          <a:bodyPr wrap="square">
            <a:spAutoFit/>
          </a:bodyPr>
          <a:lstStyle/>
          <a:p>
            <a:pPr algn="ctr"/>
            <a:r>
              <a:rPr lang="en-US" sz="1600" i="1" dirty="0" smtClean="0">
                <a:solidFill>
                  <a:srgbClr val="002060"/>
                </a:solidFill>
              </a:rPr>
              <a:t>magnetic field and  electron density </a:t>
            </a:r>
          </a:p>
          <a:p>
            <a:pPr algn="ctr"/>
            <a:r>
              <a:rPr lang="en-US" sz="1600" i="1" dirty="0" smtClean="0">
                <a:solidFill>
                  <a:srgbClr val="002060"/>
                </a:solidFill>
              </a:rPr>
              <a:t>Fluctuation of </a:t>
            </a:r>
            <a:r>
              <a:rPr lang="en-US" sz="1600" i="1" dirty="0">
                <a:solidFill>
                  <a:srgbClr val="002060"/>
                </a:solidFill>
              </a:rPr>
              <a:t>ARTEMIS (Chen </a:t>
            </a:r>
            <a:r>
              <a:rPr lang="en-US" sz="1600" i="1" dirty="0" smtClean="0">
                <a:solidFill>
                  <a:srgbClr val="002060"/>
                </a:solidFill>
              </a:rPr>
              <a:t>et.al, PRL 2013)</a:t>
            </a:r>
            <a:endParaRPr lang="en-US" sz="1600" i="1" dirty="0">
              <a:solidFill>
                <a:srgbClr val="002060"/>
              </a:solidFill>
            </a:endParaRPr>
          </a:p>
        </p:txBody>
      </p:sp>
      <p:grpSp>
        <p:nvGrpSpPr>
          <p:cNvPr id="21" name="Группа 20"/>
          <p:cNvGrpSpPr/>
          <p:nvPr/>
        </p:nvGrpSpPr>
        <p:grpSpPr>
          <a:xfrm>
            <a:off x="3823856" y="577522"/>
            <a:ext cx="3435073" cy="2553606"/>
            <a:chOff x="3823856" y="577522"/>
            <a:chExt cx="3435073" cy="2553606"/>
          </a:xfrm>
        </p:grpSpPr>
        <p:pic>
          <p:nvPicPr>
            <p:cNvPr id="13" name="Picture 1"/>
            <p:cNvPicPr>
              <a:picLocks noChangeAspect="1" noChangeArrowheads="1"/>
            </p:cNvPicPr>
            <p:nvPr/>
          </p:nvPicPr>
          <p:blipFill>
            <a:blip r:embed="rId6" cstate="print"/>
            <a:srcRect/>
            <a:stretch>
              <a:fillRect/>
            </a:stretch>
          </p:blipFill>
          <p:spPr bwMode="auto">
            <a:xfrm>
              <a:off x="3823856" y="577522"/>
              <a:ext cx="3435073" cy="2553606"/>
            </a:xfrm>
            <a:prstGeom prst="rect">
              <a:avLst/>
            </a:prstGeom>
            <a:noFill/>
            <a:ln w="9525">
              <a:noFill/>
              <a:miter lim="800000"/>
              <a:headEnd/>
              <a:tailEnd/>
            </a:ln>
            <a:effectLst/>
          </p:spPr>
        </p:pic>
        <p:sp>
          <p:nvSpPr>
            <p:cNvPr id="18" name="Прямоугольник 17"/>
            <p:cNvSpPr/>
            <p:nvPr/>
          </p:nvSpPr>
          <p:spPr>
            <a:xfrm>
              <a:off x="6126182" y="1401679"/>
              <a:ext cx="466794" cy="307777"/>
            </a:xfrm>
            <a:prstGeom prst="rect">
              <a:avLst/>
            </a:prstGeom>
          </p:spPr>
          <p:txBody>
            <a:bodyPr wrap="none">
              <a:spAutoFit/>
            </a:bodyPr>
            <a:lstStyle/>
            <a:p>
              <a:r>
                <a:rPr lang="en-US" sz="1400" i="1" dirty="0" smtClean="0">
                  <a:solidFill>
                    <a:srgbClr val="002060"/>
                  </a:solidFill>
                </a:rPr>
                <a:t>-2.7</a:t>
              </a:r>
              <a:endParaRPr lang="ru-RU" sz="1400" dirty="0"/>
            </a:p>
          </p:txBody>
        </p:sp>
        <p:cxnSp>
          <p:nvCxnSpPr>
            <p:cNvPr id="20" name="Прямая соединительная линия 19"/>
            <p:cNvCxnSpPr>
              <a:stCxn id="18" idx="1"/>
            </p:cNvCxnSpPr>
            <p:nvPr/>
          </p:nvCxnSpPr>
          <p:spPr>
            <a:xfrm rot="10800000" flipH="1" flipV="1">
              <a:off x="6126182" y="1555567"/>
              <a:ext cx="482436" cy="508759"/>
            </a:xfrm>
            <a:prstGeom prst="line">
              <a:avLst/>
            </a:prstGeom>
          </p:spPr>
          <p:style>
            <a:lnRef idx="1">
              <a:schemeClr val="accent1"/>
            </a:lnRef>
            <a:fillRef idx="0">
              <a:schemeClr val="accent1"/>
            </a:fillRef>
            <a:effectRef idx="0">
              <a:schemeClr val="accent1"/>
            </a:effectRef>
            <a:fontRef idx="minor">
              <a:schemeClr val="tx1"/>
            </a:fontRef>
          </p:style>
        </p:cxnSp>
      </p:grpSp>
      <p:sp>
        <p:nvSpPr>
          <p:cNvPr id="9" name="Text Box 20"/>
          <p:cNvSpPr txBox="1">
            <a:spLocks noChangeArrowheads="1"/>
          </p:cNvSpPr>
          <p:nvPr/>
        </p:nvSpPr>
        <p:spPr bwMode="auto">
          <a:xfrm>
            <a:off x="263237" y="6065406"/>
            <a:ext cx="3588326" cy="584775"/>
          </a:xfrm>
          <a:prstGeom prst="rect">
            <a:avLst/>
          </a:prstGeom>
          <a:noFill/>
          <a:ln w="9525">
            <a:noFill/>
            <a:miter lim="800000"/>
            <a:headEnd/>
            <a:tailEnd/>
          </a:ln>
        </p:spPr>
        <p:txBody>
          <a:bodyPr wrap="square">
            <a:spAutoFit/>
          </a:bodyPr>
          <a:lstStyle/>
          <a:p>
            <a:pPr algn="ctr"/>
            <a:r>
              <a:rPr lang="en-US" sz="1600" i="1" dirty="0" smtClean="0">
                <a:solidFill>
                  <a:srgbClr val="002060"/>
                </a:solidFill>
              </a:rPr>
              <a:t>magnetic </a:t>
            </a:r>
            <a:r>
              <a:rPr lang="en-US" sz="1600" i="1" dirty="0">
                <a:solidFill>
                  <a:srgbClr val="002060"/>
                </a:solidFill>
              </a:rPr>
              <a:t>field </a:t>
            </a:r>
            <a:r>
              <a:rPr lang="en-US" sz="1600" i="1" dirty="0" smtClean="0">
                <a:solidFill>
                  <a:srgbClr val="002060"/>
                </a:solidFill>
              </a:rPr>
              <a:t>fluctuations  by </a:t>
            </a:r>
            <a:r>
              <a:rPr lang="en-US" sz="1600" i="1" dirty="0">
                <a:solidFill>
                  <a:srgbClr val="002060"/>
                </a:solidFill>
              </a:rPr>
              <a:t>Cluster </a:t>
            </a:r>
            <a:r>
              <a:rPr lang="en-US" sz="1600" i="1" dirty="0" smtClean="0">
                <a:solidFill>
                  <a:srgbClr val="002060"/>
                </a:solidFill>
              </a:rPr>
              <a:t>(</a:t>
            </a:r>
            <a:r>
              <a:rPr lang="en-US" sz="1600" i="1" dirty="0" err="1">
                <a:solidFill>
                  <a:srgbClr val="002060"/>
                </a:solidFill>
              </a:rPr>
              <a:t>Alexandrova</a:t>
            </a:r>
            <a:r>
              <a:rPr lang="en-US" sz="1600" i="1" dirty="0">
                <a:solidFill>
                  <a:srgbClr val="002060"/>
                </a:solidFill>
              </a:rPr>
              <a:t> et. al</a:t>
            </a:r>
            <a:r>
              <a:rPr lang="en-US" sz="1600" i="1" dirty="0" smtClean="0">
                <a:solidFill>
                  <a:srgbClr val="002060"/>
                </a:solidFill>
              </a:rPr>
              <a:t>., PRL 2009</a:t>
            </a:r>
            <a:r>
              <a:rPr lang="en-US" sz="1600" i="1" dirty="0">
                <a:solidFill>
                  <a:srgbClr val="002060"/>
                </a:solidFill>
              </a:rPr>
              <a:t>)</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7240597" y="659967"/>
            <a:ext cx="3904600" cy="2766973"/>
          </a:xfrm>
          <a:prstGeom prst="rect">
            <a:avLst/>
          </a:prstGeom>
          <a:noFill/>
          <a:ln w="9525">
            <a:noFill/>
            <a:miter lim="800000"/>
            <a:headEnd/>
            <a:tailEnd/>
          </a:ln>
          <a:effectLst/>
        </p:spPr>
      </p:pic>
      <p:sp>
        <p:nvSpPr>
          <p:cNvPr id="25" name="Прямоугольник 24"/>
          <p:cNvSpPr/>
          <p:nvPr/>
        </p:nvSpPr>
        <p:spPr>
          <a:xfrm>
            <a:off x="7080244" y="3692083"/>
            <a:ext cx="3871542" cy="584775"/>
          </a:xfrm>
          <a:prstGeom prst="rect">
            <a:avLst/>
          </a:prstGeom>
        </p:spPr>
        <p:txBody>
          <a:bodyPr wrap="square">
            <a:spAutoFit/>
          </a:bodyPr>
          <a:lstStyle/>
          <a:p>
            <a:pPr algn="ctr">
              <a:spcBef>
                <a:spcPct val="0"/>
              </a:spcBef>
            </a:pPr>
            <a:r>
              <a:rPr lang="ru-RU" sz="1600" dirty="0" err="1" smtClean="0">
                <a:solidFill>
                  <a:srgbClr val="002060"/>
                </a:solidFill>
              </a:rPr>
              <a:t>β</a:t>
            </a:r>
            <a:r>
              <a:rPr lang="en-US" sz="1600" i="1" dirty="0" smtClean="0">
                <a:solidFill>
                  <a:srgbClr val="002060"/>
                </a:solidFill>
              </a:rPr>
              <a:t>&lt;&lt;1 </a:t>
            </a:r>
            <a:r>
              <a:rPr lang="ru-RU" sz="1600" i="1" dirty="0" smtClean="0">
                <a:solidFill>
                  <a:srgbClr val="002060"/>
                </a:solidFill>
              </a:rPr>
              <a:t>и </a:t>
            </a:r>
            <a:r>
              <a:rPr lang="ru-RU" sz="1600" dirty="0" err="1" smtClean="0">
                <a:solidFill>
                  <a:srgbClr val="002060"/>
                </a:solidFill>
              </a:rPr>
              <a:t>β</a:t>
            </a:r>
            <a:r>
              <a:rPr lang="en-US" sz="1600" i="1" dirty="0" smtClean="0">
                <a:solidFill>
                  <a:srgbClr val="002060"/>
                </a:solidFill>
              </a:rPr>
              <a:t>&gt;&gt;1 (scaling </a:t>
            </a:r>
            <a:r>
              <a:rPr lang="en-US" sz="1600" i="1" dirty="0" err="1" smtClean="0">
                <a:solidFill>
                  <a:srgbClr val="002060"/>
                </a:solidFill>
                <a:ea typeface="Calibri" pitchFamily="34" charset="0"/>
                <a:cs typeface="Times New Roman" pitchFamily="18" charset="0"/>
              </a:rPr>
              <a:t>F</a:t>
            </a:r>
            <a:r>
              <a:rPr lang="en-US" sz="1600" i="1" baseline="-30000" dirty="0" err="1" smtClean="0">
                <a:solidFill>
                  <a:srgbClr val="002060"/>
                </a:solidFill>
                <a:ea typeface="Calibri" pitchFamily="34" charset="0"/>
                <a:cs typeface="Times New Roman" pitchFamily="18" charset="0"/>
              </a:rPr>
              <a:t>λi</a:t>
            </a:r>
            <a:r>
              <a:rPr lang="ru-RU" sz="1600" i="1" baseline="-30000" dirty="0" smtClean="0">
                <a:solidFill>
                  <a:srgbClr val="002060"/>
                </a:solidFill>
                <a:ea typeface="Calibri" pitchFamily="34" charset="0"/>
                <a:cs typeface="Times New Roman" pitchFamily="18" charset="0"/>
              </a:rPr>
              <a:t> </a:t>
            </a:r>
            <a:r>
              <a:rPr lang="en-US" sz="1600" i="1" dirty="0" smtClean="0">
                <a:solidFill>
                  <a:srgbClr val="002060"/>
                </a:solidFill>
                <a:ea typeface="Calibri" pitchFamily="34" charset="0"/>
                <a:cs typeface="Times New Roman" pitchFamily="18" charset="0"/>
              </a:rPr>
              <a:t>and </a:t>
            </a:r>
            <a:r>
              <a:rPr lang="en-US" sz="1600" i="1" dirty="0" err="1" smtClean="0">
                <a:solidFill>
                  <a:srgbClr val="002060"/>
                </a:solidFill>
                <a:ea typeface="Calibri" pitchFamily="34" charset="0"/>
                <a:cs typeface="Times New Roman" pitchFamily="18" charset="0"/>
              </a:rPr>
              <a:t>F</a:t>
            </a:r>
            <a:r>
              <a:rPr lang="en-US" sz="1600" i="1" baseline="-30000" dirty="0" err="1" smtClean="0">
                <a:solidFill>
                  <a:srgbClr val="002060"/>
                </a:solidFill>
                <a:ea typeface="Calibri" pitchFamily="34" charset="0"/>
                <a:cs typeface="Times New Roman" pitchFamily="18" charset="0"/>
              </a:rPr>
              <a:t>ρi</a:t>
            </a:r>
            <a:r>
              <a:rPr lang="en-US" sz="1600" i="1" baseline="-30000" dirty="0" smtClean="0">
                <a:solidFill>
                  <a:srgbClr val="002060"/>
                </a:solidFill>
                <a:ea typeface="Calibri" pitchFamily="34" charset="0"/>
                <a:cs typeface="Times New Roman" pitchFamily="18" charset="0"/>
              </a:rPr>
              <a:t> </a:t>
            </a:r>
            <a:r>
              <a:rPr lang="en-US" altLang="cs-CZ" sz="1600" i="1" dirty="0" smtClean="0">
                <a:solidFill>
                  <a:srgbClr val="002060"/>
                </a:solidFill>
              </a:rPr>
              <a:t>well separated) </a:t>
            </a:r>
            <a:r>
              <a:rPr lang="en-US" sz="1600" i="1" dirty="0" smtClean="0">
                <a:solidFill>
                  <a:srgbClr val="002060"/>
                </a:solidFill>
              </a:rPr>
              <a:t>(Chen et al., 2014 JRL)</a:t>
            </a:r>
            <a:endParaRPr lang="en-US" altLang="cs-CZ" sz="1600" i="1" baseline="-25000" dirty="0">
              <a:solidFill>
                <a:srgbClr val="002060"/>
              </a:solidFill>
              <a:effectLst>
                <a:outerShdw blurRad="38100" dist="38100" dir="2700000" algn="tl">
                  <a:srgbClr val="000000">
                    <a:alpha val="43137"/>
                  </a:srgbClr>
                </a:outerShdw>
              </a:effectLst>
            </a:endParaRPr>
          </a:p>
        </p:txBody>
      </p:sp>
      <p:pic>
        <p:nvPicPr>
          <p:cNvPr id="1026" name="Picture 2"/>
          <p:cNvPicPr>
            <a:picLocks noChangeAspect="1" noChangeArrowheads="1"/>
          </p:cNvPicPr>
          <p:nvPr/>
        </p:nvPicPr>
        <p:blipFill>
          <a:blip r:embed="rId3" cstate="print"/>
          <a:srcRect/>
          <a:stretch>
            <a:fillRect/>
          </a:stretch>
        </p:blipFill>
        <p:spPr bwMode="auto">
          <a:xfrm>
            <a:off x="268224" y="4046445"/>
            <a:ext cx="3375521" cy="2411682"/>
          </a:xfrm>
          <a:prstGeom prst="rect">
            <a:avLst/>
          </a:prstGeom>
          <a:noFill/>
          <a:ln w="9525">
            <a:noFill/>
            <a:miter lim="800000"/>
            <a:headEnd/>
            <a:tailEnd/>
          </a:ln>
        </p:spPr>
      </p:pic>
      <p:sp>
        <p:nvSpPr>
          <p:cNvPr id="14" name="TextovéPole 8"/>
          <p:cNvSpPr txBox="1">
            <a:spLocks noChangeArrowheads="1"/>
          </p:cNvSpPr>
          <p:nvPr/>
        </p:nvSpPr>
        <p:spPr bwMode="auto">
          <a:xfrm>
            <a:off x="2324182" y="5729736"/>
            <a:ext cx="112723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cs-CZ" sz="2000" b="1" dirty="0" smtClean="0">
                <a:solidFill>
                  <a:srgbClr val="214BFB"/>
                </a:solidFill>
                <a:latin typeface="Arial" charset="0"/>
                <a:cs typeface="Arial" charset="0"/>
              </a:rPr>
              <a:t>Density</a:t>
            </a:r>
            <a:endParaRPr lang="cs-CZ" altLang="cs-CZ" sz="2000" b="1" dirty="0">
              <a:solidFill>
                <a:srgbClr val="214BFB"/>
              </a:solidFill>
              <a:latin typeface="Arial" charset="0"/>
              <a:cs typeface="Arial" charset="0"/>
            </a:endParaRPr>
          </a:p>
        </p:txBody>
      </p:sp>
      <p:sp>
        <p:nvSpPr>
          <p:cNvPr id="20" name="Прямоугольник 19"/>
          <p:cNvSpPr/>
          <p:nvPr/>
        </p:nvSpPr>
        <p:spPr>
          <a:xfrm rot="16200000">
            <a:off x="-86263" y="4907490"/>
            <a:ext cx="788999" cy="369332"/>
          </a:xfrm>
          <a:prstGeom prst="rect">
            <a:avLst/>
          </a:prstGeom>
          <a:solidFill>
            <a:schemeClr val="bg1"/>
          </a:solidFill>
        </p:spPr>
        <p:txBody>
          <a:bodyPr wrap="none">
            <a:spAutoFit/>
          </a:bodyPr>
          <a:lstStyle/>
          <a:p>
            <a:r>
              <a:rPr lang="en-US" b="1" dirty="0" err="1" smtClean="0">
                <a:solidFill>
                  <a:srgbClr val="002060"/>
                </a:solidFill>
                <a:ea typeface="Calibri" pitchFamily="34" charset="0"/>
                <a:cs typeface="Times New Roman" pitchFamily="18" charset="0"/>
              </a:rPr>
              <a:t>F</a:t>
            </a:r>
            <a:r>
              <a:rPr lang="en-US" b="1" baseline="-30000" dirty="0" err="1" smtClean="0">
                <a:solidFill>
                  <a:srgbClr val="002060"/>
                </a:solidFill>
                <a:ea typeface="Calibri" pitchFamily="34" charset="0"/>
                <a:cs typeface="Times New Roman" pitchFamily="18" charset="0"/>
              </a:rPr>
              <a:t>br</a:t>
            </a:r>
            <a:r>
              <a:rPr lang="en-US" b="1" baseline="-30000" dirty="0" smtClean="0">
                <a:solidFill>
                  <a:srgbClr val="002060"/>
                </a:solidFill>
                <a:ea typeface="Calibri" pitchFamily="34" charset="0"/>
                <a:cs typeface="Times New Roman" pitchFamily="18" charset="0"/>
              </a:rPr>
              <a:t> </a:t>
            </a:r>
            <a:r>
              <a:rPr lang="en-US" b="1" dirty="0" smtClean="0">
                <a:solidFill>
                  <a:srgbClr val="002060"/>
                </a:solidFill>
                <a:ea typeface="Calibri" pitchFamily="34" charset="0"/>
                <a:cs typeface="Times New Roman" pitchFamily="18" charset="0"/>
              </a:rPr>
              <a:t>/</a:t>
            </a:r>
            <a:r>
              <a:rPr lang="en-US" b="1" dirty="0" err="1" smtClean="0">
                <a:solidFill>
                  <a:srgbClr val="002060"/>
                </a:solidFill>
                <a:ea typeface="Calibri" pitchFamily="34" charset="0"/>
                <a:cs typeface="Times New Roman" pitchFamily="18" charset="0"/>
              </a:rPr>
              <a:t>F</a:t>
            </a:r>
            <a:r>
              <a:rPr lang="en-US" b="1" baseline="-30000" dirty="0" err="1" smtClean="0">
                <a:solidFill>
                  <a:srgbClr val="002060"/>
                </a:solidFill>
                <a:ea typeface="Calibri" pitchFamily="34" charset="0"/>
                <a:cs typeface="Times New Roman" pitchFamily="18" charset="0"/>
              </a:rPr>
              <a:t>ρi</a:t>
            </a:r>
            <a:endParaRPr lang="ru-RU" dirty="0"/>
          </a:p>
        </p:txBody>
      </p:sp>
      <p:grpSp>
        <p:nvGrpSpPr>
          <p:cNvPr id="27" name="Группа 26"/>
          <p:cNvGrpSpPr/>
          <p:nvPr/>
        </p:nvGrpSpPr>
        <p:grpSpPr>
          <a:xfrm>
            <a:off x="3432468" y="4142508"/>
            <a:ext cx="3259278" cy="2330661"/>
            <a:chOff x="3541733" y="3964844"/>
            <a:chExt cx="3580065" cy="2508326"/>
          </a:xfrm>
        </p:grpSpPr>
        <p:pic>
          <p:nvPicPr>
            <p:cNvPr id="1027" name="Picture 3"/>
            <p:cNvPicPr>
              <a:picLocks noChangeAspect="1" noChangeArrowheads="1"/>
            </p:cNvPicPr>
            <p:nvPr/>
          </p:nvPicPr>
          <p:blipFill>
            <a:blip r:embed="rId4" cstate="print"/>
            <a:srcRect/>
            <a:stretch>
              <a:fillRect/>
            </a:stretch>
          </p:blipFill>
          <p:spPr bwMode="auto">
            <a:xfrm>
              <a:off x="3541733" y="3964844"/>
              <a:ext cx="3580065" cy="2508326"/>
            </a:xfrm>
            <a:prstGeom prst="rect">
              <a:avLst/>
            </a:prstGeom>
            <a:noFill/>
            <a:ln w="9525">
              <a:noFill/>
              <a:miter lim="800000"/>
              <a:headEnd/>
              <a:tailEnd/>
            </a:ln>
          </p:spPr>
        </p:pic>
        <p:sp>
          <p:nvSpPr>
            <p:cNvPr id="22" name="Прямоугольник 21"/>
            <p:cNvSpPr/>
            <p:nvPr/>
          </p:nvSpPr>
          <p:spPr>
            <a:xfrm rot="16200000">
              <a:off x="3379395" y="4933242"/>
              <a:ext cx="782587" cy="369331"/>
            </a:xfrm>
            <a:prstGeom prst="rect">
              <a:avLst/>
            </a:prstGeom>
            <a:solidFill>
              <a:schemeClr val="bg1"/>
            </a:solidFill>
          </p:spPr>
          <p:txBody>
            <a:bodyPr wrap="none">
              <a:spAutoFit/>
            </a:bodyPr>
            <a:lstStyle/>
            <a:p>
              <a:r>
                <a:rPr lang="en-US" b="1" dirty="0" err="1" smtClean="0">
                  <a:solidFill>
                    <a:srgbClr val="002060"/>
                  </a:solidFill>
                  <a:ea typeface="Calibri" pitchFamily="34" charset="0"/>
                  <a:cs typeface="Times New Roman" pitchFamily="18" charset="0"/>
                </a:rPr>
                <a:t>F</a:t>
              </a:r>
              <a:r>
                <a:rPr lang="en-US" b="1" baseline="-30000" dirty="0" err="1" smtClean="0">
                  <a:solidFill>
                    <a:srgbClr val="002060"/>
                  </a:solidFill>
                  <a:ea typeface="Calibri" pitchFamily="34" charset="0"/>
                  <a:cs typeface="Times New Roman" pitchFamily="18" charset="0"/>
                </a:rPr>
                <a:t>br</a:t>
              </a:r>
              <a:r>
                <a:rPr lang="en-US" b="1" baseline="-30000" dirty="0" smtClean="0">
                  <a:solidFill>
                    <a:srgbClr val="002060"/>
                  </a:solidFill>
                  <a:ea typeface="Calibri" pitchFamily="34" charset="0"/>
                  <a:cs typeface="Times New Roman" pitchFamily="18" charset="0"/>
                </a:rPr>
                <a:t> </a:t>
              </a:r>
              <a:r>
                <a:rPr lang="en-US" b="1" dirty="0" smtClean="0">
                  <a:solidFill>
                    <a:srgbClr val="002060"/>
                  </a:solidFill>
                  <a:ea typeface="Calibri" pitchFamily="34" charset="0"/>
                  <a:cs typeface="Times New Roman" pitchFamily="18" charset="0"/>
                </a:rPr>
                <a:t>/</a:t>
              </a:r>
              <a:r>
                <a:rPr lang="en-US" b="1" dirty="0" err="1" smtClean="0">
                  <a:solidFill>
                    <a:srgbClr val="002060"/>
                  </a:solidFill>
                  <a:ea typeface="Calibri" pitchFamily="34" charset="0"/>
                  <a:cs typeface="Times New Roman" pitchFamily="18" charset="0"/>
                </a:rPr>
                <a:t>F</a:t>
              </a:r>
              <a:r>
                <a:rPr lang="en-US" b="1" baseline="-30000" dirty="0" err="1" smtClean="0">
                  <a:solidFill>
                    <a:srgbClr val="002060"/>
                  </a:solidFill>
                  <a:ea typeface="Calibri" pitchFamily="34" charset="0"/>
                  <a:cs typeface="Times New Roman" pitchFamily="18" charset="0"/>
                </a:rPr>
                <a:t>λi</a:t>
              </a:r>
              <a:endParaRPr lang="ru-RU" dirty="0"/>
            </a:p>
          </p:txBody>
        </p:sp>
        <p:sp>
          <p:nvSpPr>
            <p:cNvPr id="26" name="TextovéPole 8"/>
            <p:cNvSpPr txBox="1">
              <a:spLocks noChangeArrowheads="1"/>
            </p:cNvSpPr>
            <p:nvPr/>
          </p:nvSpPr>
          <p:spPr bwMode="auto">
            <a:xfrm>
              <a:off x="4388934" y="5644033"/>
              <a:ext cx="1287141" cy="430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cs-CZ" sz="2000" b="1" dirty="0" smtClean="0">
                  <a:solidFill>
                    <a:srgbClr val="214BFB"/>
                  </a:solidFill>
                  <a:latin typeface="Arial" charset="0"/>
                  <a:cs typeface="Arial" charset="0"/>
                </a:rPr>
                <a:t>Density</a:t>
              </a:r>
              <a:endParaRPr lang="cs-CZ" altLang="cs-CZ" sz="2000" b="1" dirty="0">
                <a:solidFill>
                  <a:srgbClr val="214BFB"/>
                </a:solidFill>
                <a:latin typeface="Arial" charset="0"/>
                <a:cs typeface="Arial" charset="0"/>
              </a:endParaRPr>
            </a:p>
          </p:txBody>
        </p:sp>
      </p:grpSp>
      <p:sp>
        <p:nvSpPr>
          <p:cNvPr id="29" name="Прямоугольник 28"/>
          <p:cNvSpPr/>
          <p:nvPr/>
        </p:nvSpPr>
        <p:spPr>
          <a:xfrm>
            <a:off x="5619248" y="4329879"/>
            <a:ext cx="714811" cy="369332"/>
          </a:xfrm>
          <a:prstGeom prst="rect">
            <a:avLst/>
          </a:prstGeom>
        </p:spPr>
        <p:txBody>
          <a:bodyPr wrap="none">
            <a:spAutoFit/>
          </a:bodyPr>
          <a:lstStyle/>
          <a:p>
            <a:r>
              <a:rPr lang="en-US" b="1" dirty="0" smtClean="0">
                <a:solidFill>
                  <a:srgbClr val="002060"/>
                </a:solidFill>
              </a:rPr>
              <a:t>low </a:t>
            </a:r>
            <a:r>
              <a:rPr lang="ru-RU" b="1" dirty="0" err="1" smtClean="0">
                <a:solidFill>
                  <a:srgbClr val="002060"/>
                </a:solidFill>
              </a:rPr>
              <a:t>β</a:t>
            </a:r>
            <a:endParaRPr lang="ru-RU" dirty="0"/>
          </a:p>
        </p:txBody>
      </p:sp>
      <p:sp>
        <p:nvSpPr>
          <p:cNvPr id="30" name="Прямоугольник 29"/>
          <p:cNvSpPr/>
          <p:nvPr/>
        </p:nvSpPr>
        <p:spPr>
          <a:xfrm>
            <a:off x="2594882" y="4333955"/>
            <a:ext cx="590226" cy="369332"/>
          </a:xfrm>
          <a:prstGeom prst="rect">
            <a:avLst/>
          </a:prstGeom>
        </p:spPr>
        <p:txBody>
          <a:bodyPr wrap="none">
            <a:spAutoFit/>
          </a:bodyPr>
          <a:lstStyle/>
          <a:p>
            <a:r>
              <a:rPr lang="en-US" b="1" dirty="0" smtClean="0">
                <a:solidFill>
                  <a:srgbClr val="002060"/>
                </a:solidFill>
              </a:rPr>
              <a:t>all </a:t>
            </a:r>
            <a:r>
              <a:rPr lang="ru-RU" b="1" dirty="0" err="1" smtClean="0">
                <a:solidFill>
                  <a:srgbClr val="002060"/>
                </a:solidFill>
              </a:rPr>
              <a:t>β</a:t>
            </a:r>
            <a:endParaRPr lang="ru-RU" dirty="0"/>
          </a:p>
        </p:txBody>
      </p:sp>
      <p:sp>
        <p:nvSpPr>
          <p:cNvPr id="31" name="TextBox 3"/>
          <p:cNvSpPr txBox="1">
            <a:spLocks noChangeArrowheads="1"/>
          </p:cNvSpPr>
          <p:nvPr/>
        </p:nvSpPr>
        <p:spPr bwMode="auto">
          <a:xfrm>
            <a:off x="0" y="72000"/>
            <a:ext cx="10865224" cy="461665"/>
          </a:xfrm>
          <a:prstGeom prst="rect">
            <a:avLst/>
          </a:prstGeom>
          <a:noFill/>
          <a:ln w="9525">
            <a:noFill/>
            <a:miter lim="800000"/>
            <a:headEnd/>
            <a:tailEnd/>
          </a:ln>
        </p:spPr>
        <p:txBody>
          <a:bodyPr wrap="square">
            <a:spAutoFit/>
          </a:bodyPr>
          <a:lstStyle/>
          <a:p>
            <a:pPr algn="ctr"/>
            <a:r>
              <a:rPr lang="en-US" sz="2400" b="1" dirty="0" smtClean="0">
                <a:solidFill>
                  <a:srgbClr val="002060"/>
                </a:solidFill>
              </a:rPr>
              <a:t>The break frequency at the spectrum of turbulence is the solar wind.</a:t>
            </a:r>
            <a:endParaRPr lang="ru-RU" sz="2400" b="1" dirty="0">
              <a:solidFill>
                <a:srgbClr val="002060"/>
              </a:solidFill>
            </a:endParaRPr>
          </a:p>
        </p:txBody>
      </p:sp>
      <p:sp>
        <p:nvSpPr>
          <p:cNvPr id="32" name="Прямоугольник 31"/>
          <p:cNvSpPr/>
          <p:nvPr/>
        </p:nvSpPr>
        <p:spPr>
          <a:xfrm rot="16200000">
            <a:off x="10641241" y="1226963"/>
            <a:ext cx="788999" cy="369332"/>
          </a:xfrm>
          <a:prstGeom prst="rect">
            <a:avLst/>
          </a:prstGeom>
          <a:solidFill>
            <a:schemeClr val="bg1"/>
          </a:solidFill>
        </p:spPr>
        <p:txBody>
          <a:bodyPr wrap="none">
            <a:spAutoFit/>
          </a:bodyPr>
          <a:lstStyle/>
          <a:p>
            <a:r>
              <a:rPr lang="en-US" b="1" dirty="0" err="1" smtClean="0">
                <a:solidFill>
                  <a:srgbClr val="002060"/>
                </a:solidFill>
                <a:ea typeface="Calibri" pitchFamily="34" charset="0"/>
                <a:cs typeface="Times New Roman" pitchFamily="18" charset="0"/>
              </a:rPr>
              <a:t>F</a:t>
            </a:r>
            <a:r>
              <a:rPr lang="en-US" b="1" baseline="-30000" dirty="0" err="1" smtClean="0">
                <a:solidFill>
                  <a:srgbClr val="002060"/>
                </a:solidFill>
                <a:ea typeface="Calibri" pitchFamily="34" charset="0"/>
                <a:cs typeface="Times New Roman" pitchFamily="18" charset="0"/>
              </a:rPr>
              <a:t>br</a:t>
            </a:r>
            <a:r>
              <a:rPr lang="en-US" b="1" baseline="-30000" dirty="0" smtClean="0">
                <a:solidFill>
                  <a:srgbClr val="002060"/>
                </a:solidFill>
                <a:ea typeface="Calibri" pitchFamily="34" charset="0"/>
                <a:cs typeface="Times New Roman" pitchFamily="18" charset="0"/>
              </a:rPr>
              <a:t> </a:t>
            </a:r>
            <a:r>
              <a:rPr lang="en-US" b="1" dirty="0" smtClean="0">
                <a:solidFill>
                  <a:srgbClr val="002060"/>
                </a:solidFill>
                <a:ea typeface="Calibri" pitchFamily="34" charset="0"/>
                <a:cs typeface="Times New Roman" pitchFamily="18" charset="0"/>
              </a:rPr>
              <a:t>/</a:t>
            </a:r>
            <a:r>
              <a:rPr lang="en-US" b="1" dirty="0" err="1" smtClean="0">
                <a:solidFill>
                  <a:srgbClr val="002060"/>
                </a:solidFill>
                <a:ea typeface="Calibri" pitchFamily="34" charset="0"/>
                <a:cs typeface="Times New Roman" pitchFamily="18" charset="0"/>
              </a:rPr>
              <a:t>F</a:t>
            </a:r>
            <a:r>
              <a:rPr lang="en-US" b="1" baseline="-30000" dirty="0" err="1" smtClean="0">
                <a:solidFill>
                  <a:srgbClr val="002060"/>
                </a:solidFill>
                <a:ea typeface="Calibri" pitchFamily="34" charset="0"/>
                <a:cs typeface="Times New Roman" pitchFamily="18" charset="0"/>
              </a:rPr>
              <a:t>ρi</a:t>
            </a:r>
            <a:endParaRPr lang="ru-RU" dirty="0"/>
          </a:p>
        </p:txBody>
      </p:sp>
      <p:sp>
        <p:nvSpPr>
          <p:cNvPr id="33" name="Прямоугольник 32"/>
          <p:cNvSpPr/>
          <p:nvPr/>
        </p:nvSpPr>
        <p:spPr>
          <a:xfrm rot="16200000">
            <a:off x="6867826" y="2346049"/>
            <a:ext cx="782587" cy="369332"/>
          </a:xfrm>
          <a:prstGeom prst="rect">
            <a:avLst/>
          </a:prstGeom>
          <a:solidFill>
            <a:schemeClr val="bg1"/>
          </a:solidFill>
        </p:spPr>
        <p:txBody>
          <a:bodyPr wrap="none">
            <a:spAutoFit/>
          </a:bodyPr>
          <a:lstStyle/>
          <a:p>
            <a:r>
              <a:rPr lang="en-US" b="1" dirty="0" err="1" smtClean="0">
                <a:solidFill>
                  <a:srgbClr val="002060"/>
                </a:solidFill>
                <a:ea typeface="Calibri" pitchFamily="34" charset="0"/>
                <a:cs typeface="Times New Roman" pitchFamily="18" charset="0"/>
              </a:rPr>
              <a:t>F</a:t>
            </a:r>
            <a:r>
              <a:rPr lang="en-US" b="1" baseline="-30000" dirty="0" err="1" smtClean="0">
                <a:solidFill>
                  <a:srgbClr val="002060"/>
                </a:solidFill>
                <a:ea typeface="Calibri" pitchFamily="34" charset="0"/>
                <a:cs typeface="Times New Roman" pitchFamily="18" charset="0"/>
              </a:rPr>
              <a:t>br</a:t>
            </a:r>
            <a:r>
              <a:rPr lang="en-US" b="1" baseline="-30000" dirty="0" smtClean="0">
                <a:solidFill>
                  <a:srgbClr val="002060"/>
                </a:solidFill>
                <a:ea typeface="Calibri" pitchFamily="34" charset="0"/>
                <a:cs typeface="Times New Roman" pitchFamily="18" charset="0"/>
              </a:rPr>
              <a:t> </a:t>
            </a:r>
            <a:r>
              <a:rPr lang="en-US" b="1" dirty="0" smtClean="0">
                <a:solidFill>
                  <a:srgbClr val="002060"/>
                </a:solidFill>
                <a:ea typeface="Calibri" pitchFamily="34" charset="0"/>
                <a:cs typeface="Times New Roman" pitchFamily="18" charset="0"/>
              </a:rPr>
              <a:t>/</a:t>
            </a:r>
            <a:r>
              <a:rPr lang="en-US" b="1" dirty="0" err="1" smtClean="0">
                <a:solidFill>
                  <a:srgbClr val="002060"/>
                </a:solidFill>
                <a:ea typeface="Calibri" pitchFamily="34" charset="0"/>
                <a:cs typeface="Times New Roman" pitchFamily="18" charset="0"/>
              </a:rPr>
              <a:t>F</a:t>
            </a:r>
            <a:r>
              <a:rPr lang="en-US" b="1" baseline="-30000" dirty="0" err="1" smtClean="0">
                <a:solidFill>
                  <a:srgbClr val="002060"/>
                </a:solidFill>
                <a:ea typeface="Calibri" pitchFamily="34" charset="0"/>
                <a:cs typeface="Times New Roman" pitchFamily="18" charset="0"/>
              </a:rPr>
              <a:t>λi</a:t>
            </a:r>
            <a:endParaRPr lang="ru-RU" dirty="0"/>
          </a:p>
        </p:txBody>
      </p:sp>
      <p:sp>
        <p:nvSpPr>
          <p:cNvPr id="34" name="Прямоугольник 33"/>
          <p:cNvSpPr/>
          <p:nvPr/>
        </p:nvSpPr>
        <p:spPr>
          <a:xfrm>
            <a:off x="5235388" y="6355086"/>
            <a:ext cx="815789" cy="369332"/>
          </a:xfrm>
          <a:prstGeom prst="rect">
            <a:avLst/>
          </a:prstGeom>
          <a:solidFill>
            <a:schemeClr val="bg1"/>
          </a:solidFill>
        </p:spPr>
        <p:txBody>
          <a:bodyPr wrap="square">
            <a:spAutoFit/>
          </a:bodyPr>
          <a:lstStyle/>
          <a:p>
            <a:r>
              <a:rPr lang="en-US" b="1" dirty="0" smtClean="0"/>
              <a:t>   </a:t>
            </a:r>
            <a:r>
              <a:rPr lang="ru-RU" b="1" dirty="0" err="1" smtClean="0"/>
              <a:t>β</a:t>
            </a:r>
            <a:r>
              <a:rPr lang="en-US" b="1" baseline="-25000" dirty="0" smtClean="0"/>
              <a:t>p     </a:t>
            </a:r>
            <a:endParaRPr lang="ru-RU" dirty="0"/>
          </a:p>
        </p:txBody>
      </p:sp>
      <p:sp>
        <p:nvSpPr>
          <p:cNvPr id="35" name="Прямоугольник 34"/>
          <p:cNvSpPr/>
          <p:nvPr/>
        </p:nvSpPr>
        <p:spPr>
          <a:xfrm>
            <a:off x="1524000" y="6292333"/>
            <a:ext cx="977153" cy="369332"/>
          </a:xfrm>
          <a:prstGeom prst="rect">
            <a:avLst/>
          </a:prstGeom>
          <a:solidFill>
            <a:schemeClr val="bg1"/>
          </a:solidFill>
        </p:spPr>
        <p:txBody>
          <a:bodyPr wrap="square">
            <a:spAutoFit/>
          </a:bodyPr>
          <a:lstStyle/>
          <a:p>
            <a:r>
              <a:rPr lang="en-US" b="1" dirty="0" smtClean="0"/>
              <a:t>   </a:t>
            </a:r>
            <a:r>
              <a:rPr lang="ru-RU" b="1" dirty="0" err="1" smtClean="0"/>
              <a:t>β</a:t>
            </a:r>
            <a:r>
              <a:rPr lang="en-US" b="1" baseline="-25000" dirty="0" smtClean="0"/>
              <a:t>p     </a:t>
            </a:r>
            <a:endParaRPr lang="ru-RU" dirty="0"/>
          </a:p>
        </p:txBody>
      </p:sp>
      <p:sp>
        <p:nvSpPr>
          <p:cNvPr id="8" name="Прямоугольник 7"/>
          <p:cNvSpPr/>
          <p:nvPr/>
        </p:nvSpPr>
        <p:spPr>
          <a:xfrm>
            <a:off x="2030699" y="6488668"/>
            <a:ext cx="3037050" cy="338554"/>
          </a:xfrm>
          <a:prstGeom prst="rect">
            <a:avLst/>
          </a:prstGeom>
        </p:spPr>
        <p:txBody>
          <a:bodyPr wrap="none">
            <a:spAutoFit/>
          </a:bodyPr>
          <a:lstStyle/>
          <a:p>
            <a:r>
              <a:rPr lang="en-US" sz="1600" i="1" dirty="0" err="1" smtClean="0"/>
              <a:t>Safrankova</a:t>
            </a:r>
            <a:r>
              <a:rPr lang="en-US" sz="1600" i="1" dirty="0" smtClean="0"/>
              <a:t> et al.,</a:t>
            </a:r>
            <a:r>
              <a:rPr lang="ru-RU" sz="1600" i="1" dirty="0" smtClean="0"/>
              <a:t> </a:t>
            </a:r>
            <a:r>
              <a:rPr lang="en-US" sz="1600" i="1" dirty="0" smtClean="0"/>
              <a:t> </a:t>
            </a:r>
            <a:r>
              <a:rPr lang="en-US" sz="1600" i="1" dirty="0" err="1" smtClean="0"/>
              <a:t>ApJ</a:t>
            </a:r>
            <a:r>
              <a:rPr lang="en-US" sz="1600" i="1" dirty="0" smtClean="0"/>
              <a:t> </a:t>
            </a:r>
            <a:r>
              <a:rPr lang="ru-RU" sz="1600" i="1" dirty="0" smtClean="0"/>
              <a:t>2015, 2016</a:t>
            </a:r>
            <a:r>
              <a:rPr lang="en-US" sz="1600" i="1" dirty="0" smtClean="0"/>
              <a:t> </a:t>
            </a:r>
            <a:endParaRPr lang="ru-RU" sz="1600" i="1" dirty="0"/>
          </a:p>
        </p:txBody>
      </p:sp>
      <p:sp>
        <p:nvSpPr>
          <p:cNvPr id="36" name="Прямоугольник 35"/>
          <p:cNvSpPr/>
          <p:nvPr/>
        </p:nvSpPr>
        <p:spPr>
          <a:xfrm>
            <a:off x="8545811" y="3289970"/>
            <a:ext cx="815789" cy="369332"/>
          </a:xfrm>
          <a:prstGeom prst="rect">
            <a:avLst/>
          </a:prstGeom>
          <a:solidFill>
            <a:schemeClr val="bg1"/>
          </a:solidFill>
        </p:spPr>
        <p:txBody>
          <a:bodyPr wrap="square">
            <a:spAutoFit/>
          </a:bodyPr>
          <a:lstStyle/>
          <a:p>
            <a:r>
              <a:rPr lang="en-US" b="1" dirty="0" smtClean="0"/>
              <a:t> </a:t>
            </a:r>
            <a:r>
              <a:rPr lang="ru-RU" b="1" dirty="0" err="1" smtClean="0"/>
              <a:t>β</a:t>
            </a:r>
            <a:r>
              <a:rPr lang="en-US" b="1" baseline="-25000" dirty="0" smtClean="0"/>
              <a:t>p</a:t>
            </a:r>
            <a:r>
              <a:rPr lang="ru-RU" baseline="-25000" dirty="0" smtClean="0"/>
              <a:t>⊥</a:t>
            </a:r>
            <a:r>
              <a:rPr lang="en-US" b="1" baseline="-25000" dirty="0" smtClean="0"/>
              <a:t>     </a:t>
            </a:r>
            <a:endParaRPr lang="ru-RU" dirty="0"/>
          </a:p>
        </p:txBody>
      </p:sp>
      <p:sp>
        <p:nvSpPr>
          <p:cNvPr id="37" name="TextovéPole 8"/>
          <p:cNvSpPr txBox="1">
            <a:spLocks noChangeArrowheads="1"/>
          </p:cNvSpPr>
          <p:nvPr/>
        </p:nvSpPr>
        <p:spPr bwMode="auto">
          <a:xfrm>
            <a:off x="7799882" y="792760"/>
            <a:ext cx="207462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cs-CZ" sz="2000" b="1" dirty="0" smtClean="0">
                <a:solidFill>
                  <a:srgbClr val="214BFB"/>
                </a:solidFill>
                <a:latin typeface="Arial" charset="0"/>
                <a:cs typeface="Arial" charset="0"/>
              </a:rPr>
              <a:t>Magnetic field</a:t>
            </a:r>
            <a:endParaRPr lang="cs-CZ" altLang="cs-CZ" sz="2000" b="1" dirty="0">
              <a:solidFill>
                <a:srgbClr val="214BFB"/>
              </a:solidFill>
              <a:latin typeface="Arial" charset="0"/>
              <a:cs typeface="Arial" charset="0"/>
            </a:endParaRPr>
          </a:p>
        </p:txBody>
      </p:sp>
      <p:pic>
        <p:nvPicPr>
          <p:cNvPr id="23" name="Picture 8"/>
          <p:cNvPicPr>
            <a:picLocks noChangeAspect="1" noChangeArrowheads="1"/>
          </p:cNvPicPr>
          <p:nvPr/>
        </p:nvPicPr>
        <p:blipFill>
          <a:blip r:embed="rId5" cstate="print"/>
          <a:srcRect/>
          <a:stretch>
            <a:fillRect/>
          </a:stretch>
        </p:blipFill>
        <p:spPr bwMode="auto">
          <a:xfrm>
            <a:off x="8296276" y="4281345"/>
            <a:ext cx="2330162" cy="2355628"/>
          </a:xfrm>
          <a:prstGeom prst="rect">
            <a:avLst/>
          </a:prstGeom>
          <a:noFill/>
          <a:ln w="9525">
            <a:noFill/>
            <a:miter lim="800000"/>
            <a:headEnd/>
            <a:tailEnd/>
          </a:ln>
        </p:spPr>
      </p:pic>
      <p:sp>
        <p:nvSpPr>
          <p:cNvPr id="38" name="Прямоугольник 37"/>
          <p:cNvSpPr/>
          <p:nvPr/>
        </p:nvSpPr>
        <p:spPr>
          <a:xfrm>
            <a:off x="6788728" y="4574417"/>
            <a:ext cx="1510146" cy="1569660"/>
          </a:xfrm>
          <a:prstGeom prst="rect">
            <a:avLst/>
          </a:prstGeom>
        </p:spPr>
        <p:txBody>
          <a:bodyPr wrap="square">
            <a:spAutoFit/>
          </a:bodyPr>
          <a:lstStyle/>
          <a:p>
            <a:pPr algn="ctr"/>
            <a:r>
              <a:rPr lang="en-US" sz="1600" i="1" dirty="0" smtClean="0">
                <a:solidFill>
                  <a:srgbClr val="002060"/>
                </a:solidFill>
              </a:rPr>
              <a:t>The break point at different distance </a:t>
            </a:r>
          </a:p>
          <a:p>
            <a:pPr algn="ctr"/>
            <a:r>
              <a:rPr lang="en-US" sz="1600" i="1" dirty="0" smtClean="0">
                <a:solidFill>
                  <a:srgbClr val="002060"/>
                </a:solidFill>
              </a:rPr>
              <a:t>from the Sun (</a:t>
            </a:r>
            <a:r>
              <a:rPr lang="en-US" sz="1600" i="1" dirty="0" err="1" smtClean="0">
                <a:solidFill>
                  <a:srgbClr val="002060"/>
                </a:solidFill>
              </a:rPr>
              <a:t>Bourouaine</a:t>
            </a:r>
            <a:r>
              <a:rPr lang="en-US" sz="1600" i="1" dirty="0" smtClean="0">
                <a:solidFill>
                  <a:srgbClr val="002060"/>
                </a:solidFill>
              </a:rPr>
              <a:t> et al., </a:t>
            </a:r>
            <a:r>
              <a:rPr lang="en-US" sz="1600" i="1" dirty="0" err="1" smtClean="0">
                <a:solidFill>
                  <a:srgbClr val="002060"/>
                </a:solidFill>
              </a:rPr>
              <a:t>Apj</a:t>
            </a:r>
            <a:r>
              <a:rPr lang="en-US" sz="1600" i="1" dirty="0" smtClean="0">
                <a:solidFill>
                  <a:srgbClr val="002060"/>
                </a:solidFill>
              </a:rPr>
              <a:t>, 2012)</a:t>
            </a:r>
            <a:endParaRPr lang="ru-RU" sz="1600" i="1" dirty="0">
              <a:solidFill>
                <a:srgbClr val="002060"/>
              </a:solidFill>
            </a:endParaRPr>
          </a:p>
        </p:txBody>
      </p:sp>
      <p:sp>
        <p:nvSpPr>
          <p:cNvPr id="39" name="Прямоугольник 38"/>
          <p:cNvSpPr/>
          <p:nvPr/>
        </p:nvSpPr>
        <p:spPr>
          <a:xfrm>
            <a:off x="552449" y="3537526"/>
            <a:ext cx="6007350" cy="369332"/>
          </a:xfrm>
          <a:prstGeom prst="rect">
            <a:avLst/>
          </a:prstGeom>
        </p:spPr>
        <p:txBody>
          <a:bodyPr wrap="none">
            <a:spAutoFit/>
          </a:bodyPr>
          <a:lstStyle/>
          <a:p>
            <a:r>
              <a:rPr lang="en-US" b="1" dirty="0" smtClean="0">
                <a:solidFill>
                  <a:srgbClr val="FF0000"/>
                </a:solidFill>
              </a:rPr>
              <a:t>Characteristic plasma scale  of the break is still under debate.</a:t>
            </a:r>
            <a:endParaRPr lang="ru-RU" dirty="0"/>
          </a:p>
        </p:txBody>
      </p:sp>
      <p:sp>
        <p:nvSpPr>
          <p:cNvPr id="28" name="TextBox 27"/>
          <p:cNvSpPr txBox="1"/>
          <p:nvPr/>
        </p:nvSpPr>
        <p:spPr>
          <a:xfrm>
            <a:off x="294381" y="606974"/>
            <a:ext cx="6996106" cy="2751522"/>
          </a:xfrm>
          <a:prstGeom prst="rect">
            <a:avLst/>
          </a:prstGeom>
          <a:noFill/>
        </p:spPr>
        <p:txBody>
          <a:bodyPr wrap="square" rtlCol="0">
            <a:spAutoFit/>
          </a:bodyPr>
          <a:lstStyle/>
          <a:p>
            <a:pPr>
              <a:lnSpc>
                <a:spcPct val="120000"/>
              </a:lnSpc>
              <a:buFont typeface="Arial" pitchFamily="34" charset="0"/>
              <a:buChar char="•"/>
            </a:pPr>
            <a:r>
              <a:rPr lang="en-US" dirty="0" smtClean="0">
                <a:solidFill>
                  <a:srgbClr val="0070C0"/>
                </a:solidFill>
              </a:rPr>
              <a:t> Ion cyclotron frequency </a:t>
            </a:r>
            <a:r>
              <a:rPr lang="en-US" b="1" dirty="0" err="1" smtClean="0">
                <a:solidFill>
                  <a:srgbClr val="0070C0"/>
                </a:solidFill>
                <a:ea typeface="Calibri" pitchFamily="34" charset="0"/>
                <a:cs typeface="Times New Roman" pitchFamily="18" charset="0"/>
              </a:rPr>
              <a:t>F</a:t>
            </a:r>
            <a:r>
              <a:rPr lang="en-US" b="1" baseline="-30000" dirty="0" err="1" smtClean="0">
                <a:solidFill>
                  <a:srgbClr val="0070C0"/>
                </a:solidFill>
                <a:ea typeface="Calibri" pitchFamily="34" charset="0"/>
                <a:cs typeface="Times New Roman" pitchFamily="18" charset="0"/>
              </a:rPr>
              <a:t>ci</a:t>
            </a:r>
            <a:r>
              <a:rPr lang="en-US" b="1" baseline="-30000" dirty="0" smtClean="0">
                <a:solidFill>
                  <a:srgbClr val="0070C0"/>
                </a:solidFill>
                <a:ea typeface="Calibri" pitchFamily="34" charset="0"/>
                <a:cs typeface="Times New Roman" pitchFamily="18" charset="0"/>
              </a:rPr>
              <a:t> </a:t>
            </a:r>
            <a:r>
              <a:rPr lang="en-US" b="1" dirty="0" smtClean="0">
                <a:solidFill>
                  <a:srgbClr val="0070C0"/>
                </a:solidFill>
                <a:cs typeface="Times New Roman" pitchFamily="18" charset="0"/>
              </a:rPr>
              <a:t>=</a:t>
            </a:r>
            <a:r>
              <a:rPr lang="en-US" b="1" dirty="0" err="1" smtClean="0">
                <a:solidFill>
                  <a:srgbClr val="0070C0"/>
                </a:solidFill>
                <a:cs typeface="Times New Roman" pitchFamily="18" charset="0"/>
              </a:rPr>
              <a:t>q</a:t>
            </a:r>
            <a:r>
              <a:rPr lang="en-US" b="1" baseline="-25000" dirty="0" err="1" smtClean="0">
                <a:solidFill>
                  <a:srgbClr val="0070C0"/>
                </a:solidFill>
                <a:cs typeface="Times New Roman" pitchFamily="18" charset="0"/>
              </a:rPr>
              <a:t>i</a:t>
            </a:r>
            <a:r>
              <a:rPr lang="en-US" b="1" baseline="-25000" dirty="0" smtClean="0">
                <a:solidFill>
                  <a:srgbClr val="0070C0"/>
                </a:solidFill>
                <a:cs typeface="Times New Roman" pitchFamily="18" charset="0"/>
              </a:rPr>
              <a:t> </a:t>
            </a:r>
            <a:r>
              <a:rPr lang="en-US" b="1" dirty="0" smtClean="0">
                <a:solidFill>
                  <a:srgbClr val="0070C0"/>
                </a:solidFill>
                <a:cs typeface="Times New Roman" pitchFamily="18" charset="0"/>
              </a:rPr>
              <a:t>B</a:t>
            </a:r>
            <a:r>
              <a:rPr lang="en-US" b="1" baseline="-25000" dirty="0" smtClean="0">
                <a:solidFill>
                  <a:srgbClr val="0070C0"/>
                </a:solidFill>
                <a:cs typeface="Times New Roman" pitchFamily="18" charset="0"/>
              </a:rPr>
              <a:t>0</a:t>
            </a:r>
            <a:r>
              <a:rPr lang="en-US" b="1" dirty="0" smtClean="0">
                <a:solidFill>
                  <a:srgbClr val="0070C0"/>
                </a:solidFill>
                <a:cs typeface="Times New Roman" pitchFamily="18" charset="0"/>
              </a:rPr>
              <a:t>/2</a:t>
            </a:r>
            <a:r>
              <a:rPr lang="ru-RU" b="1" dirty="0" err="1" smtClean="0">
                <a:solidFill>
                  <a:srgbClr val="0070C0"/>
                </a:solidFill>
                <a:cs typeface="Times New Roman" pitchFamily="18" charset="0"/>
              </a:rPr>
              <a:t>π</a:t>
            </a:r>
            <a:r>
              <a:rPr lang="en-US" b="1" dirty="0" smtClean="0">
                <a:solidFill>
                  <a:srgbClr val="0070C0"/>
                </a:solidFill>
                <a:cs typeface="Times New Roman" pitchFamily="18" charset="0"/>
              </a:rPr>
              <a:t>m</a:t>
            </a:r>
            <a:r>
              <a:rPr lang="en-US" b="1" baseline="-25000" dirty="0" smtClean="0">
                <a:solidFill>
                  <a:srgbClr val="0070C0"/>
                </a:solidFill>
                <a:cs typeface="Times New Roman" pitchFamily="18" charset="0"/>
              </a:rPr>
              <a:t> I </a:t>
            </a:r>
            <a:r>
              <a:rPr lang="en-US" b="1" baseline="-25000" dirty="0" smtClean="0">
                <a:solidFill>
                  <a:srgbClr val="0070C0"/>
                </a:solidFill>
              </a:rPr>
              <a:t> </a:t>
            </a:r>
            <a:r>
              <a:rPr lang="en-US" dirty="0" smtClean="0">
                <a:solidFill>
                  <a:srgbClr val="0070C0"/>
                </a:solidFill>
              </a:rPr>
              <a:t>( </a:t>
            </a:r>
            <a:r>
              <a:rPr lang="en-US" i="1" dirty="0" smtClean="0">
                <a:solidFill>
                  <a:srgbClr val="0070C0"/>
                </a:solidFill>
              </a:rPr>
              <a:t>Goldstein et al.,  ARAA 1995</a:t>
            </a:r>
            <a:r>
              <a:rPr lang="en-US" dirty="0" smtClean="0">
                <a:solidFill>
                  <a:srgbClr val="0070C0"/>
                </a:solidFill>
              </a:rPr>
              <a:t>)  </a:t>
            </a:r>
          </a:p>
          <a:p>
            <a:pPr>
              <a:lnSpc>
                <a:spcPct val="120000"/>
              </a:lnSpc>
              <a:buFont typeface="Arial" pitchFamily="34" charset="0"/>
              <a:buChar char="•"/>
            </a:pPr>
            <a:r>
              <a:rPr lang="en-US" dirty="0" smtClean="0">
                <a:solidFill>
                  <a:srgbClr val="0070C0"/>
                </a:solidFill>
              </a:rPr>
              <a:t>Ion thermal </a:t>
            </a:r>
            <a:r>
              <a:rPr lang="en-US" dirty="0" err="1" smtClean="0">
                <a:solidFill>
                  <a:srgbClr val="0070C0"/>
                </a:solidFill>
              </a:rPr>
              <a:t>gyroradius</a:t>
            </a:r>
            <a:r>
              <a:rPr lang="en-US" dirty="0" smtClean="0">
                <a:solidFill>
                  <a:srgbClr val="0070C0"/>
                </a:solidFill>
              </a:rPr>
              <a:t> </a:t>
            </a:r>
            <a:r>
              <a:rPr lang="en-US" b="1" dirty="0" smtClean="0">
                <a:solidFill>
                  <a:srgbClr val="0070C0"/>
                </a:solidFill>
                <a:cs typeface="Times New Roman" pitchFamily="18" charset="0"/>
              </a:rPr>
              <a:t>R</a:t>
            </a:r>
            <a:r>
              <a:rPr lang="en-US" b="1" baseline="-25000" dirty="0" smtClean="0">
                <a:solidFill>
                  <a:srgbClr val="0070C0"/>
                </a:solidFill>
                <a:cs typeface="Times New Roman" pitchFamily="18" charset="0"/>
              </a:rPr>
              <a:t>T</a:t>
            </a:r>
            <a:r>
              <a:rPr lang="en-US" b="1" dirty="0" smtClean="0">
                <a:solidFill>
                  <a:srgbClr val="0070C0"/>
                </a:solidFill>
                <a:cs typeface="Times New Roman" pitchFamily="18" charset="0"/>
              </a:rPr>
              <a:t>=</a:t>
            </a:r>
            <a:r>
              <a:rPr lang="en-US" b="1" dirty="0" err="1" smtClean="0">
                <a:solidFill>
                  <a:srgbClr val="0070C0"/>
                </a:solidFill>
                <a:cs typeface="Times New Roman" pitchFamily="18" charset="0"/>
              </a:rPr>
              <a:t>V</a:t>
            </a:r>
            <a:r>
              <a:rPr lang="en-US" b="1" baseline="-25000" dirty="0" err="1" smtClean="0">
                <a:solidFill>
                  <a:srgbClr val="0070C0"/>
                </a:solidFill>
                <a:cs typeface="Times New Roman" pitchFamily="18" charset="0"/>
              </a:rPr>
              <a:t>t</a:t>
            </a:r>
            <a:r>
              <a:rPr lang="en-US" b="1" dirty="0" smtClean="0">
                <a:solidFill>
                  <a:srgbClr val="0070C0"/>
                </a:solidFill>
                <a:cs typeface="Times New Roman" pitchFamily="18" charset="0"/>
              </a:rPr>
              <a:t>/</a:t>
            </a:r>
            <a:r>
              <a:rPr lang="ru-RU" b="1" dirty="0" smtClean="0">
                <a:solidFill>
                  <a:srgbClr val="0070C0"/>
                </a:solidFill>
                <a:cs typeface="Times New Roman" pitchFamily="18" charset="0"/>
              </a:rPr>
              <a:t> </a:t>
            </a:r>
            <a:r>
              <a:rPr lang="ru-RU" b="1" dirty="0" err="1" smtClean="0">
                <a:solidFill>
                  <a:srgbClr val="0070C0"/>
                </a:solidFill>
                <a:cs typeface="Times New Roman" pitchFamily="18" charset="0"/>
              </a:rPr>
              <a:t>ω</a:t>
            </a:r>
            <a:r>
              <a:rPr lang="en-US" b="1" baseline="-25000" dirty="0" smtClean="0">
                <a:solidFill>
                  <a:srgbClr val="0070C0"/>
                </a:solidFill>
                <a:cs typeface="Times New Roman" pitchFamily="18" charset="0"/>
              </a:rPr>
              <a:t>c </a:t>
            </a:r>
            <a:r>
              <a:rPr lang="en-US" b="1" dirty="0" smtClean="0">
                <a:solidFill>
                  <a:srgbClr val="0070C0"/>
                </a:solidFill>
                <a:cs typeface="Times New Roman" pitchFamily="18" charset="0"/>
              </a:rPr>
              <a:t> </a:t>
            </a:r>
            <a:r>
              <a:rPr lang="en-US" dirty="0" smtClean="0">
                <a:solidFill>
                  <a:srgbClr val="0070C0"/>
                </a:solidFill>
              </a:rPr>
              <a:t>( scale </a:t>
            </a:r>
            <a:r>
              <a:rPr lang="en-US" b="1" dirty="0" err="1" smtClean="0">
                <a:solidFill>
                  <a:srgbClr val="0070C0"/>
                </a:solidFill>
                <a:ea typeface="Calibri" pitchFamily="34" charset="0"/>
                <a:cs typeface="Times New Roman" pitchFamily="18" charset="0"/>
              </a:rPr>
              <a:t>F</a:t>
            </a:r>
            <a:r>
              <a:rPr lang="en-US" b="1" baseline="-30000" dirty="0" err="1" smtClean="0">
                <a:solidFill>
                  <a:srgbClr val="0070C0"/>
                </a:solidFill>
                <a:ea typeface="Calibri" pitchFamily="34" charset="0"/>
                <a:cs typeface="Times New Roman" pitchFamily="18" charset="0"/>
              </a:rPr>
              <a:t>ρi</a:t>
            </a:r>
            <a:r>
              <a:rPr lang="en-US" b="1" baseline="-30000" dirty="0" smtClean="0">
                <a:solidFill>
                  <a:srgbClr val="0070C0"/>
                </a:solidFill>
                <a:ea typeface="Calibri" pitchFamily="34" charset="0"/>
                <a:cs typeface="Times New Roman" pitchFamily="18" charset="0"/>
              </a:rPr>
              <a:t> </a:t>
            </a:r>
            <a:r>
              <a:rPr lang="en-US" b="1" dirty="0" smtClean="0">
                <a:solidFill>
                  <a:srgbClr val="0070C0"/>
                </a:solidFill>
                <a:cs typeface="Times New Roman" pitchFamily="18" charset="0"/>
              </a:rPr>
              <a:t>=V/2</a:t>
            </a:r>
            <a:r>
              <a:rPr lang="ru-RU" b="1" dirty="0" err="1" smtClean="0">
                <a:solidFill>
                  <a:srgbClr val="0070C0"/>
                </a:solidFill>
                <a:cs typeface="Times New Roman" pitchFamily="18" charset="0"/>
              </a:rPr>
              <a:t>π</a:t>
            </a:r>
            <a:r>
              <a:rPr lang="en-US" b="1" dirty="0" smtClean="0">
                <a:solidFill>
                  <a:srgbClr val="0070C0"/>
                </a:solidFill>
                <a:cs typeface="Times New Roman" pitchFamily="18" charset="0"/>
              </a:rPr>
              <a:t>R</a:t>
            </a:r>
            <a:r>
              <a:rPr lang="en-US" b="1" baseline="-25000" dirty="0" smtClean="0">
                <a:solidFill>
                  <a:srgbClr val="0070C0"/>
                </a:solidFill>
                <a:cs typeface="Times New Roman" pitchFamily="18" charset="0"/>
              </a:rPr>
              <a:t>T</a:t>
            </a:r>
            <a:r>
              <a:rPr lang="ru-RU" b="1" dirty="0" smtClean="0">
                <a:solidFill>
                  <a:srgbClr val="0070C0"/>
                </a:solidFill>
                <a:cs typeface="Times New Roman" pitchFamily="18" charset="0"/>
              </a:rPr>
              <a:t> </a:t>
            </a:r>
            <a:r>
              <a:rPr lang="en-US" dirty="0" smtClean="0">
                <a:solidFill>
                  <a:srgbClr val="0070C0"/>
                </a:solidFill>
                <a:cs typeface="Times New Roman" pitchFamily="18" charset="0"/>
              </a:rPr>
              <a:t>) </a:t>
            </a:r>
            <a:r>
              <a:rPr lang="en-US" dirty="0" smtClean="0">
                <a:solidFill>
                  <a:srgbClr val="0070C0"/>
                </a:solidFill>
              </a:rPr>
              <a:t>(</a:t>
            </a:r>
            <a:r>
              <a:rPr lang="en-US" i="1" dirty="0" err="1" smtClean="0">
                <a:solidFill>
                  <a:srgbClr val="0070C0"/>
                </a:solidFill>
              </a:rPr>
              <a:t>Schekochihin</a:t>
            </a:r>
            <a:r>
              <a:rPr lang="en-US" i="1" dirty="0" smtClean="0">
                <a:solidFill>
                  <a:srgbClr val="0070C0"/>
                </a:solidFill>
              </a:rPr>
              <a:t> et al.,  APJSS 2009</a:t>
            </a:r>
            <a:r>
              <a:rPr lang="en-US" dirty="0" smtClean="0">
                <a:solidFill>
                  <a:srgbClr val="0070C0"/>
                </a:solidFill>
              </a:rPr>
              <a:t>).  Scale of  the </a:t>
            </a:r>
            <a:r>
              <a:rPr lang="en-US" altLang="cs-CZ" dirty="0" smtClean="0">
                <a:solidFill>
                  <a:srgbClr val="0070C0"/>
                </a:solidFill>
                <a:latin typeface="Arial" charset="0"/>
                <a:cs typeface="Arial" charset="0"/>
              </a:rPr>
              <a:t>transition of </a:t>
            </a:r>
            <a:r>
              <a:rPr lang="en-US" altLang="cs-CZ" dirty="0" err="1" smtClean="0">
                <a:solidFill>
                  <a:srgbClr val="0070C0"/>
                </a:solidFill>
                <a:latin typeface="Arial" charset="0"/>
                <a:cs typeface="Arial" charset="0"/>
              </a:rPr>
              <a:t>Alfvenic</a:t>
            </a:r>
            <a:r>
              <a:rPr lang="en-US" altLang="cs-CZ" dirty="0" smtClean="0">
                <a:solidFill>
                  <a:srgbClr val="0070C0"/>
                </a:solidFill>
                <a:latin typeface="Arial" charset="0"/>
                <a:cs typeface="Arial" charset="0"/>
              </a:rPr>
              <a:t> turbulence to the kinetic regime .</a:t>
            </a:r>
            <a:endParaRPr lang="en-US" dirty="0" smtClean="0">
              <a:solidFill>
                <a:srgbClr val="0070C0"/>
              </a:solidFill>
            </a:endParaRPr>
          </a:p>
          <a:p>
            <a:pPr>
              <a:lnSpc>
                <a:spcPct val="120000"/>
              </a:lnSpc>
              <a:buFont typeface="Arial" pitchFamily="34" charset="0"/>
              <a:buChar char="•"/>
            </a:pPr>
            <a:r>
              <a:rPr lang="en-US" dirty="0" smtClean="0">
                <a:solidFill>
                  <a:srgbClr val="0070C0"/>
                </a:solidFill>
              </a:rPr>
              <a:t> Ion inertial length  </a:t>
            </a:r>
            <a:r>
              <a:rPr lang="ru-RU" b="1" dirty="0" err="1" smtClean="0">
                <a:solidFill>
                  <a:srgbClr val="0070C0"/>
                </a:solidFill>
                <a:cs typeface="Times New Roman" pitchFamily="18" charset="0"/>
              </a:rPr>
              <a:t>λ</a:t>
            </a:r>
            <a:r>
              <a:rPr lang="en-US" b="1" baseline="-25000" dirty="0" err="1" smtClean="0">
                <a:solidFill>
                  <a:srgbClr val="0070C0"/>
                </a:solidFill>
                <a:cs typeface="Times New Roman" pitchFamily="18" charset="0"/>
              </a:rPr>
              <a:t>i</a:t>
            </a:r>
            <a:r>
              <a:rPr lang="ru-RU" b="1" dirty="0" smtClean="0">
                <a:solidFill>
                  <a:srgbClr val="0070C0"/>
                </a:solidFill>
                <a:cs typeface="Times New Roman" pitchFamily="18" charset="0"/>
              </a:rPr>
              <a:t> = с/ </a:t>
            </a:r>
            <a:r>
              <a:rPr lang="ru-RU" b="1" dirty="0" err="1" smtClean="0">
                <a:solidFill>
                  <a:srgbClr val="0070C0"/>
                </a:solidFill>
                <a:cs typeface="Times New Roman" pitchFamily="18" charset="0"/>
              </a:rPr>
              <a:t>ω</a:t>
            </a:r>
            <a:r>
              <a:rPr lang="en-US" b="1" baseline="-25000" dirty="0" smtClean="0">
                <a:solidFill>
                  <a:srgbClr val="0070C0"/>
                </a:solidFill>
                <a:cs typeface="Times New Roman" pitchFamily="18" charset="0"/>
              </a:rPr>
              <a:t>p</a:t>
            </a:r>
            <a:r>
              <a:rPr lang="en-US" b="1" dirty="0" smtClean="0">
                <a:solidFill>
                  <a:srgbClr val="0070C0"/>
                </a:solidFill>
              </a:rPr>
              <a:t>  </a:t>
            </a:r>
            <a:r>
              <a:rPr lang="en-US" dirty="0" smtClean="0">
                <a:solidFill>
                  <a:srgbClr val="0070C0"/>
                </a:solidFill>
              </a:rPr>
              <a:t>(scale </a:t>
            </a:r>
            <a:r>
              <a:rPr lang="en-US" b="1" dirty="0" err="1" smtClean="0">
                <a:solidFill>
                  <a:srgbClr val="0070C0"/>
                </a:solidFill>
                <a:ea typeface="Calibri" pitchFamily="34" charset="0"/>
                <a:cs typeface="Times New Roman" pitchFamily="18" charset="0"/>
              </a:rPr>
              <a:t>F</a:t>
            </a:r>
            <a:r>
              <a:rPr lang="en-US" b="1" baseline="-30000" dirty="0" err="1" smtClean="0">
                <a:solidFill>
                  <a:srgbClr val="0070C0"/>
                </a:solidFill>
                <a:ea typeface="Calibri" pitchFamily="34" charset="0"/>
                <a:cs typeface="Times New Roman" pitchFamily="18" charset="0"/>
              </a:rPr>
              <a:t>λi</a:t>
            </a:r>
            <a:r>
              <a:rPr lang="en-US" b="1" baseline="-30000" dirty="0" smtClean="0">
                <a:solidFill>
                  <a:srgbClr val="0070C0"/>
                </a:solidFill>
                <a:ea typeface="Calibri" pitchFamily="34" charset="0"/>
                <a:cs typeface="Times New Roman" pitchFamily="18" charset="0"/>
              </a:rPr>
              <a:t> </a:t>
            </a:r>
            <a:r>
              <a:rPr lang="ru-RU" b="1" dirty="0" smtClean="0">
                <a:solidFill>
                  <a:srgbClr val="0070C0"/>
                </a:solidFill>
                <a:cs typeface="Times New Roman" pitchFamily="18" charset="0"/>
              </a:rPr>
              <a:t>=</a:t>
            </a:r>
            <a:r>
              <a:rPr lang="en-US" b="1" dirty="0" smtClean="0">
                <a:solidFill>
                  <a:srgbClr val="0070C0"/>
                </a:solidFill>
                <a:cs typeface="Times New Roman" pitchFamily="18" charset="0"/>
              </a:rPr>
              <a:t>V</a:t>
            </a:r>
            <a:r>
              <a:rPr lang="ru-RU" b="1" dirty="0" smtClean="0">
                <a:solidFill>
                  <a:srgbClr val="0070C0"/>
                </a:solidFill>
                <a:cs typeface="Times New Roman" pitchFamily="18" charset="0"/>
              </a:rPr>
              <a:t>/2πλ</a:t>
            </a:r>
            <a:r>
              <a:rPr lang="en-US" b="1" baseline="-25000" dirty="0" err="1" smtClean="0">
                <a:solidFill>
                  <a:srgbClr val="0070C0"/>
                </a:solidFill>
                <a:cs typeface="Times New Roman" pitchFamily="18" charset="0"/>
              </a:rPr>
              <a:t>i</a:t>
            </a:r>
            <a:r>
              <a:rPr lang="en-US" b="1" baseline="-25000" dirty="0" smtClean="0">
                <a:solidFill>
                  <a:srgbClr val="0070C0"/>
                </a:solidFill>
                <a:cs typeface="Times New Roman" pitchFamily="18" charset="0"/>
              </a:rPr>
              <a:t> </a:t>
            </a:r>
            <a:r>
              <a:rPr lang="en-US" dirty="0" smtClean="0">
                <a:solidFill>
                  <a:srgbClr val="0070C0"/>
                </a:solidFill>
              </a:rPr>
              <a:t>) (</a:t>
            </a:r>
            <a:r>
              <a:rPr lang="en-US" i="1" dirty="0" err="1" smtClean="0">
                <a:solidFill>
                  <a:srgbClr val="0070C0"/>
                </a:solidFill>
              </a:rPr>
              <a:t>Galtier</a:t>
            </a:r>
            <a:r>
              <a:rPr lang="en-US" i="1" dirty="0" smtClean="0">
                <a:solidFill>
                  <a:srgbClr val="0070C0"/>
                </a:solidFill>
              </a:rPr>
              <a:t>,  JPP 2006 </a:t>
            </a:r>
            <a:r>
              <a:rPr lang="en-US" dirty="0" smtClean="0">
                <a:solidFill>
                  <a:srgbClr val="0070C0"/>
                </a:solidFill>
              </a:rPr>
              <a:t>). </a:t>
            </a:r>
          </a:p>
          <a:p>
            <a:pPr>
              <a:lnSpc>
                <a:spcPct val="120000"/>
              </a:lnSpc>
            </a:pPr>
            <a:r>
              <a:rPr lang="en-US" altLang="cs-CZ" dirty="0" smtClean="0">
                <a:solidFill>
                  <a:srgbClr val="0070C0"/>
                </a:solidFill>
                <a:cs typeface="Arial" charset="0"/>
              </a:rPr>
              <a:t>In case if turbulence has a large parallel component</a:t>
            </a:r>
            <a:r>
              <a:rPr lang="en-US" dirty="0" smtClean="0">
                <a:solidFill>
                  <a:srgbClr val="0070C0"/>
                </a:solidFill>
              </a:rPr>
              <a:t> ( current sheet) </a:t>
            </a:r>
          </a:p>
          <a:p>
            <a:pPr>
              <a:lnSpc>
                <a:spcPct val="120000"/>
              </a:lnSpc>
              <a:buFont typeface="Arial" pitchFamily="34" charset="0"/>
              <a:buChar char="•"/>
            </a:pPr>
            <a:r>
              <a:rPr lang="en-US" altLang="cs-CZ" dirty="0" smtClean="0">
                <a:solidFill>
                  <a:srgbClr val="0070C0"/>
                </a:solidFill>
              </a:rPr>
              <a:t>combined scaling</a:t>
            </a:r>
            <a:r>
              <a:rPr lang="ru-RU" altLang="cs-CZ" dirty="0" smtClean="0">
                <a:solidFill>
                  <a:srgbClr val="0070C0"/>
                </a:solidFill>
              </a:rPr>
              <a:t> </a:t>
            </a:r>
            <a:r>
              <a:rPr lang="en-US" b="1" dirty="0" err="1" smtClean="0">
                <a:solidFill>
                  <a:srgbClr val="0070C0"/>
                </a:solidFill>
                <a:ea typeface="Calibri" pitchFamily="34" charset="0"/>
                <a:cs typeface="Times New Roman" pitchFamily="18" charset="0"/>
              </a:rPr>
              <a:t>F</a:t>
            </a:r>
            <a:r>
              <a:rPr lang="en-US" b="1" baseline="-30000" dirty="0" err="1" smtClean="0">
                <a:solidFill>
                  <a:srgbClr val="0070C0"/>
                </a:solidFill>
                <a:ea typeface="Calibri" pitchFamily="34" charset="0"/>
                <a:cs typeface="Times New Roman" pitchFamily="18" charset="0"/>
              </a:rPr>
              <a:t>λi</a:t>
            </a:r>
            <a:r>
              <a:rPr lang="en-US" b="1" baseline="-30000" dirty="0" smtClean="0">
                <a:solidFill>
                  <a:srgbClr val="0070C0"/>
                </a:solidFill>
                <a:ea typeface="Calibri" pitchFamily="34" charset="0"/>
                <a:cs typeface="Times New Roman" pitchFamily="18" charset="0"/>
              </a:rPr>
              <a:t> </a:t>
            </a:r>
            <a:r>
              <a:rPr lang="ru-RU" b="1" dirty="0" smtClean="0">
                <a:solidFill>
                  <a:srgbClr val="0070C0"/>
                </a:solidFill>
                <a:cs typeface="Times New Roman" pitchFamily="18" charset="0"/>
              </a:rPr>
              <a:t>=</a:t>
            </a:r>
            <a:r>
              <a:rPr lang="en-US" b="1" dirty="0" smtClean="0">
                <a:solidFill>
                  <a:srgbClr val="0070C0"/>
                </a:solidFill>
                <a:cs typeface="Times New Roman" pitchFamily="18" charset="0"/>
              </a:rPr>
              <a:t>V</a:t>
            </a:r>
            <a:r>
              <a:rPr lang="ru-RU" b="1" dirty="0" smtClean="0">
                <a:solidFill>
                  <a:srgbClr val="0070C0"/>
                </a:solidFill>
                <a:cs typeface="Times New Roman" pitchFamily="18" charset="0"/>
              </a:rPr>
              <a:t>/2π</a:t>
            </a:r>
            <a:r>
              <a:rPr lang="ru-RU" b="1" dirty="0" err="1" smtClean="0">
                <a:solidFill>
                  <a:srgbClr val="0070C0"/>
                </a:solidFill>
                <a:cs typeface="Times New Roman" pitchFamily="18" charset="0"/>
              </a:rPr>
              <a:t>(λ</a:t>
            </a:r>
            <a:r>
              <a:rPr lang="en-US" b="1" baseline="-25000" dirty="0" err="1" smtClean="0">
                <a:solidFill>
                  <a:srgbClr val="0070C0"/>
                </a:solidFill>
                <a:cs typeface="Times New Roman" pitchFamily="18" charset="0"/>
              </a:rPr>
              <a:t>i</a:t>
            </a:r>
            <a:r>
              <a:rPr lang="en-US" b="1" baseline="-25000" dirty="0" smtClean="0">
                <a:solidFill>
                  <a:srgbClr val="0070C0"/>
                </a:solidFill>
                <a:cs typeface="Times New Roman" pitchFamily="18" charset="0"/>
              </a:rPr>
              <a:t> </a:t>
            </a:r>
            <a:r>
              <a:rPr lang="ru-RU" b="1" dirty="0" smtClean="0">
                <a:solidFill>
                  <a:srgbClr val="0070C0"/>
                </a:solidFill>
                <a:cs typeface="Times New Roman" pitchFamily="18" charset="0"/>
              </a:rPr>
              <a:t>+</a:t>
            </a:r>
            <a:r>
              <a:rPr lang="en-US" b="1" dirty="0" smtClean="0">
                <a:solidFill>
                  <a:srgbClr val="0070C0"/>
                </a:solidFill>
                <a:cs typeface="Times New Roman" pitchFamily="18" charset="0"/>
              </a:rPr>
              <a:t>R</a:t>
            </a:r>
            <a:r>
              <a:rPr lang="en-US" b="1" baseline="-25000" dirty="0" smtClean="0">
                <a:solidFill>
                  <a:srgbClr val="0070C0"/>
                </a:solidFill>
                <a:cs typeface="Times New Roman" pitchFamily="18" charset="0"/>
              </a:rPr>
              <a:t>T</a:t>
            </a:r>
            <a:r>
              <a:rPr lang="en-US" altLang="cs-CZ" b="1" dirty="0" smtClean="0">
                <a:solidFill>
                  <a:srgbClr val="0070C0"/>
                </a:solidFill>
              </a:rPr>
              <a:t>) - </a:t>
            </a:r>
            <a:r>
              <a:rPr lang="en-US" altLang="cs-CZ" dirty="0" smtClean="0">
                <a:solidFill>
                  <a:srgbClr val="0070C0"/>
                </a:solidFill>
                <a:cs typeface="Arial" charset="0"/>
              </a:rPr>
              <a:t> minimum </a:t>
            </a:r>
            <a:r>
              <a:rPr lang="en-US" altLang="cs-CZ" dirty="0" err="1" smtClean="0">
                <a:solidFill>
                  <a:srgbClr val="0070C0"/>
                </a:solidFill>
                <a:cs typeface="Arial" charset="0"/>
              </a:rPr>
              <a:t>wavenumber</a:t>
            </a:r>
            <a:r>
              <a:rPr lang="en-US" altLang="cs-CZ" dirty="0" smtClean="0">
                <a:solidFill>
                  <a:srgbClr val="0070C0"/>
                </a:solidFill>
                <a:cs typeface="Arial" charset="0"/>
              </a:rPr>
              <a:t> at which the resonant dissipation would be important </a:t>
            </a:r>
            <a:r>
              <a:rPr lang="en-US" altLang="cs-CZ" i="1" dirty="0" smtClean="0">
                <a:solidFill>
                  <a:srgbClr val="0070C0"/>
                </a:solidFill>
                <a:cs typeface="Arial" charset="0"/>
              </a:rPr>
              <a:t>(</a:t>
            </a:r>
            <a:r>
              <a:rPr lang="en-US" altLang="cs-CZ" i="1" dirty="0" err="1" smtClean="0">
                <a:solidFill>
                  <a:srgbClr val="0070C0"/>
                </a:solidFill>
                <a:cs typeface="Arial" charset="0"/>
              </a:rPr>
              <a:t>Leamon</a:t>
            </a:r>
            <a:r>
              <a:rPr lang="en-US" altLang="cs-CZ" i="1" dirty="0" smtClean="0">
                <a:solidFill>
                  <a:srgbClr val="0070C0"/>
                </a:solidFill>
                <a:cs typeface="Arial" charset="0"/>
              </a:rPr>
              <a:t> et al., JGR1998)</a:t>
            </a:r>
            <a:endParaRPr lang="ru-RU" altLang="cs-CZ" i="1" dirty="0" smtClean="0">
              <a:solidFill>
                <a:srgbClr val="00206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147454" y="168763"/>
            <a:ext cx="7869382" cy="523220"/>
          </a:xfrm>
          <a:prstGeom prst="rect">
            <a:avLst/>
          </a:prstGeom>
        </p:spPr>
        <p:txBody>
          <a:bodyPr wrap="square">
            <a:spAutoFit/>
          </a:bodyPr>
          <a:lstStyle/>
          <a:p>
            <a:r>
              <a:rPr lang="en-US" altLang="ru-RU" sz="2800" b="1" dirty="0" smtClean="0">
                <a:solidFill>
                  <a:srgbClr val="002060"/>
                </a:solidFill>
                <a:cs typeface="Arial" charset="0"/>
              </a:rPr>
              <a:t>Spectra with </a:t>
            </a:r>
            <a:r>
              <a:rPr lang="en-US" altLang="ru-RU" sz="2800" b="1" dirty="0" smtClean="0">
                <a:solidFill>
                  <a:srgbClr val="002060"/>
                </a:solidFill>
              </a:rPr>
              <a:t>flattening</a:t>
            </a:r>
            <a:r>
              <a:rPr lang="en-US" altLang="ru-RU" sz="2800" b="1" dirty="0" smtClean="0">
                <a:solidFill>
                  <a:srgbClr val="002060"/>
                </a:solidFill>
                <a:cs typeface="Arial" charset="0"/>
              </a:rPr>
              <a:t> in the vicinity of the break  </a:t>
            </a:r>
          </a:p>
        </p:txBody>
      </p:sp>
      <p:sp>
        <p:nvSpPr>
          <p:cNvPr id="3" name="Прямоугольник 2"/>
          <p:cNvSpPr/>
          <p:nvPr/>
        </p:nvSpPr>
        <p:spPr>
          <a:xfrm>
            <a:off x="495580" y="4715839"/>
            <a:ext cx="1970530" cy="1077218"/>
          </a:xfrm>
          <a:prstGeom prst="rect">
            <a:avLst/>
          </a:prstGeom>
        </p:spPr>
        <p:txBody>
          <a:bodyPr wrap="square">
            <a:spAutoFit/>
          </a:bodyPr>
          <a:lstStyle/>
          <a:p>
            <a:pPr algn="ctr"/>
            <a:r>
              <a:rPr lang="en-US" altLang="ru-RU" sz="1600" i="1" dirty="0" smtClean="0">
                <a:solidFill>
                  <a:srgbClr val="002060"/>
                </a:solidFill>
              </a:rPr>
              <a:t>First measurements of  plateau at ion kinetic scales (</a:t>
            </a:r>
            <a:r>
              <a:rPr lang="en-US" altLang="ru-RU" sz="1600" i="1" dirty="0" err="1" smtClean="0">
                <a:solidFill>
                  <a:srgbClr val="002060"/>
                </a:solidFill>
              </a:rPr>
              <a:t>Unti</a:t>
            </a:r>
            <a:r>
              <a:rPr lang="en-US" altLang="ru-RU" sz="1600" i="1" dirty="0" smtClean="0">
                <a:solidFill>
                  <a:srgbClr val="002060"/>
                </a:solidFill>
              </a:rPr>
              <a:t>  et.al., APJ 1973)    </a:t>
            </a:r>
            <a:endParaRPr lang="ru-RU" altLang="ru-RU" sz="1600" dirty="0">
              <a:solidFill>
                <a:srgbClr val="002060"/>
              </a:solidFill>
            </a:endParaRPr>
          </a:p>
        </p:txBody>
      </p:sp>
      <p:sp>
        <p:nvSpPr>
          <p:cNvPr id="8" name="Прямоугольник 7"/>
          <p:cNvSpPr/>
          <p:nvPr/>
        </p:nvSpPr>
        <p:spPr>
          <a:xfrm>
            <a:off x="4909399" y="762000"/>
            <a:ext cx="6284260" cy="2816156"/>
          </a:xfrm>
          <a:prstGeom prst="rect">
            <a:avLst/>
          </a:prstGeom>
        </p:spPr>
        <p:txBody>
          <a:bodyPr wrap="square">
            <a:spAutoFit/>
          </a:bodyPr>
          <a:lstStyle/>
          <a:p>
            <a:pPr>
              <a:spcAft>
                <a:spcPts val="600"/>
              </a:spcAft>
              <a:buFont typeface="Wingdings" panose="05000000000000000000" pitchFamily="2" charset="2"/>
              <a:buChar char="Ø"/>
            </a:pPr>
            <a:r>
              <a:rPr lang="en-US" dirty="0" smtClean="0">
                <a:solidFill>
                  <a:srgbClr val="0070C0"/>
                </a:solidFill>
              </a:rPr>
              <a:t>Three different spectral slopes with two clear break are revealed in the density spectra</a:t>
            </a:r>
          </a:p>
          <a:p>
            <a:pPr>
              <a:spcAft>
                <a:spcPts val="600"/>
              </a:spcAft>
              <a:buFont typeface="Wingdings" panose="05000000000000000000" pitchFamily="2" charset="2"/>
              <a:buChar char="Ø"/>
            </a:pPr>
            <a:r>
              <a:rPr lang="en-US" altLang="cs-CZ" dirty="0" smtClean="0">
                <a:solidFill>
                  <a:srgbClr val="0070C0"/>
                </a:solidFill>
              </a:rPr>
              <a:t>the magnetic field and bulk and thermal speeds exhibit only one break point between ranges</a:t>
            </a:r>
            <a:endParaRPr lang="en-US" dirty="0" smtClean="0">
              <a:solidFill>
                <a:srgbClr val="0070C0"/>
              </a:solidFill>
            </a:endParaRPr>
          </a:p>
          <a:p>
            <a:pPr>
              <a:spcAft>
                <a:spcPts val="600"/>
              </a:spcAft>
              <a:buFont typeface="Wingdings" panose="05000000000000000000" pitchFamily="2" charset="2"/>
              <a:buChar char="Ø"/>
            </a:pPr>
            <a:r>
              <a:rPr lang="en-US" altLang="ru-RU" dirty="0" smtClean="0">
                <a:solidFill>
                  <a:srgbClr val="0070C0"/>
                </a:solidFill>
                <a:cs typeface="Arial" charset="0"/>
              </a:rPr>
              <a:t> </a:t>
            </a:r>
            <a:r>
              <a:rPr lang="en-US" altLang="ru-RU" dirty="0" err="1" smtClean="0">
                <a:solidFill>
                  <a:srgbClr val="0070C0"/>
                </a:solidFill>
                <a:cs typeface="Arial" charset="0"/>
              </a:rPr>
              <a:t>Chandran</a:t>
            </a:r>
            <a:r>
              <a:rPr lang="en-US" altLang="ru-RU" dirty="0" smtClean="0">
                <a:solidFill>
                  <a:srgbClr val="0070C0"/>
                </a:solidFill>
                <a:cs typeface="Arial" charset="0"/>
              </a:rPr>
              <a:t> et al, 2009 predicted that plateau is more distinct for low </a:t>
            </a:r>
            <a:r>
              <a:rPr lang="ru-RU" dirty="0" err="1" smtClean="0">
                <a:solidFill>
                  <a:srgbClr val="0070C0"/>
                </a:solidFill>
              </a:rPr>
              <a:t>β</a:t>
            </a:r>
            <a:r>
              <a:rPr lang="en-US" dirty="0" smtClean="0">
                <a:solidFill>
                  <a:srgbClr val="0070C0"/>
                </a:solidFill>
              </a:rPr>
              <a:t> and low</a:t>
            </a:r>
            <a:r>
              <a:rPr lang="en-US" altLang="ru-RU" dirty="0" smtClean="0">
                <a:solidFill>
                  <a:srgbClr val="0070C0"/>
                </a:solidFill>
                <a:cs typeface="Arial" charset="0"/>
              </a:rPr>
              <a:t> level of density fluctuations </a:t>
            </a:r>
          </a:p>
          <a:p>
            <a:pPr>
              <a:spcAft>
                <a:spcPts val="600"/>
              </a:spcAft>
              <a:buFont typeface="Wingdings" panose="05000000000000000000" pitchFamily="2" charset="2"/>
              <a:buChar char="Ø"/>
            </a:pPr>
            <a:r>
              <a:rPr lang="en-US" altLang="cs-CZ" dirty="0" smtClean="0">
                <a:solidFill>
                  <a:srgbClr val="0070C0"/>
                </a:solidFill>
              </a:rPr>
              <a:t>Turbulence in the MHD range is dominated by non-compressive </a:t>
            </a:r>
            <a:r>
              <a:rPr lang="en-US" altLang="cs-CZ" dirty="0" err="1" smtClean="0">
                <a:solidFill>
                  <a:srgbClr val="0070C0"/>
                </a:solidFill>
              </a:rPr>
              <a:t>Alfvenic</a:t>
            </a:r>
            <a:r>
              <a:rPr lang="en-US" altLang="cs-CZ" dirty="0" smtClean="0">
                <a:solidFill>
                  <a:srgbClr val="0070C0"/>
                </a:solidFill>
              </a:rPr>
              <a:t> fluctuations, the role of compressive fluctuations is increased at the small scales</a:t>
            </a:r>
          </a:p>
        </p:txBody>
      </p:sp>
      <p:sp>
        <p:nvSpPr>
          <p:cNvPr id="11" name="Прямоугольник 139"/>
          <p:cNvSpPr>
            <a:spLocks noChangeArrowheads="1"/>
          </p:cNvSpPr>
          <p:nvPr/>
        </p:nvSpPr>
        <p:spPr bwMode="auto">
          <a:xfrm>
            <a:off x="0" y="3644492"/>
            <a:ext cx="5238744" cy="584775"/>
          </a:xfrm>
          <a:prstGeom prst="rect">
            <a:avLst/>
          </a:prstGeom>
          <a:noFill/>
          <a:ln w="9525">
            <a:noFill/>
            <a:miter lim="800000"/>
            <a:headEnd/>
            <a:tailEnd/>
          </a:ln>
        </p:spPr>
        <p:txBody>
          <a:bodyPr wrap="square">
            <a:spAutoFit/>
          </a:bodyPr>
          <a:lstStyle/>
          <a:p>
            <a:pPr algn="ctr"/>
            <a:r>
              <a:rPr lang="en-US" sz="1600" i="1" dirty="0" smtClean="0">
                <a:solidFill>
                  <a:srgbClr val="002060"/>
                </a:solidFill>
              </a:rPr>
              <a:t>Spectra of density fluctuations. </a:t>
            </a:r>
            <a:r>
              <a:rPr lang="en-US" sz="1600" i="1" dirty="0" err="1" smtClean="0">
                <a:solidFill>
                  <a:srgbClr val="002060"/>
                </a:solidFill>
              </a:rPr>
              <a:t>Spektr</a:t>
            </a:r>
            <a:r>
              <a:rPr lang="en-US" sz="1600" i="1" dirty="0" smtClean="0">
                <a:solidFill>
                  <a:srgbClr val="002060"/>
                </a:solidFill>
              </a:rPr>
              <a:t>-R </a:t>
            </a:r>
          </a:p>
          <a:p>
            <a:pPr algn="ctr"/>
            <a:r>
              <a:rPr lang="en-US" sz="1600" i="1" dirty="0" smtClean="0">
                <a:solidFill>
                  <a:srgbClr val="002060"/>
                </a:solidFill>
              </a:rPr>
              <a:t>(</a:t>
            </a:r>
            <a:r>
              <a:rPr lang="en-US" sz="1600" i="1" dirty="0" err="1" smtClean="0">
                <a:solidFill>
                  <a:srgbClr val="002060"/>
                </a:solidFill>
              </a:rPr>
              <a:t>Safrankova</a:t>
            </a:r>
            <a:r>
              <a:rPr lang="en-US" sz="1600" i="1" dirty="0" smtClean="0">
                <a:solidFill>
                  <a:srgbClr val="002060"/>
                </a:solidFill>
              </a:rPr>
              <a:t>  et al, </a:t>
            </a:r>
            <a:r>
              <a:rPr lang="en-US" sz="1600" i="1" dirty="0" err="1" smtClean="0">
                <a:solidFill>
                  <a:srgbClr val="002060"/>
                </a:solidFill>
              </a:rPr>
              <a:t>ApJ</a:t>
            </a:r>
            <a:r>
              <a:rPr lang="en-US" sz="1600" i="1" dirty="0" smtClean="0">
                <a:solidFill>
                  <a:srgbClr val="002060"/>
                </a:solidFill>
              </a:rPr>
              <a:t>, 2015 )  </a:t>
            </a:r>
            <a:endParaRPr lang="ru-RU" sz="1600" i="1" dirty="0">
              <a:solidFill>
                <a:srgbClr val="002060"/>
              </a:solidFill>
            </a:endParaRPr>
          </a:p>
        </p:txBody>
      </p:sp>
      <p:sp>
        <p:nvSpPr>
          <p:cNvPr id="13" name="Прямоугольник 139"/>
          <p:cNvSpPr>
            <a:spLocks noChangeArrowheads="1"/>
          </p:cNvSpPr>
          <p:nvPr/>
        </p:nvSpPr>
        <p:spPr bwMode="auto">
          <a:xfrm>
            <a:off x="5348194" y="6100833"/>
            <a:ext cx="5238744" cy="584775"/>
          </a:xfrm>
          <a:prstGeom prst="rect">
            <a:avLst/>
          </a:prstGeom>
          <a:noFill/>
          <a:ln w="9525">
            <a:noFill/>
            <a:miter lim="800000"/>
            <a:headEnd/>
            <a:tailEnd/>
          </a:ln>
        </p:spPr>
        <p:txBody>
          <a:bodyPr wrap="square">
            <a:spAutoFit/>
          </a:bodyPr>
          <a:lstStyle/>
          <a:p>
            <a:pPr algn="ctr"/>
            <a:r>
              <a:rPr lang="en-US" altLang="ru-RU" sz="1600" i="1" dirty="0" smtClean="0">
                <a:solidFill>
                  <a:srgbClr val="002060"/>
                </a:solidFill>
                <a:cs typeface="Arial" charset="0"/>
              </a:rPr>
              <a:t>Superposition of </a:t>
            </a:r>
            <a:r>
              <a:rPr lang="en-US" altLang="ru-RU" sz="1600" i="1" dirty="0" err="1" smtClean="0">
                <a:solidFill>
                  <a:srgbClr val="002060"/>
                </a:solidFill>
                <a:cs typeface="Arial" charset="0"/>
              </a:rPr>
              <a:t>Alfvénic</a:t>
            </a:r>
            <a:r>
              <a:rPr lang="en-US" altLang="ru-RU" sz="1600" i="1" dirty="0" smtClean="0">
                <a:solidFill>
                  <a:srgbClr val="002060"/>
                </a:solidFill>
                <a:cs typeface="Arial" charset="0"/>
              </a:rPr>
              <a:t> turbulence and Kinetic </a:t>
            </a:r>
            <a:r>
              <a:rPr lang="en-US" altLang="ru-RU" sz="1600" i="1" dirty="0" err="1" smtClean="0">
                <a:solidFill>
                  <a:srgbClr val="002060"/>
                </a:solidFill>
                <a:cs typeface="Arial" charset="0"/>
              </a:rPr>
              <a:t>Alfvénic</a:t>
            </a:r>
            <a:r>
              <a:rPr lang="en-US" altLang="ru-RU" sz="1600" i="1" dirty="0" smtClean="0">
                <a:solidFill>
                  <a:srgbClr val="002060"/>
                </a:solidFill>
                <a:cs typeface="Arial" charset="0"/>
              </a:rPr>
              <a:t> turbulence </a:t>
            </a:r>
            <a:r>
              <a:rPr lang="en-US" sz="1600" i="1" dirty="0" smtClean="0">
                <a:solidFill>
                  <a:srgbClr val="002060"/>
                </a:solidFill>
              </a:rPr>
              <a:t>(</a:t>
            </a:r>
            <a:r>
              <a:rPr lang="en-US" altLang="ru-RU" sz="1600" i="1" dirty="0" err="1" smtClean="0">
                <a:solidFill>
                  <a:srgbClr val="002060"/>
                </a:solidFill>
                <a:cs typeface="Arial" charset="0"/>
              </a:rPr>
              <a:t>Chandran</a:t>
            </a:r>
            <a:r>
              <a:rPr lang="en-US" altLang="ru-RU" sz="1600" i="1" dirty="0" smtClean="0">
                <a:solidFill>
                  <a:srgbClr val="002060"/>
                </a:solidFill>
                <a:cs typeface="Arial" charset="0"/>
              </a:rPr>
              <a:t> et al., APJ, 2009 </a:t>
            </a:r>
            <a:r>
              <a:rPr lang="en-US" sz="1600" i="1" dirty="0" smtClean="0">
                <a:solidFill>
                  <a:srgbClr val="002060"/>
                </a:solidFill>
              </a:rPr>
              <a:t>)  </a:t>
            </a:r>
            <a:endParaRPr lang="ru-RU" sz="1600" i="1" dirty="0">
              <a:solidFill>
                <a:srgbClr val="002060"/>
              </a:solidFill>
            </a:endParaRPr>
          </a:p>
        </p:txBody>
      </p:sp>
      <p:pic>
        <p:nvPicPr>
          <p:cNvPr id="15" name="Picture 2"/>
          <p:cNvPicPr>
            <a:picLocks noChangeAspect="1" noChangeArrowheads="1"/>
          </p:cNvPicPr>
          <p:nvPr/>
        </p:nvPicPr>
        <p:blipFill>
          <a:blip r:embed="rId2" cstate="print"/>
          <a:srcRect/>
          <a:stretch>
            <a:fillRect/>
          </a:stretch>
        </p:blipFill>
        <p:spPr bwMode="auto">
          <a:xfrm>
            <a:off x="4992527" y="3573720"/>
            <a:ext cx="2766018" cy="2641276"/>
          </a:xfrm>
          <a:prstGeom prst="rect">
            <a:avLst/>
          </a:prstGeom>
          <a:noFill/>
          <a:ln w="9525">
            <a:noFill/>
            <a:miter lim="800000"/>
            <a:headEnd/>
            <a:tailEnd/>
          </a:ln>
        </p:spPr>
      </p:pic>
      <p:pic>
        <p:nvPicPr>
          <p:cNvPr id="16" name="Picture 2"/>
          <p:cNvPicPr>
            <a:picLocks noChangeAspect="1" noChangeArrowheads="1"/>
          </p:cNvPicPr>
          <p:nvPr/>
        </p:nvPicPr>
        <p:blipFill>
          <a:blip r:embed="rId3" cstate="print"/>
          <a:srcRect/>
          <a:stretch>
            <a:fillRect/>
          </a:stretch>
        </p:blipFill>
        <p:spPr bwMode="auto">
          <a:xfrm>
            <a:off x="7938935" y="3557603"/>
            <a:ext cx="2632083" cy="2566107"/>
          </a:xfrm>
          <a:prstGeom prst="rect">
            <a:avLst/>
          </a:prstGeom>
          <a:noFill/>
          <a:ln w="9525">
            <a:noFill/>
            <a:miter lim="800000"/>
            <a:headEnd/>
            <a:tailEnd/>
          </a:ln>
          <a:effectLst/>
        </p:spPr>
      </p:pic>
      <p:sp>
        <p:nvSpPr>
          <p:cNvPr id="17" name="Прямоугольник 16"/>
          <p:cNvSpPr/>
          <p:nvPr/>
        </p:nvSpPr>
        <p:spPr>
          <a:xfrm>
            <a:off x="9489556" y="3653452"/>
            <a:ext cx="891591" cy="369332"/>
          </a:xfrm>
          <a:prstGeom prst="rect">
            <a:avLst/>
          </a:prstGeom>
        </p:spPr>
        <p:txBody>
          <a:bodyPr wrap="none">
            <a:spAutoFit/>
          </a:bodyPr>
          <a:lstStyle/>
          <a:p>
            <a:r>
              <a:rPr lang="ru-RU" b="1" dirty="0" err="1" smtClean="0">
                <a:solidFill>
                  <a:srgbClr val="002060"/>
                </a:solidFill>
              </a:rPr>
              <a:t>β</a:t>
            </a:r>
            <a:r>
              <a:rPr lang="ru-RU" b="1" dirty="0" smtClean="0">
                <a:solidFill>
                  <a:srgbClr val="002060"/>
                </a:solidFill>
              </a:rPr>
              <a:t> </a:t>
            </a:r>
            <a:r>
              <a:rPr lang="en-US" b="1" dirty="0" smtClean="0">
                <a:solidFill>
                  <a:srgbClr val="002060"/>
                </a:solidFill>
              </a:rPr>
              <a:t>=0.01</a:t>
            </a:r>
            <a:endParaRPr lang="ru-RU" dirty="0"/>
          </a:p>
        </p:txBody>
      </p:sp>
      <p:sp>
        <p:nvSpPr>
          <p:cNvPr id="18" name="Прямоугольник 17"/>
          <p:cNvSpPr/>
          <p:nvPr/>
        </p:nvSpPr>
        <p:spPr>
          <a:xfrm>
            <a:off x="6691753" y="3602108"/>
            <a:ext cx="891591" cy="369332"/>
          </a:xfrm>
          <a:prstGeom prst="rect">
            <a:avLst/>
          </a:prstGeom>
        </p:spPr>
        <p:txBody>
          <a:bodyPr wrap="none">
            <a:spAutoFit/>
          </a:bodyPr>
          <a:lstStyle/>
          <a:p>
            <a:r>
              <a:rPr lang="ru-RU" b="1" dirty="0" err="1" smtClean="0">
                <a:solidFill>
                  <a:srgbClr val="002060"/>
                </a:solidFill>
              </a:rPr>
              <a:t>β</a:t>
            </a:r>
            <a:r>
              <a:rPr lang="ru-RU" b="1" dirty="0" smtClean="0">
                <a:solidFill>
                  <a:srgbClr val="002060"/>
                </a:solidFill>
              </a:rPr>
              <a:t> </a:t>
            </a:r>
            <a:r>
              <a:rPr lang="en-US" b="1" dirty="0" smtClean="0">
                <a:solidFill>
                  <a:srgbClr val="002060"/>
                </a:solidFill>
              </a:rPr>
              <a:t>=0.43</a:t>
            </a:r>
            <a:endParaRPr lang="ru-RU" dirty="0"/>
          </a:p>
        </p:txBody>
      </p:sp>
      <p:pic>
        <p:nvPicPr>
          <p:cNvPr id="25603" name="Picture 3"/>
          <p:cNvPicPr>
            <a:picLocks noChangeAspect="1" noChangeArrowheads="1"/>
          </p:cNvPicPr>
          <p:nvPr/>
        </p:nvPicPr>
        <p:blipFill>
          <a:blip r:embed="rId4" cstate="print"/>
          <a:srcRect/>
          <a:stretch>
            <a:fillRect/>
          </a:stretch>
        </p:blipFill>
        <p:spPr bwMode="auto">
          <a:xfrm>
            <a:off x="2493819" y="4214051"/>
            <a:ext cx="2424546" cy="2366910"/>
          </a:xfrm>
          <a:prstGeom prst="rect">
            <a:avLst/>
          </a:prstGeom>
          <a:noFill/>
          <a:ln w="9525">
            <a:noFill/>
            <a:miter lim="800000"/>
            <a:headEnd/>
            <a:tailEnd/>
          </a:ln>
          <a:effectLst/>
        </p:spPr>
      </p:pic>
      <p:grpSp>
        <p:nvGrpSpPr>
          <p:cNvPr id="20" name="Группа 19"/>
          <p:cNvGrpSpPr/>
          <p:nvPr/>
        </p:nvGrpSpPr>
        <p:grpSpPr>
          <a:xfrm>
            <a:off x="224117" y="603080"/>
            <a:ext cx="4597265" cy="3137647"/>
            <a:chOff x="382587" y="2291951"/>
            <a:chExt cx="5622926" cy="4445354"/>
          </a:xfrm>
        </p:grpSpPr>
        <p:sp>
          <p:nvSpPr>
            <p:cNvPr id="21" name="TextovéPole 6"/>
            <p:cNvSpPr txBox="1">
              <a:spLocks noChangeArrowheads="1"/>
            </p:cNvSpPr>
            <p:nvPr/>
          </p:nvSpPr>
          <p:spPr bwMode="auto">
            <a:xfrm>
              <a:off x="1331913" y="3336925"/>
              <a:ext cx="1673225"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cs-CZ" sz="1400" b="1">
                  <a:latin typeface="Arial" charset="0"/>
                  <a:cs typeface="Arial" charset="0"/>
                </a:rPr>
                <a:t>Ion inertial length</a:t>
              </a:r>
              <a:endParaRPr lang="cs-CZ" altLang="cs-CZ" sz="1400" b="1">
                <a:latin typeface="Arial" charset="0"/>
                <a:cs typeface="Arial" charset="0"/>
              </a:endParaRPr>
            </a:p>
          </p:txBody>
        </p:sp>
        <p:pic>
          <p:nvPicPr>
            <p:cNvPr id="22" name="Picture 20" descr="spectra_nemec"/>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82587" y="2291951"/>
              <a:ext cx="5622925" cy="41463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 name="TextovéPole 6"/>
            <p:cNvSpPr txBox="1">
              <a:spLocks noChangeArrowheads="1"/>
            </p:cNvSpPr>
            <p:nvPr/>
          </p:nvSpPr>
          <p:spPr bwMode="auto">
            <a:xfrm>
              <a:off x="2484438" y="4005263"/>
              <a:ext cx="624829" cy="4719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cs-CZ" sz="1600" b="1" dirty="0">
                  <a:solidFill>
                    <a:srgbClr val="FF0000"/>
                  </a:solidFill>
                  <a:latin typeface="Arial" charset="0"/>
                  <a:cs typeface="Arial" charset="0"/>
                </a:rPr>
                <a:t>-5/3</a:t>
              </a:r>
              <a:endParaRPr lang="cs-CZ" altLang="cs-CZ" sz="1600" b="1" baseline="-25000" dirty="0">
                <a:solidFill>
                  <a:srgbClr val="FF0000"/>
                </a:solidFill>
                <a:latin typeface="Arial" charset="0"/>
                <a:cs typeface="Arial" charset="0"/>
              </a:endParaRPr>
            </a:p>
          </p:txBody>
        </p:sp>
        <p:sp>
          <p:nvSpPr>
            <p:cNvPr id="24" name="TextovéPole 8"/>
            <p:cNvSpPr txBox="1">
              <a:spLocks noChangeArrowheads="1"/>
            </p:cNvSpPr>
            <p:nvPr/>
          </p:nvSpPr>
          <p:spPr bwMode="auto">
            <a:xfrm>
              <a:off x="3547851" y="3603875"/>
              <a:ext cx="1046709" cy="4719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cs-CZ" sz="1600" b="1" dirty="0">
                  <a:solidFill>
                    <a:srgbClr val="FF0000"/>
                  </a:solidFill>
                  <a:latin typeface="Arial" charset="0"/>
                  <a:cs typeface="Arial" charset="0"/>
                </a:rPr>
                <a:t>plateau</a:t>
              </a:r>
              <a:endParaRPr lang="cs-CZ" altLang="cs-CZ" sz="1600" b="1" dirty="0">
                <a:solidFill>
                  <a:srgbClr val="FF0000"/>
                </a:solidFill>
                <a:latin typeface="Arial" charset="0"/>
                <a:cs typeface="Arial" charset="0"/>
              </a:endParaRPr>
            </a:p>
          </p:txBody>
        </p:sp>
        <p:sp>
          <p:nvSpPr>
            <p:cNvPr id="25" name="TextovéPole 8"/>
            <p:cNvSpPr txBox="1">
              <a:spLocks noChangeArrowheads="1"/>
            </p:cNvSpPr>
            <p:nvPr/>
          </p:nvSpPr>
          <p:spPr bwMode="auto">
            <a:xfrm>
              <a:off x="1627188" y="4509120"/>
              <a:ext cx="1468589" cy="4719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cs-CZ" sz="1600" b="1" dirty="0">
                  <a:solidFill>
                    <a:srgbClr val="FF0000"/>
                  </a:solidFill>
                  <a:latin typeface="Arial" charset="0"/>
                  <a:cs typeface="Arial" charset="0"/>
                </a:rPr>
                <a:t>MHD range</a:t>
              </a:r>
              <a:endParaRPr lang="cs-CZ" altLang="cs-CZ" sz="1600" b="1" dirty="0">
                <a:solidFill>
                  <a:srgbClr val="FF0000"/>
                </a:solidFill>
                <a:latin typeface="Arial" charset="0"/>
                <a:cs typeface="Arial" charset="0"/>
              </a:endParaRPr>
            </a:p>
          </p:txBody>
        </p:sp>
        <p:sp>
          <p:nvSpPr>
            <p:cNvPr id="26" name="TextovéPole 8"/>
            <p:cNvSpPr txBox="1">
              <a:spLocks noChangeArrowheads="1"/>
            </p:cNvSpPr>
            <p:nvPr/>
          </p:nvSpPr>
          <p:spPr bwMode="auto">
            <a:xfrm>
              <a:off x="4798418" y="3052671"/>
              <a:ext cx="1207095" cy="8151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cs-CZ" sz="1600" b="1" dirty="0">
                  <a:solidFill>
                    <a:srgbClr val="FF0000"/>
                  </a:solidFill>
                  <a:latin typeface="Arial" charset="0"/>
                  <a:cs typeface="Arial" charset="0"/>
                </a:rPr>
                <a:t>kinetic range</a:t>
              </a:r>
              <a:endParaRPr lang="cs-CZ" altLang="cs-CZ" sz="1600" b="1" dirty="0">
                <a:solidFill>
                  <a:srgbClr val="FF0000"/>
                </a:solidFill>
                <a:latin typeface="Arial" charset="0"/>
                <a:cs typeface="Arial" charset="0"/>
              </a:endParaRPr>
            </a:p>
          </p:txBody>
        </p:sp>
        <p:sp>
          <p:nvSpPr>
            <p:cNvPr id="27" name="TextovéPole 8"/>
            <p:cNvSpPr txBox="1">
              <a:spLocks noChangeArrowheads="1"/>
            </p:cNvSpPr>
            <p:nvPr/>
          </p:nvSpPr>
          <p:spPr bwMode="auto">
            <a:xfrm>
              <a:off x="4265082" y="6238232"/>
              <a:ext cx="1072728" cy="4719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cs-CZ" sz="1600" b="1" dirty="0" smtClean="0">
                  <a:solidFill>
                    <a:srgbClr val="214BFB"/>
                  </a:solidFill>
                  <a:latin typeface="Arial" charset="0"/>
                  <a:cs typeface="Arial" charset="0"/>
                </a:rPr>
                <a:t>Break 2</a:t>
              </a:r>
              <a:endParaRPr lang="cs-CZ" altLang="cs-CZ" sz="1600" b="1" dirty="0">
                <a:solidFill>
                  <a:srgbClr val="214BFB"/>
                </a:solidFill>
                <a:latin typeface="Arial" charset="0"/>
                <a:cs typeface="Arial" charset="0"/>
              </a:endParaRPr>
            </a:p>
          </p:txBody>
        </p:sp>
        <p:cxnSp>
          <p:nvCxnSpPr>
            <p:cNvPr id="28" name="Přímá spojnice 2"/>
            <p:cNvCxnSpPr/>
            <p:nvPr/>
          </p:nvCxnSpPr>
          <p:spPr>
            <a:xfrm>
              <a:off x="4788024" y="2564904"/>
              <a:ext cx="0" cy="3600400"/>
            </a:xfrm>
            <a:prstGeom prst="line">
              <a:avLst/>
            </a:prstGeom>
            <a:ln w="28575">
              <a:solidFill>
                <a:srgbClr val="5161F5"/>
              </a:solidFill>
            </a:ln>
          </p:spPr>
          <p:style>
            <a:lnRef idx="1">
              <a:schemeClr val="accent1"/>
            </a:lnRef>
            <a:fillRef idx="0">
              <a:schemeClr val="accent1"/>
            </a:fillRef>
            <a:effectRef idx="0">
              <a:schemeClr val="accent1"/>
            </a:effectRef>
            <a:fontRef idx="minor">
              <a:schemeClr val="tx1"/>
            </a:fontRef>
          </p:style>
        </p:cxnSp>
        <p:cxnSp>
          <p:nvCxnSpPr>
            <p:cNvPr id="29" name="Přímá spojnice 21"/>
            <p:cNvCxnSpPr/>
            <p:nvPr/>
          </p:nvCxnSpPr>
          <p:spPr>
            <a:xfrm>
              <a:off x="3491880" y="2662263"/>
              <a:ext cx="0" cy="3600400"/>
            </a:xfrm>
            <a:prstGeom prst="line">
              <a:avLst/>
            </a:prstGeom>
            <a:ln>
              <a:solidFill>
                <a:srgbClr val="5B34E8"/>
              </a:solidFill>
            </a:ln>
          </p:spPr>
          <p:style>
            <a:lnRef idx="1">
              <a:schemeClr val="accent1"/>
            </a:lnRef>
            <a:fillRef idx="0">
              <a:schemeClr val="accent1"/>
            </a:fillRef>
            <a:effectRef idx="0">
              <a:schemeClr val="accent1"/>
            </a:effectRef>
            <a:fontRef idx="minor">
              <a:schemeClr val="tx1"/>
            </a:fontRef>
          </p:style>
        </p:cxnSp>
        <p:sp>
          <p:nvSpPr>
            <p:cNvPr id="30" name="TextovéPole 8"/>
            <p:cNvSpPr txBox="1">
              <a:spLocks noChangeArrowheads="1"/>
            </p:cNvSpPr>
            <p:nvPr/>
          </p:nvSpPr>
          <p:spPr bwMode="auto">
            <a:xfrm>
              <a:off x="2993784" y="6265396"/>
              <a:ext cx="1033700" cy="4719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cs-CZ" sz="1600" dirty="0" smtClean="0">
                  <a:solidFill>
                    <a:srgbClr val="214BFB"/>
                  </a:solidFill>
                  <a:latin typeface="Arial" charset="0"/>
                  <a:cs typeface="Arial" charset="0"/>
                </a:rPr>
                <a:t>Break </a:t>
              </a:r>
              <a:r>
                <a:rPr lang="cs-CZ" altLang="cs-CZ" sz="1600" dirty="0" smtClean="0">
                  <a:solidFill>
                    <a:srgbClr val="214BFB"/>
                  </a:solidFill>
                  <a:latin typeface="Arial" charset="0"/>
                  <a:cs typeface="Arial" charset="0"/>
                </a:rPr>
                <a:t>1</a:t>
              </a:r>
              <a:endParaRPr lang="cs-CZ" altLang="cs-CZ" sz="1600" dirty="0">
                <a:solidFill>
                  <a:srgbClr val="214BFB"/>
                </a:solidFill>
                <a:latin typeface="Arial" charset="0"/>
                <a:cs typeface="Arial" charset="0"/>
              </a:endParaRPr>
            </a:p>
          </p:txBody>
        </p:sp>
        <p:sp>
          <p:nvSpPr>
            <p:cNvPr id="31" name="TextovéPole 8"/>
            <p:cNvSpPr txBox="1">
              <a:spLocks noChangeArrowheads="1"/>
            </p:cNvSpPr>
            <p:nvPr/>
          </p:nvSpPr>
          <p:spPr bwMode="auto">
            <a:xfrm>
              <a:off x="1627187" y="5229200"/>
              <a:ext cx="1059719" cy="4719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1600" b="1" dirty="0" err="1" smtClean="0">
                  <a:solidFill>
                    <a:srgbClr val="214BFB"/>
                  </a:solidFill>
                  <a:latin typeface="Arial" charset="0"/>
                  <a:cs typeface="Arial" charset="0"/>
                </a:rPr>
                <a:t>Slope</a:t>
              </a:r>
              <a:r>
                <a:rPr lang="cs-CZ" altLang="cs-CZ" sz="1600" b="1" dirty="0" smtClean="0">
                  <a:solidFill>
                    <a:srgbClr val="214BFB"/>
                  </a:solidFill>
                  <a:latin typeface="Arial" charset="0"/>
                  <a:cs typeface="Arial" charset="0"/>
                </a:rPr>
                <a:t> 1</a:t>
              </a:r>
              <a:endParaRPr lang="cs-CZ" altLang="cs-CZ" sz="1600" b="1" dirty="0">
                <a:solidFill>
                  <a:srgbClr val="214BFB"/>
                </a:solidFill>
                <a:latin typeface="Arial" charset="0"/>
                <a:cs typeface="Arial" charset="0"/>
              </a:endParaRPr>
            </a:p>
          </p:txBody>
        </p:sp>
        <p:sp>
          <p:nvSpPr>
            <p:cNvPr id="32" name="TextovéPole 8"/>
            <p:cNvSpPr txBox="1">
              <a:spLocks noChangeArrowheads="1"/>
            </p:cNvSpPr>
            <p:nvPr/>
          </p:nvSpPr>
          <p:spPr bwMode="auto">
            <a:xfrm>
              <a:off x="3556598" y="5381601"/>
              <a:ext cx="1059719" cy="4719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1600" b="1" dirty="0" err="1" smtClean="0">
                  <a:solidFill>
                    <a:srgbClr val="214BFB"/>
                  </a:solidFill>
                  <a:latin typeface="Arial" charset="0"/>
                  <a:cs typeface="Arial" charset="0"/>
                </a:rPr>
                <a:t>Slope</a:t>
              </a:r>
              <a:r>
                <a:rPr lang="cs-CZ" altLang="cs-CZ" sz="1600" b="1" dirty="0" smtClean="0">
                  <a:solidFill>
                    <a:srgbClr val="214BFB"/>
                  </a:solidFill>
                  <a:latin typeface="Arial" charset="0"/>
                  <a:cs typeface="Arial" charset="0"/>
                </a:rPr>
                <a:t> 2</a:t>
              </a:r>
              <a:endParaRPr lang="cs-CZ" altLang="cs-CZ" sz="1600" b="1" dirty="0">
                <a:solidFill>
                  <a:srgbClr val="214BFB"/>
                </a:solidFill>
                <a:latin typeface="Arial" charset="0"/>
                <a:cs typeface="Arial" charset="0"/>
              </a:endParaRPr>
            </a:p>
          </p:txBody>
        </p:sp>
        <p:sp>
          <p:nvSpPr>
            <p:cNvPr id="33" name="TextovéPole 8"/>
            <p:cNvSpPr txBox="1">
              <a:spLocks noChangeArrowheads="1"/>
            </p:cNvSpPr>
            <p:nvPr/>
          </p:nvSpPr>
          <p:spPr bwMode="auto">
            <a:xfrm>
              <a:off x="4788024" y="4309066"/>
              <a:ext cx="1059719" cy="4719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cs-CZ" altLang="cs-CZ" sz="1600" b="1" dirty="0" err="1" smtClean="0">
                  <a:solidFill>
                    <a:srgbClr val="214BFB"/>
                  </a:solidFill>
                  <a:latin typeface="Arial" charset="0"/>
                  <a:cs typeface="Arial" charset="0"/>
                </a:rPr>
                <a:t>Slope</a:t>
              </a:r>
              <a:r>
                <a:rPr lang="cs-CZ" altLang="cs-CZ" sz="1600" b="1" dirty="0" smtClean="0">
                  <a:solidFill>
                    <a:srgbClr val="214BFB"/>
                  </a:solidFill>
                  <a:latin typeface="Arial" charset="0"/>
                  <a:cs typeface="Arial" charset="0"/>
                </a:rPr>
                <a:t> 3</a:t>
              </a:r>
              <a:endParaRPr lang="cs-CZ" altLang="cs-CZ" sz="1600" b="1" dirty="0">
                <a:solidFill>
                  <a:srgbClr val="214BFB"/>
                </a:solidFill>
                <a:latin typeface="Arial" charset="0"/>
                <a:cs typeface="Arial" charset="0"/>
              </a:endParaRPr>
            </a:p>
          </p:txBody>
        </p: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118163" y="864421"/>
            <a:ext cx="2326673" cy="2585323"/>
          </a:xfrm>
          <a:prstGeom prst="rect">
            <a:avLst/>
          </a:prstGeom>
        </p:spPr>
        <p:txBody>
          <a:bodyPr wrap="square">
            <a:spAutoFit/>
          </a:bodyPr>
          <a:lstStyle/>
          <a:p>
            <a:pPr algn="ctr"/>
            <a:r>
              <a:rPr lang="en-US" altLang="ru-RU" dirty="0" smtClean="0">
                <a:solidFill>
                  <a:srgbClr val="0070C0"/>
                </a:solidFill>
              </a:rPr>
              <a:t> Such with anomaly steepening can be observed for high speed streams in the SW, for example downstream the </a:t>
            </a:r>
            <a:r>
              <a:rPr lang="en-US" dirty="0" smtClean="0">
                <a:solidFill>
                  <a:srgbClr val="0070C0"/>
                </a:solidFill>
              </a:rPr>
              <a:t>interplanetary shocks </a:t>
            </a:r>
            <a:r>
              <a:rPr lang="en-US" altLang="ru-RU" dirty="0" smtClean="0">
                <a:solidFill>
                  <a:srgbClr val="0070C0"/>
                </a:solidFill>
              </a:rPr>
              <a:t> shocks  or inside the magnetic clouds</a:t>
            </a:r>
            <a:endParaRPr lang="en-US" altLang="ru-RU" dirty="0">
              <a:solidFill>
                <a:srgbClr val="0070C0"/>
              </a:solidFill>
            </a:endParaRPr>
          </a:p>
        </p:txBody>
      </p:sp>
      <p:sp>
        <p:nvSpPr>
          <p:cNvPr id="3" name="Прямоугольник 2"/>
          <p:cNvSpPr/>
          <p:nvPr/>
        </p:nvSpPr>
        <p:spPr>
          <a:xfrm>
            <a:off x="3837711" y="4000065"/>
            <a:ext cx="6996544" cy="923330"/>
          </a:xfrm>
          <a:prstGeom prst="rect">
            <a:avLst/>
          </a:prstGeom>
        </p:spPr>
        <p:txBody>
          <a:bodyPr wrap="square">
            <a:spAutoFit/>
          </a:bodyPr>
          <a:lstStyle/>
          <a:p>
            <a:pPr algn="ctr"/>
            <a:r>
              <a:rPr lang="en-US" dirty="0" smtClean="0">
                <a:solidFill>
                  <a:srgbClr val="0070C0"/>
                </a:solidFill>
              </a:rPr>
              <a:t>Bruno et al. (APJ 2014)  - the dependence of spectral steepening on SW velocity  might be related to some dissipative mechanism, such as Landau damping and/or ion-cyclotron resonance.</a:t>
            </a:r>
            <a:endParaRPr lang="ru-RU" dirty="0">
              <a:solidFill>
                <a:srgbClr val="0070C0"/>
              </a:solidFill>
            </a:endParaRPr>
          </a:p>
        </p:txBody>
      </p:sp>
      <p:sp>
        <p:nvSpPr>
          <p:cNvPr id="4" name="Прямоугольник 3"/>
          <p:cNvSpPr/>
          <p:nvPr/>
        </p:nvSpPr>
        <p:spPr>
          <a:xfrm>
            <a:off x="476335" y="1142984"/>
            <a:ext cx="142876" cy="1357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3"/>
          <p:cNvSpPr txBox="1">
            <a:spLocks noChangeArrowheads="1"/>
          </p:cNvSpPr>
          <p:nvPr/>
        </p:nvSpPr>
        <p:spPr bwMode="auto">
          <a:xfrm>
            <a:off x="966665" y="166255"/>
            <a:ext cx="9721080" cy="523220"/>
          </a:xfrm>
          <a:prstGeom prst="rect">
            <a:avLst/>
          </a:prstGeom>
          <a:noFill/>
          <a:ln w="9525">
            <a:noFill/>
            <a:miter lim="800000"/>
            <a:headEnd/>
            <a:tailEnd/>
          </a:ln>
        </p:spPr>
        <p:txBody>
          <a:bodyPr wrap="square">
            <a:spAutoFit/>
          </a:bodyPr>
          <a:lstStyle/>
          <a:p>
            <a:pPr algn="ctr"/>
            <a:r>
              <a:rPr lang="en-US" sz="2800" b="1" dirty="0" smtClean="0">
                <a:solidFill>
                  <a:srgbClr val="002060"/>
                </a:solidFill>
              </a:rPr>
              <a:t>Spectra with anomaly steepening at kinetic scales</a:t>
            </a:r>
            <a:endParaRPr lang="ru-RU" sz="2800" b="1" dirty="0">
              <a:solidFill>
                <a:srgbClr val="002060"/>
              </a:solidFill>
            </a:endParaRPr>
          </a:p>
        </p:txBody>
      </p:sp>
      <p:pic>
        <p:nvPicPr>
          <p:cNvPr id="6" name="Picture 2"/>
          <p:cNvPicPr>
            <a:picLocks noChangeAspect="1" noChangeArrowheads="1"/>
          </p:cNvPicPr>
          <p:nvPr/>
        </p:nvPicPr>
        <p:blipFill>
          <a:blip r:embed="rId2" cstate="print"/>
          <a:srcRect/>
          <a:stretch>
            <a:fillRect/>
          </a:stretch>
        </p:blipFill>
        <p:spPr bwMode="auto">
          <a:xfrm>
            <a:off x="239825" y="553294"/>
            <a:ext cx="2876215" cy="2951906"/>
          </a:xfrm>
          <a:prstGeom prst="rect">
            <a:avLst/>
          </a:prstGeom>
          <a:noFill/>
          <a:ln w="9525">
            <a:noFill/>
            <a:miter lim="800000"/>
            <a:headEnd/>
            <a:tailEnd/>
          </a:ln>
          <a:effectLst/>
        </p:spPr>
      </p:pic>
      <p:grpSp>
        <p:nvGrpSpPr>
          <p:cNvPr id="7" name="Группа 6"/>
          <p:cNvGrpSpPr/>
          <p:nvPr/>
        </p:nvGrpSpPr>
        <p:grpSpPr>
          <a:xfrm>
            <a:off x="5721927" y="694004"/>
            <a:ext cx="4647361" cy="2949741"/>
            <a:chOff x="5159535" y="749057"/>
            <a:chExt cx="3055803" cy="2844844"/>
          </a:xfrm>
        </p:grpSpPr>
        <p:pic>
          <p:nvPicPr>
            <p:cNvPr id="8" name="Picture 3"/>
            <p:cNvPicPr>
              <a:picLocks noChangeAspect="1" noChangeArrowheads="1"/>
            </p:cNvPicPr>
            <p:nvPr/>
          </p:nvPicPr>
          <p:blipFill>
            <a:blip r:embed="rId3" cstate="print"/>
            <a:srcRect/>
            <a:stretch>
              <a:fillRect/>
            </a:stretch>
          </p:blipFill>
          <p:spPr bwMode="auto">
            <a:xfrm>
              <a:off x="5357818" y="749057"/>
              <a:ext cx="2857520" cy="2510505"/>
            </a:xfrm>
            <a:prstGeom prst="rect">
              <a:avLst/>
            </a:prstGeom>
            <a:noFill/>
            <a:ln w="9525">
              <a:noFill/>
              <a:miter lim="800000"/>
              <a:headEnd/>
              <a:tailEnd/>
            </a:ln>
            <a:effectLst/>
          </p:spPr>
        </p:pic>
        <p:sp>
          <p:nvSpPr>
            <p:cNvPr id="9" name="TextBox 8"/>
            <p:cNvSpPr txBox="1"/>
            <p:nvPr/>
          </p:nvSpPr>
          <p:spPr>
            <a:xfrm rot="16200000">
              <a:off x="4496181" y="1643074"/>
              <a:ext cx="1602425" cy="275717"/>
            </a:xfrm>
            <a:prstGeom prst="rect">
              <a:avLst/>
            </a:prstGeom>
            <a:solidFill>
              <a:schemeClr val="bg1"/>
            </a:solidFill>
          </p:spPr>
          <p:txBody>
            <a:bodyPr wrap="square" rtlCol="0">
              <a:spAutoFit/>
            </a:bodyPr>
            <a:lstStyle/>
            <a:p>
              <a:r>
                <a:rPr lang="en-US" sz="1400" b="1" dirty="0" smtClean="0"/>
                <a:t>PSD</a:t>
              </a:r>
              <a:r>
                <a:rPr lang="ru-RU" sz="1400" b="1" dirty="0" smtClean="0"/>
                <a:t>, (</a:t>
              </a:r>
              <a:r>
                <a:rPr lang="en-US" sz="1400" b="1" dirty="0" smtClean="0"/>
                <a:t>nT</a:t>
              </a:r>
              <a:r>
                <a:rPr lang="en-US" sz="1400" b="1" baseline="30000" dirty="0" smtClean="0"/>
                <a:t>2</a:t>
              </a:r>
              <a:r>
                <a:rPr lang="en-US" sz="1400" b="1" dirty="0" smtClean="0"/>
                <a:t> Hz</a:t>
              </a:r>
              <a:r>
                <a:rPr lang="en-US" sz="1400" b="1" baseline="30000" dirty="0" smtClean="0"/>
                <a:t>-1</a:t>
              </a:r>
              <a:r>
                <a:rPr lang="en-US" sz="1400" b="1" dirty="0" smtClean="0"/>
                <a:t>)</a:t>
              </a:r>
              <a:endParaRPr lang="ru-RU" sz="1400" b="1" dirty="0"/>
            </a:p>
          </p:txBody>
        </p:sp>
        <p:sp>
          <p:nvSpPr>
            <p:cNvPr id="10" name="TextBox 9"/>
            <p:cNvSpPr txBox="1"/>
            <p:nvPr/>
          </p:nvSpPr>
          <p:spPr>
            <a:xfrm>
              <a:off x="6643703" y="3286124"/>
              <a:ext cx="500066" cy="307777"/>
            </a:xfrm>
            <a:prstGeom prst="rect">
              <a:avLst/>
            </a:prstGeom>
            <a:solidFill>
              <a:schemeClr val="bg1"/>
            </a:solidFill>
          </p:spPr>
          <p:txBody>
            <a:bodyPr wrap="square" rtlCol="0">
              <a:spAutoFit/>
            </a:bodyPr>
            <a:lstStyle/>
            <a:p>
              <a:r>
                <a:rPr lang="en-US" sz="1400" b="1" dirty="0" err="1" smtClean="0"/>
                <a:t>F,Hz</a:t>
              </a:r>
              <a:endParaRPr lang="ru-RU" sz="1400" b="1" dirty="0"/>
            </a:p>
          </p:txBody>
        </p:sp>
      </p:grpSp>
      <p:sp>
        <p:nvSpPr>
          <p:cNvPr id="11" name="Прямоугольник 10"/>
          <p:cNvSpPr/>
          <p:nvPr/>
        </p:nvSpPr>
        <p:spPr>
          <a:xfrm>
            <a:off x="3768439" y="4997353"/>
            <a:ext cx="4710543" cy="1477328"/>
          </a:xfrm>
          <a:prstGeom prst="rect">
            <a:avLst/>
          </a:prstGeom>
        </p:spPr>
        <p:txBody>
          <a:bodyPr wrap="square">
            <a:spAutoFit/>
          </a:bodyPr>
          <a:lstStyle/>
          <a:p>
            <a:pPr algn="ctr"/>
            <a:r>
              <a:rPr lang="en-US" dirty="0" err="1" smtClean="0">
                <a:solidFill>
                  <a:srgbClr val="0070C0"/>
                </a:solidFill>
              </a:rPr>
              <a:t>Voitenko</a:t>
            </a:r>
            <a:r>
              <a:rPr lang="en-US" dirty="0" smtClean="0">
                <a:solidFill>
                  <a:srgbClr val="0070C0"/>
                </a:solidFill>
              </a:rPr>
              <a:t> et al (2016)  - steepening is mainly nonlinear, due to collisions among co-propagating waves (co-collisions). The resulting spectra are steep, non-universal, and depend on the turbulence imbalance.</a:t>
            </a:r>
            <a:endParaRPr lang="ru-RU" dirty="0">
              <a:solidFill>
                <a:srgbClr val="0070C0"/>
              </a:solidFill>
            </a:endParaRPr>
          </a:p>
        </p:txBody>
      </p:sp>
      <p:sp>
        <p:nvSpPr>
          <p:cNvPr id="18" name="Прямоугольник 17"/>
          <p:cNvSpPr/>
          <p:nvPr/>
        </p:nvSpPr>
        <p:spPr>
          <a:xfrm>
            <a:off x="862340" y="3452152"/>
            <a:ext cx="1921936" cy="338554"/>
          </a:xfrm>
          <a:prstGeom prst="rect">
            <a:avLst/>
          </a:prstGeom>
        </p:spPr>
        <p:txBody>
          <a:bodyPr wrap="none">
            <a:spAutoFit/>
          </a:bodyPr>
          <a:lstStyle/>
          <a:p>
            <a:r>
              <a:rPr lang="en-US" altLang="ru-RU" sz="1600" i="1" dirty="0" err="1" smtClean="0">
                <a:solidFill>
                  <a:srgbClr val="002060"/>
                </a:solidFill>
              </a:rPr>
              <a:t>Pitna</a:t>
            </a:r>
            <a:r>
              <a:rPr lang="en-US" altLang="ru-RU" sz="1600" i="1" dirty="0" smtClean="0">
                <a:solidFill>
                  <a:srgbClr val="002060"/>
                </a:solidFill>
              </a:rPr>
              <a:t> et.al., APJ 2016</a:t>
            </a:r>
            <a:endParaRPr lang="ru-RU" sz="1600" dirty="0"/>
          </a:p>
        </p:txBody>
      </p:sp>
      <p:sp>
        <p:nvSpPr>
          <p:cNvPr id="19" name="Прямоугольник 18"/>
          <p:cNvSpPr/>
          <p:nvPr/>
        </p:nvSpPr>
        <p:spPr>
          <a:xfrm>
            <a:off x="945467" y="2219097"/>
            <a:ext cx="1140376" cy="307777"/>
          </a:xfrm>
          <a:prstGeom prst="rect">
            <a:avLst/>
          </a:prstGeom>
        </p:spPr>
        <p:txBody>
          <a:bodyPr wrap="none">
            <a:spAutoFit/>
          </a:bodyPr>
          <a:lstStyle/>
          <a:p>
            <a:pPr algn="ctr"/>
            <a:r>
              <a:rPr lang="en-US" altLang="ru-RU" sz="1400" b="1" i="1" dirty="0" smtClean="0">
                <a:solidFill>
                  <a:srgbClr val="002060"/>
                </a:solidFill>
              </a:rPr>
              <a:t>Downstream</a:t>
            </a:r>
          </a:p>
        </p:txBody>
      </p:sp>
      <p:sp>
        <p:nvSpPr>
          <p:cNvPr id="20" name="Прямоугольник 19"/>
          <p:cNvSpPr/>
          <p:nvPr/>
        </p:nvSpPr>
        <p:spPr>
          <a:xfrm>
            <a:off x="1915285" y="1304697"/>
            <a:ext cx="893386" cy="307777"/>
          </a:xfrm>
          <a:prstGeom prst="rect">
            <a:avLst/>
          </a:prstGeom>
        </p:spPr>
        <p:txBody>
          <a:bodyPr wrap="none">
            <a:spAutoFit/>
          </a:bodyPr>
          <a:lstStyle/>
          <a:p>
            <a:r>
              <a:rPr lang="en-US" altLang="ru-RU" sz="1400" b="1" i="1" dirty="0" smtClean="0">
                <a:solidFill>
                  <a:srgbClr val="FF0000"/>
                </a:solidFill>
              </a:rPr>
              <a:t>upstream</a:t>
            </a:r>
            <a:endParaRPr lang="ru-RU" sz="1400" dirty="0">
              <a:solidFill>
                <a:srgbClr val="FF0000"/>
              </a:solidFill>
            </a:endParaRPr>
          </a:p>
        </p:txBody>
      </p:sp>
      <p:sp>
        <p:nvSpPr>
          <p:cNvPr id="21" name="Прямоугольник 20"/>
          <p:cNvSpPr/>
          <p:nvPr/>
        </p:nvSpPr>
        <p:spPr>
          <a:xfrm>
            <a:off x="1827846" y="736661"/>
            <a:ext cx="999441" cy="646331"/>
          </a:xfrm>
          <a:prstGeom prst="rect">
            <a:avLst/>
          </a:prstGeom>
        </p:spPr>
        <p:txBody>
          <a:bodyPr wrap="none">
            <a:spAutoFit/>
          </a:bodyPr>
          <a:lstStyle/>
          <a:p>
            <a:pPr algn="ctr"/>
            <a:r>
              <a:rPr lang="en-US" b="1" i="1" dirty="0" err="1" smtClean="0"/>
              <a:t>Spektr</a:t>
            </a:r>
            <a:r>
              <a:rPr lang="en-US" b="1" i="1" dirty="0" smtClean="0"/>
              <a:t>-R</a:t>
            </a:r>
          </a:p>
          <a:p>
            <a:pPr algn="ctr"/>
            <a:r>
              <a:rPr lang="en-US" b="1" i="1" dirty="0" smtClean="0"/>
              <a:t>IP shock</a:t>
            </a:r>
            <a:endParaRPr lang="ru-RU" dirty="0"/>
          </a:p>
        </p:txBody>
      </p:sp>
      <p:pic>
        <p:nvPicPr>
          <p:cNvPr id="22" name="Рисунок 21" descr="primer3_110927_2200-2217.png"/>
          <p:cNvPicPr>
            <a:picLocks noChangeAspect="1"/>
          </p:cNvPicPr>
          <p:nvPr/>
        </p:nvPicPr>
        <p:blipFill>
          <a:blip r:embed="rId4" cstate="print"/>
          <a:stretch>
            <a:fillRect/>
          </a:stretch>
        </p:blipFill>
        <p:spPr>
          <a:xfrm>
            <a:off x="274714" y="3934692"/>
            <a:ext cx="3288146" cy="2258290"/>
          </a:xfrm>
          <a:prstGeom prst="rect">
            <a:avLst/>
          </a:prstGeom>
        </p:spPr>
      </p:pic>
      <p:sp>
        <p:nvSpPr>
          <p:cNvPr id="23" name="Прямоугольник 22"/>
          <p:cNvSpPr/>
          <p:nvPr/>
        </p:nvSpPr>
        <p:spPr>
          <a:xfrm>
            <a:off x="2312755" y="4103315"/>
            <a:ext cx="999440" cy="369332"/>
          </a:xfrm>
          <a:prstGeom prst="rect">
            <a:avLst/>
          </a:prstGeom>
        </p:spPr>
        <p:txBody>
          <a:bodyPr wrap="none">
            <a:spAutoFit/>
          </a:bodyPr>
          <a:lstStyle/>
          <a:p>
            <a:pPr algn="ctr"/>
            <a:r>
              <a:rPr lang="en-US" b="1" i="1" dirty="0" err="1" smtClean="0"/>
              <a:t>Spektr</a:t>
            </a:r>
            <a:r>
              <a:rPr lang="en-US" b="1" i="1" dirty="0" smtClean="0"/>
              <a:t>-R</a:t>
            </a:r>
          </a:p>
        </p:txBody>
      </p:sp>
      <p:sp>
        <p:nvSpPr>
          <p:cNvPr id="24" name="Прямоугольник 23"/>
          <p:cNvSpPr/>
          <p:nvPr/>
        </p:nvSpPr>
        <p:spPr>
          <a:xfrm>
            <a:off x="682231" y="6181498"/>
            <a:ext cx="2484911" cy="338554"/>
          </a:xfrm>
          <a:prstGeom prst="rect">
            <a:avLst/>
          </a:prstGeom>
        </p:spPr>
        <p:txBody>
          <a:bodyPr wrap="none">
            <a:spAutoFit/>
          </a:bodyPr>
          <a:lstStyle/>
          <a:p>
            <a:r>
              <a:rPr lang="en-US" altLang="ru-RU" sz="1600" i="1" dirty="0" smtClean="0">
                <a:solidFill>
                  <a:srgbClr val="002060"/>
                </a:solidFill>
              </a:rPr>
              <a:t>Riazantseva et.al., JPP 2017</a:t>
            </a:r>
            <a:endParaRPr lang="ru-RU" sz="1600" dirty="0"/>
          </a:p>
        </p:txBody>
      </p:sp>
      <p:sp>
        <p:nvSpPr>
          <p:cNvPr id="25" name="Прямоугольник 24"/>
          <p:cNvSpPr/>
          <p:nvPr/>
        </p:nvSpPr>
        <p:spPr>
          <a:xfrm>
            <a:off x="7152303" y="3618406"/>
            <a:ext cx="1989263" cy="338554"/>
          </a:xfrm>
          <a:prstGeom prst="rect">
            <a:avLst/>
          </a:prstGeom>
        </p:spPr>
        <p:txBody>
          <a:bodyPr wrap="none">
            <a:spAutoFit/>
          </a:bodyPr>
          <a:lstStyle/>
          <a:p>
            <a:r>
              <a:rPr lang="en-US" altLang="ru-RU" sz="1600" i="1" dirty="0" smtClean="0">
                <a:solidFill>
                  <a:srgbClr val="002060"/>
                </a:solidFill>
              </a:rPr>
              <a:t>Bruno et.al., APJ 2014</a:t>
            </a:r>
            <a:endParaRPr lang="ru-RU" sz="1600" dirty="0"/>
          </a:p>
        </p:txBody>
      </p:sp>
      <p:pic>
        <p:nvPicPr>
          <p:cNvPr id="27" name="Picture 4"/>
          <p:cNvPicPr>
            <a:picLocks noChangeAspect="1" noChangeArrowheads="1"/>
          </p:cNvPicPr>
          <p:nvPr/>
        </p:nvPicPr>
        <p:blipFill>
          <a:blip r:embed="rId5" cstate="print"/>
          <a:srcRect/>
          <a:stretch>
            <a:fillRect/>
          </a:stretch>
        </p:blipFill>
        <p:spPr bwMode="auto">
          <a:xfrm>
            <a:off x="8450839" y="5148265"/>
            <a:ext cx="2162175" cy="1133475"/>
          </a:xfrm>
          <a:prstGeom prst="rect">
            <a:avLst/>
          </a:prstGeom>
          <a:noFill/>
          <a:ln w="9525">
            <a:noFill/>
            <a:miter lim="800000"/>
            <a:headEnd/>
            <a:tailEnd/>
          </a:ln>
          <a:effectLst/>
        </p:spPr>
      </p:pic>
      <p:sp>
        <p:nvSpPr>
          <p:cNvPr id="26" name="Прямоугольник 25"/>
          <p:cNvSpPr/>
          <p:nvPr/>
        </p:nvSpPr>
        <p:spPr>
          <a:xfrm>
            <a:off x="6498580" y="2278634"/>
            <a:ext cx="1417568" cy="338554"/>
          </a:xfrm>
          <a:prstGeom prst="rect">
            <a:avLst/>
          </a:prstGeom>
        </p:spPr>
        <p:txBody>
          <a:bodyPr wrap="none">
            <a:spAutoFit/>
          </a:bodyPr>
          <a:lstStyle/>
          <a:p>
            <a:pPr algn="ctr"/>
            <a:r>
              <a:rPr lang="en-US" sz="1600" dirty="0" smtClean="0"/>
              <a:t>Magnetic field</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0" y="415637"/>
            <a:ext cx="10903528" cy="461665"/>
          </a:xfrm>
          <a:prstGeom prst="rect">
            <a:avLst/>
          </a:prstGeom>
        </p:spPr>
        <p:txBody>
          <a:bodyPr wrap="square">
            <a:spAutoFit/>
          </a:bodyPr>
          <a:lstStyle/>
          <a:p>
            <a:pPr algn="ctr">
              <a:defRPr/>
            </a:pPr>
            <a:r>
              <a:rPr lang="en-US" sz="2400" b="1" dirty="0" smtClean="0">
                <a:solidFill>
                  <a:srgbClr val="002060"/>
                </a:solidFill>
              </a:rPr>
              <a:t>The Variety of shapes of turbulent spectra</a:t>
            </a:r>
            <a:r>
              <a:rPr lang="ru-RU" sz="2400" b="1" dirty="0" smtClean="0">
                <a:solidFill>
                  <a:srgbClr val="002060"/>
                </a:solidFill>
              </a:rPr>
              <a:t> </a:t>
            </a:r>
            <a:r>
              <a:rPr lang="en-US" sz="2400" b="1" dirty="0">
                <a:solidFill>
                  <a:srgbClr val="002060"/>
                </a:solidFill>
              </a:rPr>
              <a:t>in </a:t>
            </a:r>
            <a:r>
              <a:rPr lang="en-US" sz="2400" b="1" dirty="0" smtClean="0">
                <a:solidFill>
                  <a:srgbClr val="002060"/>
                </a:solidFill>
              </a:rPr>
              <a:t>different large scale SW structures.</a:t>
            </a:r>
            <a:endParaRPr lang="ru-RU" sz="2400" b="1" dirty="0">
              <a:solidFill>
                <a:srgbClr val="002060"/>
              </a:solidFill>
            </a:endParaRPr>
          </a:p>
        </p:txBody>
      </p:sp>
      <p:sp>
        <p:nvSpPr>
          <p:cNvPr id="7" name="Прямоугольник 6"/>
          <p:cNvSpPr/>
          <p:nvPr/>
        </p:nvSpPr>
        <p:spPr>
          <a:xfrm>
            <a:off x="6054436" y="6002935"/>
            <a:ext cx="3761542" cy="584775"/>
          </a:xfrm>
          <a:prstGeom prst="rect">
            <a:avLst/>
          </a:prstGeom>
        </p:spPr>
        <p:txBody>
          <a:bodyPr wrap="square">
            <a:spAutoFit/>
          </a:bodyPr>
          <a:lstStyle/>
          <a:p>
            <a:pPr algn="ctr"/>
            <a:r>
              <a:rPr lang="en-US" sz="1600" i="1" dirty="0" smtClean="0">
                <a:solidFill>
                  <a:srgbClr val="002060"/>
                </a:solidFill>
              </a:rPr>
              <a:t>Riazantseva et al. JPP 2017, GIA 2017;  </a:t>
            </a:r>
            <a:r>
              <a:rPr lang="en-US" sz="1600" i="1" dirty="0" err="1" smtClean="0">
                <a:solidFill>
                  <a:srgbClr val="002060"/>
                </a:solidFill>
              </a:rPr>
              <a:t>Rakhmanova</a:t>
            </a:r>
            <a:r>
              <a:rPr lang="en-US" sz="1600" i="1" dirty="0" smtClean="0">
                <a:solidFill>
                  <a:srgbClr val="002060"/>
                </a:solidFill>
              </a:rPr>
              <a:t> et al. JGR 2018</a:t>
            </a:r>
            <a:endParaRPr lang="ru-RU" sz="1600" i="1" dirty="0">
              <a:solidFill>
                <a:srgbClr val="002060"/>
              </a:solidFill>
            </a:endParaRPr>
          </a:p>
        </p:txBody>
      </p:sp>
      <p:grpSp>
        <p:nvGrpSpPr>
          <p:cNvPr id="36" name="Группа 35"/>
          <p:cNvGrpSpPr/>
          <p:nvPr/>
        </p:nvGrpSpPr>
        <p:grpSpPr>
          <a:xfrm>
            <a:off x="4874422" y="952023"/>
            <a:ext cx="6056815" cy="5005432"/>
            <a:chOff x="5636421" y="281065"/>
            <a:chExt cx="6056815" cy="4720092"/>
          </a:xfrm>
        </p:grpSpPr>
        <p:grpSp>
          <p:nvGrpSpPr>
            <p:cNvPr id="8" name="Группа 42"/>
            <p:cNvGrpSpPr/>
            <p:nvPr/>
          </p:nvGrpSpPr>
          <p:grpSpPr>
            <a:xfrm>
              <a:off x="5636421" y="281065"/>
              <a:ext cx="6056815" cy="4720092"/>
              <a:chOff x="2771800" y="535918"/>
              <a:chExt cx="6056815" cy="4720092"/>
            </a:xfrm>
          </p:grpSpPr>
          <p:pic>
            <p:nvPicPr>
              <p:cNvPr id="9" name="Рисунок 8" descr="SW_structure1.png"/>
              <p:cNvPicPr>
                <a:picLocks noChangeAspect="1"/>
              </p:cNvPicPr>
              <p:nvPr/>
            </p:nvPicPr>
            <p:blipFill>
              <a:blip r:embed="rId2" cstate="print"/>
              <a:stretch>
                <a:fillRect/>
              </a:stretch>
            </p:blipFill>
            <p:spPr>
              <a:xfrm>
                <a:off x="5134209" y="535918"/>
                <a:ext cx="3694406" cy="2664296"/>
              </a:xfrm>
              <a:prstGeom prst="rect">
                <a:avLst/>
              </a:prstGeom>
            </p:spPr>
          </p:pic>
          <p:pic>
            <p:nvPicPr>
              <p:cNvPr id="10" name="Рисунок 9" descr="primer1_120802_1244-1301.png"/>
              <p:cNvPicPr>
                <a:picLocks noChangeAspect="1"/>
              </p:cNvPicPr>
              <p:nvPr/>
            </p:nvPicPr>
            <p:blipFill>
              <a:blip r:embed="rId3" cstate="print"/>
              <a:stretch>
                <a:fillRect/>
              </a:stretch>
            </p:blipFill>
            <p:spPr>
              <a:xfrm>
                <a:off x="2771800" y="620688"/>
                <a:ext cx="2304256" cy="1512996"/>
              </a:xfrm>
              <a:prstGeom prst="rect">
                <a:avLst/>
              </a:prstGeom>
            </p:spPr>
          </p:pic>
          <p:pic>
            <p:nvPicPr>
              <p:cNvPr id="11" name="Рисунок 10" descr="primer2_120602_1534-1551.png"/>
              <p:cNvPicPr>
                <a:picLocks noChangeAspect="1"/>
              </p:cNvPicPr>
              <p:nvPr/>
            </p:nvPicPr>
            <p:blipFill>
              <a:blip r:embed="rId4" cstate="print"/>
              <a:stretch>
                <a:fillRect/>
              </a:stretch>
            </p:blipFill>
            <p:spPr>
              <a:xfrm>
                <a:off x="2771800" y="2204864"/>
                <a:ext cx="2304256" cy="1505930"/>
              </a:xfrm>
              <a:prstGeom prst="rect">
                <a:avLst/>
              </a:prstGeom>
            </p:spPr>
          </p:pic>
          <p:cxnSp>
            <p:nvCxnSpPr>
              <p:cNvPr id="12" name="Прямая со стрелкой 11"/>
              <p:cNvCxnSpPr/>
              <p:nvPr/>
            </p:nvCxnSpPr>
            <p:spPr>
              <a:xfrm flipV="1">
                <a:off x="5004048" y="1772816"/>
                <a:ext cx="1512168" cy="1080120"/>
              </a:xfrm>
              <a:prstGeom prst="straightConnector1">
                <a:avLst/>
              </a:prstGeom>
              <a:ln w="19050">
                <a:solidFill>
                  <a:srgbClr val="007A37"/>
                </a:solidFill>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p:nvPr/>
            </p:nvCxnSpPr>
            <p:spPr>
              <a:xfrm>
                <a:off x="5004048" y="1340768"/>
                <a:ext cx="1512168" cy="864096"/>
              </a:xfrm>
              <a:prstGeom prst="straightConnector1">
                <a:avLst/>
              </a:prstGeom>
              <a:ln w="19050">
                <a:solidFill>
                  <a:srgbClr val="020BBE"/>
                </a:solidFill>
                <a:tailEnd type="arrow"/>
              </a:ln>
            </p:spPr>
            <p:style>
              <a:lnRef idx="1">
                <a:schemeClr val="accent1"/>
              </a:lnRef>
              <a:fillRef idx="0">
                <a:schemeClr val="accent1"/>
              </a:fillRef>
              <a:effectRef idx="0">
                <a:schemeClr val="accent1"/>
              </a:effectRef>
              <a:fontRef idx="minor">
                <a:schemeClr val="tx1"/>
              </a:fontRef>
            </p:style>
          </p:cxnSp>
          <p:pic>
            <p:nvPicPr>
              <p:cNvPr id="14" name="Рисунок 13" descr="primer3_110927_2200-2217.png"/>
              <p:cNvPicPr>
                <a:picLocks noChangeAspect="1"/>
              </p:cNvPicPr>
              <p:nvPr/>
            </p:nvPicPr>
            <p:blipFill>
              <a:blip r:embed="rId5" cstate="print"/>
              <a:stretch>
                <a:fillRect/>
              </a:stretch>
            </p:blipFill>
            <p:spPr>
              <a:xfrm>
                <a:off x="2771800" y="3717032"/>
                <a:ext cx="2376264" cy="1538978"/>
              </a:xfrm>
              <a:prstGeom prst="rect">
                <a:avLst/>
              </a:prstGeom>
            </p:spPr>
          </p:pic>
          <p:cxnSp>
            <p:nvCxnSpPr>
              <p:cNvPr id="15" name="Прямая со стрелкой 14"/>
              <p:cNvCxnSpPr/>
              <p:nvPr/>
            </p:nvCxnSpPr>
            <p:spPr>
              <a:xfrm flipV="1">
                <a:off x="5076056" y="2564904"/>
                <a:ext cx="2376264" cy="196717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Овал 17"/>
              <p:cNvSpPr/>
              <p:nvPr/>
            </p:nvSpPr>
            <p:spPr>
              <a:xfrm>
                <a:off x="4211960" y="1124744"/>
                <a:ext cx="360040" cy="370788"/>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00"/>
              </a:p>
            </p:txBody>
          </p:sp>
          <p:sp>
            <p:nvSpPr>
              <p:cNvPr id="19" name="Овал 18"/>
              <p:cNvSpPr/>
              <p:nvPr/>
            </p:nvSpPr>
            <p:spPr>
              <a:xfrm>
                <a:off x="3635896" y="2348880"/>
                <a:ext cx="720080" cy="442796"/>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00"/>
              </a:p>
            </p:txBody>
          </p:sp>
          <p:sp>
            <p:nvSpPr>
              <p:cNvPr id="20" name="Овал 19"/>
              <p:cNvSpPr/>
              <p:nvPr/>
            </p:nvSpPr>
            <p:spPr>
              <a:xfrm>
                <a:off x="4355976" y="4293096"/>
                <a:ext cx="720080" cy="720080"/>
              </a:xfrm>
              <a:prstGeom prst="ellipse">
                <a:avLst/>
              </a:prstGeom>
              <a:no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200"/>
              </a:p>
            </p:txBody>
          </p:sp>
          <p:cxnSp>
            <p:nvCxnSpPr>
              <p:cNvPr id="22" name="Прямая со стрелкой 21"/>
              <p:cNvCxnSpPr>
                <a:stCxn id="14" idx="3"/>
              </p:cNvCxnSpPr>
              <p:nvPr/>
            </p:nvCxnSpPr>
            <p:spPr>
              <a:xfrm flipV="1">
                <a:off x="5148064" y="2825966"/>
                <a:ext cx="2502914" cy="166055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Прямая со стрелкой 22"/>
              <p:cNvCxnSpPr/>
              <p:nvPr/>
            </p:nvCxnSpPr>
            <p:spPr>
              <a:xfrm rot="5400000" flipH="1" flipV="1">
                <a:off x="4080238" y="2802735"/>
                <a:ext cx="2751614" cy="75997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Прямая со стрелкой 24"/>
              <p:cNvCxnSpPr/>
              <p:nvPr/>
            </p:nvCxnSpPr>
            <p:spPr>
              <a:xfrm>
                <a:off x="5004048" y="1340768"/>
                <a:ext cx="3096344" cy="504056"/>
              </a:xfrm>
              <a:prstGeom prst="straightConnector1">
                <a:avLst/>
              </a:prstGeom>
              <a:ln w="19050">
                <a:solidFill>
                  <a:srgbClr val="020BBE"/>
                </a:solidFill>
                <a:tailEnd type="arrow"/>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nvSpPr>
          <p:spPr>
            <a:xfrm>
              <a:off x="7288793" y="399169"/>
              <a:ext cx="631904" cy="400110"/>
            </a:xfrm>
            <a:prstGeom prst="rect">
              <a:avLst/>
            </a:prstGeom>
            <a:noFill/>
          </p:spPr>
          <p:txBody>
            <a:bodyPr wrap="none" rtlCol="0">
              <a:spAutoFit/>
            </a:bodyPr>
            <a:lstStyle/>
            <a:p>
              <a:r>
                <a:rPr lang="en-US" sz="2000" b="1" dirty="0" smtClean="0">
                  <a:solidFill>
                    <a:srgbClr val="0070C0"/>
                  </a:solidFill>
                </a:rPr>
                <a:t>50%</a:t>
              </a:r>
              <a:endParaRPr lang="ru-RU" sz="2000" b="1" dirty="0">
                <a:solidFill>
                  <a:srgbClr val="0070C0"/>
                </a:solidFill>
              </a:endParaRPr>
            </a:p>
          </p:txBody>
        </p:sp>
        <p:sp>
          <p:nvSpPr>
            <p:cNvPr id="32" name="TextBox 31"/>
            <p:cNvSpPr txBox="1"/>
            <p:nvPr/>
          </p:nvSpPr>
          <p:spPr>
            <a:xfrm>
              <a:off x="7227334" y="1975560"/>
              <a:ext cx="631904" cy="400110"/>
            </a:xfrm>
            <a:prstGeom prst="rect">
              <a:avLst/>
            </a:prstGeom>
            <a:noFill/>
          </p:spPr>
          <p:txBody>
            <a:bodyPr wrap="none" rtlCol="0">
              <a:spAutoFit/>
            </a:bodyPr>
            <a:lstStyle/>
            <a:p>
              <a:r>
                <a:rPr lang="en-US" sz="2000" b="1" dirty="0" smtClean="0">
                  <a:solidFill>
                    <a:srgbClr val="0070C0"/>
                  </a:solidFill>
                </a:rPr>
                <a:t>32%</a:t>
              </a:r>
              <a:endParaRPr lang="ru-RU" sz="2000" b="1" dirty="0">
                <a:solidFill>
                  <a:srgbClr val="0070C0"/>
                </a:solidFill>
              </a:endParaRPr>
            </a:p>
          </p:txBody>
        </p:sp>
        <p:sp>
          <p:nvSpPr>
            <p:cNvPr id="33" name="TextBox 32"/>
            <p:cNvSpPr txBox="1"/>
            <p:nvPr/>
          </p:nvSpPr>
          <p:spPr>
            <a:xfrm>
              <a:off x="7390105" y="3489188"/>
              <a:ext cx="502061" cy="400110"/>
            </a:xfrm>
            <a:prstGeom prst="rect">
              <a:avLst/>
            </a:prstGeom>
            <a:noFill/>
          </p:spPr>
          <p:txBody>
            <a:bodyPr wrap="none" rtlCol="0">
              <a:spAutoFit/>
            </a:bodyPr>
            <a:lstStyle/>
            <a:p>
              <a:r>
                <a:rPr lang="en-US" sz="2000" b="1" dirty="0" smtClean="0">
                  <a:solidFill>
                    <a:srgbClr val="0070C0"/>
                  </a:solidFill>
                </a:rPr>
                <a:t>6%</a:t>
              </a:r>
              <a:endParaRPr lang="ru-RU" sz="2000" b="1" dirty="0">
                <a:solidFill>
                  <a:srgbClr val="0070C0"/>
                </a:solidFill>
              </a:endParaRPr>
            </a:p>
          </p:txBody>
        </p:sp>
      </p:grpSp>
      <p:sp>
        <p:nvSpPr>
          <p:cNvPr id="35" name="Прямоугольник 34"/>
          <p:cNvSpPr/>
          <p:nvPr/>
        </p:nvSpPr>
        <p:spPr>
          <a:xfrm>
            <a:off x="304799" y="5308756"/>
            <a:ext cx="4516582" cy="1200329"/>
          </a:xfrm>
          <a:prstGeom prst="rect">
            <a:avLst/>
          </a:prstGeom>
        </p:spPr>
        <p:txBody>
          <a:bodyPr wrap="square">
            <a:spAutoFit/>
          </a:bodyPr>
          <a:lstStyle/>
          <a:p>
            <a:pPr algn="ctr"/>
            <a:r>
              <a:rPr lang="en-US" b="1" dirty="0" smtClean="0">
                <a:solidFill>
                  <a:srgbClr val="FF0000"/>
                </a:solidFill>
              </a:rPr>
              <a:t>Dissipation process can be changed  in different regimes of turbulence (</a:t>
            </a:r>
            <a:r>
              <a:rPr lang="en-US" b="1" i="1" dirty="0" smtClean="0">
                <a:solidFill>
                  <a:srgbClr val="FF0000"/>
                </a:solidFill>
              </a:rPr>
              <a:t>Pristine solar wind, Flow interaction regions, Shocks and sheath regions behind shocks</a:t>
            </a:r>
            <a:r>
              <a:rPr lang="en-US" b="1" dirty="0" smtClean="0">
                <a:solidFill>
                  <a:srgbClr val="FF0000"/>
                </a:solidFill>
              </a:rPr>
              <a:t>)</a:t>
            </a:r>
          </a:p>
        </p:txBody>
      </p:sp>
      <p:sp>
        <p:nvSpPr>
          <p:cNvPr id="38" name="Прямоугольник 37"/>
          <p:cNvSpPr>
            <a:spLocks noChangeArrowheads="1"/>
          </p:cNvSpPr>
          <p:nvPr/>
        </p:nvSpPr>
        <p:spPr bwMode="auto">
          <a:xfrm>
            <a:off x="7713790" y="4283869"/>
            <a:ext cx="2987162" cy="1477328"/>
          </a:xfrm>
          <a:prstGeom prst="rect">
            <a:avLst/>
          </a:prstGeom>
          <a:noFill/>
          <a:ln w="9525">
            <a:noFill/>
            <a:miter lim="800000"/>
            <a:headEnd/>
            <a:tailEnd/>
          </a:ln>
        </p:spPr>
        <p:txBody>
          <a:bodyPr wrap="square">
            <a:spAutoFit/>
          </a:bodyPr>
          <a:lstStyle/>
          <a:p>
            <a:pPr algn="ctr"/>
            <a:r>
              <a:rPr lang="en-US" dirty="0" smtClean="0">
                <a:solidFill>
                  <a:srgbClr val="002060"/>
                </a:solidFill>
              </a:rPr>
              <a:t>Velocity shears near the boundaries of large-scale structures can play a critical role in the development of turbulent cascade </a:t>
            </a:r>
            <a:r>
              <a:rPr lang="ru-RU" dirty="0" smtClean="0">
                <a:solidFill>
                  <a:srgbClr val="002060"/>
                </a:solidFill>
              </a:rPr>
              <a:t> </a:t>
            </a:r>
          </a:p>
        </p:txBody>
      </p:sp>
      <p:sp>
        <p:nvSpPr>
          <p:cNvPr id="40" name="Прямоугольник 39"/>
          <p:cNvSpPr>
            <a:spLocks noChangeArrowheads="1"/>
          </p:cNvSpPr>
          <p:nvPr/>
        </p:nvSpPr>
        <p:spPr bwMode="auto">
          <a:xfrm>
            <a:off x="464126" y="1514885"/>
            <a:ext cx="4140826" cy="3344505"/>
          </a:xfrm>
          <a:prstGeom prst="rect">
            <a:avLst/>
          </a:prstGeom>
          <a:noFill/>
          <a:ln w="9525">
            <a:noFill/>
            <a:miter lim="800000"/>
            <a:headEnd/>
            <a:tailEnd/>
          </a:ln>
        </p:spPr>
        <p:txBody>
          <a:bodyPr wrap="square">
            <a:spAutoFit/>
          </a:bodyPr>
          <a:lstStyle/>
          <a:p>
            <a:pPr>
              <a:spcBef>
                <a:spcPts val="800"/>
              </a:spcBef>
              <a:buFont typeface="Arial" pitchFamily="34" charset="0"/>
              <a:buChar char="•"/>
            </a:pPr>
            <a:r>
              <a:rPr lang="en-US" dirty="0" smtClean="0">
                <a:solidFill>
                  <a:srgbClr val="0070C0"/>
                </a:solidFill>
              </a:rPr>
              <a:t>The observed frequency spectra do not often correspond to the existing models of turbulence  due to  lack of local balance between energy inflow and outflow along the spectrum</a:t>
            </a:r>
          </a:p>
          <a:p>
            <a:pPr>
              <a:spcBef>
                <a:spcPts val="800"/>
              </a:spcBef>
              <a:buFont typeface="Arial" pitchFamily="34" charset="0"/>
              <a:buChar char="•"/>
            </a:pPr>
            <a:r>
              <a:rPr lang="en-US" dirty="0" smtClean="0">
                <a:solidFill>
                  <a:srgbClr val="0070C0"/>
                </a:solidFill>
              </a:rPr>
              <a:t>As a rule models describe the behavior of freely developing plasma turbulence  in steady solar wind flow</a:t>
            </a:r>
          </a:p>
          <a:p>
            <a:pPr>
              <a:spcBef>
                <a:spcPts val="800"/>
              </a:spcBef>
              <a:buFont typeface="Arial" pitchFamily="34" charset="0"/>
              <a:buChar char="•"/>
            </a:pPr>
            <a:r>
              <a:rPr lang="en-US" dirty="0" smtClean="0">
                <a:solidFill>
                  <a:srgbClr val="0070C0"/>
                </a:solidFill>
              </a:rPr>
              <a:t>Actually the development of turbulence is limited by boundaries between streams of different speed and nature</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5" descr="Animation (5).gif"/>
          <p:cNvPicPr>
            <a:picLocks noChangeAspect="1"/>
          </p:cNvPicPr>
          <p:nvPr/>
        </p:nvPicPr>
        <p:blipFill>
          <a:blip r:embed="rId2" cstate="print"/>
          <a:srcRect/>
          <a:stretch>
            <a:fillRect/>
          </a:stretch>
        </p:blipFill>
        <p:spPr bwMode="auto">
          <a:xfrm>
            <a:off x="193963" y="1028141"/>
            <a:ext cx="8382001" cy="5829860"/>
          </a:xfrm>
          <a:prstGeom prst="rect">
            <a:avLst/>
          </a:prstGeom>
          <a:noFill/>
          <a:ln w="9525">
            <a:noFill/>
            <a:miter lim="800000"/>
            <a:headEnd/>
            <a:tailEnd/>
          </a:ln>
        </p:spPr>
      </p:pic>
      <p:sp>
        <p:nvSpPr>
          <p:cNvPr id="3" name="Прямоугольник 2"/>
          <p:cNvSpPr/>
          <p:nvPr/>
        </p:nvSpPr>
        <p:spPr>
          <a:xfrm>
            <a:off x="700088" y="242890"/>
            <a:ext cx="7443788" cy="7000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b="1" dirty="0">
                <a:solidFill>
                  <a:srgbClr val="002060"/>
                </a:solidFill>
                <a:cs typeface="Arial" pitchFamily="34" charset="0"/>
              </a:rPr>
              <a:t>Dynamic of </a:t>
            </a:r>
            <a:r>
              <a:rPr lang="en-US" sz="2800" b="1" dirty="0" smtClean="0">
                <a:solidFill>
                  <a:srgbClr val="002060"/>
                </a:solidFill>
                <a:cs typeface="Arial" pitchFamily="34" charset="0"/>
              </a:rPr>
              <a:t>spectrum of turbulent fluctuations.</a:t>
            </a:r>
          </a:p>
        </p:txBody>
      </p:sp>
      <p:sp>
        <p:nvSpPr>
          <p:cNvPr id="4" name="Прямоугольник 3"/>
          <p:cNvSpPr/>
          <p:nvPr/>
        </p:nvSpPr>
        <p:spPr>
          <a:xfrm>
            <a:off x="7924800" y="2856453"/>
            <a:ext cx="2133600" cy="1754326"/>
          </a:xfrm>
          <a:prstGeom prst="rect">
            <a:avLst/>
          </a:prstGeom>
        </p:spPr>
        <p:txBody>
          <a:bodyPr wrap="square">
            <a:spAutoFit/>
          </a:bodyPr>
          <a:lstStyle/>
          <a:p>
            <a:pPr algn="ctr"/>
            <a:r>
              <a:rPr lang="en-US" altLang="ru-RU" dirty="0" smtClean="0">
                <a:solidFill>
                  <a:srgbClr val="0070C0"/>
                </a:solidFill>
                <a:cs typeface="Arial" charset="0"/>
              </a:rPr>
              <a:t>Spectra with bump in the vicinity of the break - signature of instabilities or </a:t>
            </a:r>
            <a:r>
              <a:rPr lang="en-US" dirty="0" smtClean="0">
                <a:solidFill>
                  <a:srgbClr val="0070C0"/>
                </a:solidFill>
              </a:rPr>
              <a:t>localized coherent structure</a:t>
            </a:r>
            <a:endParaRPr lang="ru-RU" dirty="0">
              <a:solidFill>
                <a:srgbClr val="0070C0"/>
              </a:solidFill>
            </a:endParaRPr>
          </a:p>
        </p:txBody>
      </p:sp>
      <p:sp>
        <p:nvSpPr>
          <p:cNvPr id="6" name="Прямоугольник 5"/>
          <p:cNvSpPr/>
          <p:nvPr/>
        </p:nvSpPr>
        <p:spPr>
          <a:xfrm>
            <a:off x="595744" y="944525"/>
            <a:ext cx="8188038" cy="369332"/>
          </a:xfrm>
          <a:prstGeom prst="rect">
            <a:avLst/>
          </a:prstGeom>
          <a:solidFill>
            <a:schemeClr val="bg1"/>
          </a:solidFill>
        </p:spPr>
        <p:txBody>
          <a:bodyPr wrap="square">
            <a:spAutoFit/>
          </a:bodyPr>
          <a:lstStyle/>
          <a:p>
            <a:pPr algn="ctr">
              <a:defRPr/>
            </a:pPr>
            <a:r>
              <a:rPr lang="en-US" b="1" dirty="0" smtClean="0">
                <a:solidFill>
                  <a:srgbClr val="0070C0"/>
                </a:solidFill>
                <a:latin typeface="Arial" pitchFamily="34" charset="0"/>
                <a:cs typeface="Arial" pitchFamily="34" charset="0"/>
              </a:rPr>
              <a:t>Spectra of ion flux fluctuations by BMSW (</a:t>
            </a:r>
            <a:r>
              <a:rPr lang="en-US" b="1" dirty="0" err="1" smtClean="0">
                <a:solidFill>
                  <a:srgbClr val="0070C0"/>
                </a:solidFill>
                <a:latin typeface="Arial" pitchFamily="34" charset="0"/>
                <a:cs typeface="Arial" pitchFamily="34" charset="0"/>
              </a:rPr>
              <a:t>Spektr</a:t>
            </a:r>
            <a:r>
              <a:rPr lang="en-US" b="1" dirty="0" smtClean="0">
                <a:solidFill>
                  <a:srgbClr val="0070C0"/>
                </a:solidFill>
                <a:latin typeface="Arial" pitchFamily="34" charset="0"/>
                <a:cs typeface="Arial" pitchFamily="34" charset="0"/>
              </a:rPr>
              <a:t>-R) </a:t>
            </a:r>
            <a:r>
              <a:rPr lang="ru-RU" b="1" dirty="0" smtClean="0">
                <a:solidFill>
                  <a:srgbClr val="0070C0"/>
                </a:solidFill>
                <a:latin typeface="Arial" pitchFamily="34" charset="0"/>
                <a:cs typeface="Arial" pitchFamily="34" charset="0"/>
              </a:rPr>
              <a:t>12/02/09 10:29-12:02</a:t>
            </a:r>
            <a:endParaRPr lang="ru-RU" b="1" dirty="0">
              <a:solidFill>
                <a:srgbClr val="0070C0"/>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43434" y="0"/>
            <a:ext cx="10488705" cy="830997"/>
          </a:xfrm>
          <a:prstGeom prst="rect">
            <a:avLst/>
          </a:prstGeom>
        </p:spPr>
        <p:txBody>
          <a:bodyPr wrap="square">
            <a:spAutoFit/>
          </a:bodyPr>
          <a:lstStyle/>
          <a:p>
            <a:pPr algn="ctr">
              <a:defRPr/>
            </a:pPr>
            <a:r>
              <a:rPr lang="en-US" sz="2400" b="1" dirty="0" smtClean="0">
                <a:solidFill>
                  <a:srgbClr val="002060"/>
                </a:solidFill>
              </a:rPr>
              <a:t>The comparison of ion flux fluctuation spectra in slow steady solar wind  </a:t>
            </a:r>
          </a:p>
          <a:p>
            <a:pPr algn="ctr">
              <a:defRPr/>
            </a:pPr>
            <a:r>
              <a:rPr lang="en-US" sz="2400" b="1" dirty="0" smtClean="0">
                <a:solidFill>
                  <a:srgbClr val="002060"/>
                </a:solidFill>
              </a:rPr>
              <a:t>and in the  disturbed streams by </a:t>
            </a:r>
            <a:r>
              <a:rPr lang="en-US" sz="2400" b="1" dirty="0" err="1" smtClean="0">
                <a:solidFill>
                  <a:srgbClr val="002060"/>
                </a:solidFill>
              </a:rPr>
              <a:t>Spektr</a:t>
            </a:r>
            <a:r>
              <a:rPr lang="en-US" sz="2400" b="1" dirty="0" smtClean="0">
                <a:solidFill>
                  <a:srgbClr val="002060"/>
                </a:solidFill>
              </a:rPr>
              <a:t>-R measurements</a:t>
            </a:r>
            <a:endParaRPr lang="ru-RU" sz="2400" b="1" dirty="0">
              <a:solidFill>
                <a:srgbClr val="002060"/>
              </a:solidFill>
            </a:endParaRPr>
          </a:p>
        </p:txBody>
      </p:sp>
      <p:graphicFrame>
        <p:nvGraphicFramePr>
          <p:cNvPr id="5" name="Таблица 4"/>
          <p:cNvGraphicFramePr>
            <a:graphicFrameLocks noGrp="1"/>
          </p:cNvGraphicFramePr>
          <p:nvPr/>
        </p:nvGraphicFramePr>
        <p:xfrm>
          <a:off x="288324" y="3789040"/>
          <a:ext cx="4067652" cy="2701698"/>
        </p:xfrm>
        <a:graphic>
          <a:graphicData uri="http://schemas.openxmlformats.org/drawingml/2006/table">
            <a:tbl>
              <a:tblPr firstRow="1" bandRow="1">
                <a:tableStyleId>{5C22544A-7EE6-4342-B048-85BDC9FD1C3A}</a:tableStyleId>
              </a:tblPr>
              <a:tblGrid>
                <a:gridCol w="914400"/>
                <a:gridCol w="963838"/>
                <a:gridCol w="1295051"/>
                <a:gridCol w="894363"/>
              </a:tblGrid>
              <a:tr h="337636">
                <a:tc>
                  <a:txBody>
                    <a:bodyPr/>
                    <a:lstStyle/>
                    <a:p>
                      <a:r>
                        <a:rPr lang="en-US" sz="1600" b="1" dirty="0" smtClean="0">
                          <a:latin typeface="+mn-lt"/>
                          <a:cs typeface="Times New Roman" pitchFamily="18" charset="0"/>
                        </a:rPr>
                        <a:t>SW Type</a:t>
                      </a:r>
                      <a:endParaRPr lang="ru-RU" sz="1600" b="1" dirty="0">
                        <a:latin typeface="+mn-lt"/>
                        <a:cs typeface="Times New Roman" pitchFamily="18" charset="0"/>
                      </a:endParaRPr>
                    </a:p>
                  </a:txBody>
                  <a:tcPr/>
                </a:tc>
                <a:tc>
                  <a:txBody>
                    <a:bodyPr/>
                    <a:lstStyle/>
                    <a:p>
                      <a:r>
                        <a:rPr lang="en-US" sz="1600" b="1" dirty="0" smtClean="0">
                          <a:latin typeface="+mn-lt"/>
                          <a:cs typeface="Times New Roman" pitchFamily="18" charset="0"/>
                        </a:rPr>
                        <a:t>Slow SW</a:t>
                      </a:r>
                      <a:endParaRPr lang="ru-RU" sz="1600" b="1" dirty="0">
                        <a:latin typeface="+mn-lt"/>
                        <a:cs typeface="Times New Roman" pitchFamily="18" charset="0"/>
                      </a:endParaRPr>
                    </a:p>
                  </a:txBody>
                  <a:tcPr/>
                </a:tc>
                <a:tc>
                  <a:txBody>
                    <a:bodyPr/>
                    <a:lstStyle/>
                    <a:p>
                      <a:r>
                        <a:rPr lang="en-US" sz="1600" b="1" dirty="0" smtClean="0">
                          <a:latin typeface="+mn-lt"/>
                          <a:cs typeface="Times New Roman" pitchFamily="18" charset="0"/>
                        </a:rPr>
                        <a:t>SHEATH MC</a:t>
                      </a:r>
                      <a:endParaRPr lang="ru-RU" sz="1600" b="1" dirty="0">
                        <a:latin typeface="+mn-lt"/>
                        <a:cs typeface="Times New Roman" pitchFamily="18" charset="0"/>
                      </a:endParaRPr>
                    </a:p>
                  </a:txBody>
                  <a:tcPr/>
                </a:tc>
                <a:tc>
                  <a:txBody>
                    <a:bodyPr/>
                    <a:lstStyle/>
                    <a:p>
                      <a:r>
                        <a:rPr lang="en-US" sz="1600" b="1" dirty="0" smtClean="0">
                          <a:latin typeface="+mn-lt"/>
                          <a:cs typeface="Times New Roman" pitchFamily="18" charset="0"/>
                        </a:rPr>
                        <a:t>MC</a:t>
                      </a:r>
                      <a:endParaRPr lang="ru-RU" sz="1600" b="1" dirty="0">
                        <a:latin typeface="+mn-lt"/>
                        <a:cs typeface="Times New Roman" pitchFamily="18" charset="0"/>
                      </a:endParaRPr>
                    </a:p>
                  </a:txBody>
                  <a:tcPr/>
                </a:tc>
              </a:tr>
              <a:tr h="32029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kern="1200" dirty="0" err="1" smtClean="0">
                          <a:solidFill>
                            <a:srgbClr val="002060"/>
                          </a:solidFill>
                          <a:latin typeface="+mn-lt"/>
                          <a:ea typeface="+mn-ea"/>
                          <a:cs typeface="+mn-cs"/>
                        </a:rPr>
                        <a:t>β</a:t>
                      </a:r>
                      <a:r>
                        <a:rPr lang="en-US" sz="1600" b="1" kern="1200" baseline="-25000" dirty="0" err="1" smtClean="0">
                          <a:solidFill>
                            <a:srgbClr val="002060"/>
                          </a:solidFill>
                          <a:latin typeface="+mn-lt"/>
                          <a:ea typeface="+mn-ea"/>
                          <a:cs typeface="+mn-cs"/>
                        </a:rPr>
                        <a:t>p</a:t>
                      </a:r>
                      <a:endParaRPr lang="ru-RU" sz="1600" b="1" kern="1200" dirty="0" smtClean="0">
                        <a:solidFill>
                          <a:srgbClr val="002060"/>
                        </a:solidFill>
                        <a:latin typeface="+mn-lt"/>
                        <a:ea typeface="+mn-ea"/>
                        <a:cs typeface="+mn-cs"/>
                      </a:endParaRPr>
                    </a:p>
                  </a:txBody>
                  <a:tcPr/>
                </a:tc>
                <a:tc>
                  <a:txBody>
                    <a:bodyPr/>
                    <a:lstStyle/>
                    <a:p>
                      <a:pPr algn="ctr"/>
                      <a:r>
                        <a:rPr lang="en-US" sz="1600" b="1" dirty="0" smtClean="0">
                          <a:solidFill>
                            <a:schemeClr val="tx1"/>
                          </a:solidFill>
                          <a:latin typeface="+mn-lt"/>
                          <a:cs typeface="Times New Roman" pitchFamily="18" charset="0"/>
                        </a:rPr>
                        <a:t>0.3</a:t>
                      </a:r>
                      <a:endParaRPr lang="ru-RU" sz="1600" b="1" dirty="0">
                        <a:solidFill>
                          <a:schemeClr val="tx1"/>
                        </a:solidFill>
                        <a:latin typeface="+mn-lt"/>
                        <a:cs typeface="Times New Roman" pitchFamily="18" charset="0"/>
                      </a:endParaRPr>
                    </a:p>
                  </a:txBody>
                  <a:tcPr/>
                </a:tc>
                <a:tc>
                  <a:txBody>
                    <a:bodyPr/>
                    <a:lstStyle/>
                    <a:p>
                      <a:pPr algn="ctr"/>
                      <a:r>
                        <a:rPr lang="en-US" sz="1600" b="1" dirty="0" smtClean="0">
                          <a:solidFill>
                            <a:schemeClr val="tx1"/>
                          </a:solidFill>
                          <a:latin typeface="+mn-lt"/>
                          <a:cs typeface="Times New Roman" pitchFamily="18" charset="0"/>
                        </a:rPr>
                        <a:t>0.5</a:t>
                      </a:r>
                      <a:endParaRPr lang="ru-RU" sz="1600" b="1" dirty="0">
                        <a:solidFill>
                          <a:schemeClr val="tx1"/>
                        </a:solidFill>
                        <a:latin typeface="+mn-lt"/>
                        <a:cs typeface="Times New Roman" pitchFamily="18" charset="0"/>
                      </a:endParaRPr>
                    </a:p>
                  </a:txBody>
                  <a:tcPr/>
                </a:tc>
                <a:tc>
                  <a:txBody>
                    <a:bodyPr/>
                    <a:lstStyle/>
                    <a:p>
                      <a:pPr algn="ctr"/>
                      <a:r>
                        <a:rPr lang="en-US" sz="1600" b="1" dirty="0" smtClean="0">
                          <a:solidFill>
                            <a:schemeClr val="tx1"/>
                          </a:solidFill>
                          <a:latin typeface="+mn-lt"/>
                          <a:cs typeface="Times New Roman" pitchFamily="18" charset="0"/>
                        </a:rPr>
                        <a:t>0.02</a:t>
                      </a:r>
                      <a:endParaRPr lang="ru-RU" sz="1600" b="1" dirty="0">
                        <a:solidFill>
                          <a:schemeClr val="tx1"/>
                        </a:solidFill>
                        <a:latin typeface="+mn-lt"/>
                        <a:cs typeface="Times New Roman" pitchFamily="18" charset="0"/>
                      </a:endParaRPr>
                    </a:p>
                  </a:txBody>
                  <a:tcPr/>
                </a:tc>
              </a:tr>
              <a:tr h="32029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kern="1200" dirty="0" smtClean="0">
                          <a:solidFill>
                            <a:srgbClr val="002060"/>
                          </a:solidFill>
                          <a:latin typeface="+mn-lt"/>
                          <a:ea typeface="+mn-ea"/>
                          <a:cs typeface="Times New Roman" pitchFamily="18" charset="0"/>
                        </a:rPr>
                        <a:t>P</a:t>
                      </a:r>
                      <a:r>
                        <a:rPr lang="en-US" sz="1600" b="1" kern="1200" baseline="-25000" dirty="0" smtClean="0">
                          <a:solidFill>
                            <a:srgbClr val="002060"/>
                          </a:solidFill>
                          <a:latin typeface="+mn-lt"/>
                          <a:ea typeface="+mn-ea"/>
                          <a:cs typeface="Times New Roman" pitchFamily="18" charset="0"/>
                        </a:rPr>
                        <a:t>1</a:t>
                      </a:r>
                      <a:endParaRPr lang="ru-RU" sz="1600" b="1" kern="1200" dirty="0" smtClean="0">
                        <a:solidFill>
                          <a:srgbClr val="002060"/>
                        </a:solidFill>
                        <a:latin typeface="+mn-lt"/>
                        <a:ea typeface="+mn-ea"/>
                        <a:cs typeface="Times New Roman" pitchFamily="18" charset="0"/>
                      </a:endParaRPr>
                    </a:p>
                  </a:txBody>
                  <a:tcPr/>
                </a:tc>
                <a:tc>
                  <a:txBody>
                    <a:bodyPr/>
                    <a:lstStyle/>
                    <a:p>
                      <a:pPr algn="ctr"/>
                      <a:r>
                        <a:rPr lang="en-US" sz="1600" b="1" dirty="0" smtClean="0">
                          <a:solidFill>
                            <a:schemeClr val="tx1"/>
                          </a:solidFill>
                          <a:latin typeface="+mn-lt"/>
                          <a:cs typeface="Times New Roman" pitchFamily="18" charset="0"/>
                        </a:rPr>
                        <a:t>-1.3</a:t>
                      </a:r>
                      <a:endParaRPr lang="ru-RU" sz="1600" b="1" dirty="0">
                        <a:solidFill>
                          <a:schemeClr val="tx1"/>
                        </a:solidFill>
                        <a:latin typeface="+mn-lt"/>
                        <a:cs typeface="Times New Roman" pitchFamily="18" charset="0"/>
                      </a:endParaRPr>
                    </a:p>
                  </a:txBody>
                  <a:tcPr/>
                </a:tc>
                <a:tc>
                  <a:txBody>
                    <a:bodyPr/>
                    <a:lstStyle/>
                    <a:p>
                      <a:pPr algn="ctr"/>
                      <a:r>
                        <a:rPr lang="en-US" sz="1600" b="1" dirty="0" smtClean="0">
                          <a:solidFill>
                            <a:schemeClr val="tx1"/>
                          </a:solidFill>
                          <a:latin typeface="+mn-lt"/>
                          <a:cs typeface="Times New Roman" pitchFamily="18" charset="0"/>
                        </a:rPr>
                        <a:t>-1.8</a:t>
                      </a:r>
                      <a:endParaRPr lang="ru-RU" sz="1600" b="1" dirty="0">
                        <a:solidFill>
                          <a:schemeClr val="tx1"/>
                        </a:solidFill>
                        <a:latin typeface="+mn-lt"/>
                        <a:cs typeface="Times New Roman" pitchFamily="18" charset="0"/>
                      </a:endParaRPr>
                    </a:p>
                  </a:txBody>
                  <a:tcPr/>
                </a:tc>
                <a:tc>
                  <a:txBody>
                    <a:bodyPr/>
                    <a:lstStyle/>
                    <a:p>
                      <a:pPr algn="ctr"/>
                      <a:r>
                        <a:rPr lang="en-US" sz="1600" b="1" dirty="0" smtClean="0">
                          <a:solidFill>
                            <a:schemeClr val="tx1"/>
                          </a:solidFill>
                          <a:latin typeface="+mn-lt"/>
                          <a:cs typeface="Times New Roman" pitchFamily="18" charset="0"/>
                        </a:rPr>
                        <a:t>-1.6</a:t>
                      </a:r>
                      <a:endParaRPr lang="ru-RU" sz="1600" b="1" dirty="0">
                        <a:solidFill>
                          <a:schemeClr val="tx1"/>
                        </a:solidFill>
                        <a:latin typeface="+mn-lt"/>
                        <a:cs typeface="Times New Roman" pitchFamily="18" charset="0"/>
                      </a:endParaRPr>
                    </a:p>
                  </a:txBody>
                  <a:tcPr/>
                </a:tc>
              </a:tr>
              <a:tr h="32029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kern="1200" dirty="0" smtClean="0">
                          <a:solidFill>
                            <a:srgbClr val="002060"/>
                          </a:solidFill>
                          <a:latin typeface="+mn-lt"/>
                          <a:ea typeface="+mn-ea"/>
                          <a:cs typeface="Times New Roman" pitchFamily="18" charset="0"/>
                        </a:rPr>
                        <a:t>P</a:t>
                      </a:r>
                      <a:r>
                        <a:rPr lang="en-US" sz="1600" b="1" kern="1200" baseline="-25000" dirty="0" smtClean="0">
                          <a:solidFill>
                            <a:srgbClr val="002060"/>
                          </a:solidFill>
                          <a:latin typeface="+mn-lt"/>
                          <a:ea typeface="+mn-ea"/>
                          <a:cs typeface="Times New Roman" pitchFamily="18" charset="0"/>
                        </a:rPr>
                        <a:t>2</a:t>
                      </a:r>
                      <a:endParaRPr lang="ru-RU" sz="1600" b="1" dirty="0">
                        <a:solidFill>
                          <a:schemeClr val="tx1"/>
                        </a:solidFill>
                        <a:latin typeface="+mn-lt"/>
                        <a:cs typeface="Times New Roman" pitchFamily="18" charset="0"/>
                      </a:endParaRPr>
                    </a:p>
                  </a:txBody>
                  <a:tcPr/>
                </a:tc>
                <a:tc>
                  <a:txBody>
                    <a:bodyPr/>
                    <a:lstStyle/>
                    <a:p>
                      <a:pPr algn="ctr"/>
                      <a:r>
                        <a:rPr lang="en-US" sz="1600" b="1" dirty="0" smtClean="0">
                          <a:solidFill>
                            <a:schemeClr val="tx1"/>
                          </a:solidFill>
                          <a:latin typeface="+mn-lt"/>
                          <a:cs typeface="Times New Roman" pitchFamily="18" charset="0"/>
                        </a:rPr>
                        <a:t>-2.3</a:t>
                      </a:r>
                      <a:endParaRPr lang="ru-RU" sz="1600" b="1" dirty="0">
                        <a:solidFill>
                          <a:schemeClr val="tx1"/>
                        </a:solidFill>
                        <a:latin typeface="+mn-lt"/>
                        <a:cs typeface="Times New Roman" pitchFamily="18" charset="0"/>
                      </a:endParaRPr>
                    </a:p>
                  </a:txBody>
                  <a:tcPr/>
                </a:tc>
                <a:tc>
                  <a:txBody>
                    <a:bodyPr/>
                    <a:lstStyle/>
                    <a:p>
                      <a:pPr algn="ctr"/>
                      <a:r>
                        <a:rPr lang="en-US" sz="1600" b="1" dirty="0" smtClean="0">
                          <a:solidFill>
                            <a:schemeClr val="tx1"/>
                          </a:solidFill>
                          <a:latin typeface="+mn-lt"/>
                          <a:cs typeface="Times New Roman" pitchFamily="18" charset="0"/>
                        </a:rPr>
                        <a:t>-3.7</a:t>
                      </a:r>
                      <a:endParaRPr lang="ru-RU" sz="1600" b="1" dirty="0">
                        <a:solidFill>
                          <a:schemeClr val="tx1"/>
                        </a:solidFill>
                        <a:latin typeface="+mn-lt"/>
                        <a:cs typeface="Times New Roman" pitchFamily="18" charset="0"/>
                      </a:endParaRPr>
                    </a:p>
                  </a:txBody>
                  <a:tcPr/>
                </a:tc>
                <a:tc>
                  <a:txBody>
                    <a:bodyPr/>
                    <a:lstStyle/>
                    <a:p>
                      <a:pPr algn="ctr"/>
                      <a:r>
                        <a:rPr lang="en-US" sz="1600" b="1" dirty="0" smtClean="0">
                          <a:solidFill>
                            <a:schemeClr val="tx1"/>
                          </a:solidFill>
                          <a:latin typeface="+mn-lt"/>
                          <a:cs typeface="Times New Roman" pitchFamily="18" charset="0"/>
                        </a:rPr>
                        <a:t>-3.0</a:t>
                      </a:r>
                      <a:endParaRPr lang="ru-RU" sz="1600" b="1" dirty="0">
                        <a:solidFill>
                          <a:schemeClr val="tx1"/>
                        </a:solidFill>
                        <a:latin typeface="+mn-lt"/>
                        <a:cs typeface="Times New Roman" pitchFamily="18" charset="0"/>
                      </a:endParaRPr>
                    </a:p>
                  </a:txBody>
                  <a:tcPr/>
                </a:tc>
              </a:tr>
              <a:tr h="32029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kern="1200" baseline="0" dirty="0" smtClean="0">
                          <a:solidFill>
                            <a:srgbClr val="002060"/>
                          </a:solidFill>
                          <a:latin typeface="+mn-lt"/>
                          <a:ea typeface="+mn-ea"/>
                          <a:cs typeface="Times New Roman" pitchFamily="18" charset="0"/>
                        </a:rPr>
                        <a:t>Fbr</a:t>
                      </a:r>
                      <a:r>
                        <a:rPr lang="en-US" sz="1600" b="1" kern="1200" baseline="-25000" dirty="0" smtClean="0">
                          <a:solidFill>
                            <a:srgbClr val="002060"/>
                          </a:solidFill>
                          <a:latin typeface="+mn-lt"/>
                          <a:ea typeface="+mn-ea"/>
                          <a:cs typeface="Times New Roman" pitchFamily="18" charset="0"/>
                        </a:rPr>
                        <a:t>2</a:t>
                      </a:r>
                      <a:r>
                        <a:rPr lang="ru-RU" sz="1600" b="1" kern="1200" baseline="0" dirty="0" smtClean="0">
                          <a:solidFill>
                            <a:srgbClr val="002060"/>
                          </a:solidFill>
                          <a:latin typeface="+mn-lt"/>
                          <a:ea typeface="+mn-ea"/>
                          <a:cs typeface="Times New Roman" pitchFamily="18" charset="0"/>
                        </a:rPr>
                        <a:t>, </a:t>
                      </a:r>
                      <a:r>
                        <a:rPr lang="en-US" sz="1600" b="1" kern="1200" baseline="0" dirty="0" smtClean="0">
                          <a:solidFill>
                            <a:srgbClr val="002060"/>
                          </a:solidFill>
                          <a:latin typeface="+mn-lt"/>
                          <a:ea typeface="+mn-ea"/>
                          <a:cs typeface="Times New Roman" pitchFamily="18" charset="0"/>
                        </a:rPr>
                        <a:t>Hz</a:t>
                      </a:r>
                      <a:endParaRPr lang="ru-RU" sz="1600" b="1" kern="1200" dirty="0" smtClean="0">
                        <a:solidFill>
                          <a:srgbClr val="002060"/>
                        </a:solidFill>
                        <a:latin typeface="+mn-lt"/>
                        <a:ea typeface="+mn-ea"/>
                        <a:cs typeface="Times New Roman" pitchFamily="18" charset="0"/>
                      </a:endParaRPr>
                    </a:p>
                  </a:txBody>
                  <a:tcPr/>
                </a:tc>
                <a:tc>
                  <a:txBody>
                    <a:bodyPr/>
                    <a:lstStyle/>
                    <a:p>
                      <a:pPr algn="ctr"/>
                      <a:r>
                        <a:rPr lang="en-US" sz="1600" b="1" dirty="0" smtClean="0">
                          <a:solidFill>
                            <a:schemeClr val="tx1"/>
                          </a:solidFill>
                          <a:latin typeface="+mn-lt"/>
                          <a:cs typeface="Times New Roman" pitchFamily="18" charset="0"/>
                        </a:rPr>
                        <a:t>0.</a:t>
                      </a:r>
                      <a:r>
                        <a:rPr lang="ru-RU" sz="1600" b="1" dirty="0" smtClean="0">
                          <a:solidFill>
                            <a:schemeClr val="tx1"/>
                          </a:solidFill>
                          <a:latin typeface="+mn-lt"/>
                          <a:cs typeface="Times New Roman" pitchFamily="18" charset="0"/>
                        </a:rPr>
                        <a:t>6</a:t>
                      </a:r>
                      <a:endParaRPr lang="ru-RU" sz="1600" b="1" dirty="0">
                        <a:solidFill>
                          <a:schemeClr val="tx1"/>
                        </a:solidFill>
                        <a:latin typeface="+mn-lt"/>
                        <a:cs typeface="Times New Roman" pitchFamily="18" charset="0"/>
                      </a:endParaRPr>
                    </a:p>
                  </a:txBody>
                  <a:tcPr/>
                </a:tc>
                <a:tc>
                  <a:txBody>
                    <a:bodyPr/>
                    <a:lstStyle/>
                    <a:p>
                      <a:pPr algn="ctr"/>
                      <a:r>
                        <a:rPr lang="ru-RU" sz="1600" b="1" dirty="0" smtClean="0">
                          <a:solidFill>
                            <a:schemeClr val="tx1"/>
                          </a:solidFill>
                          <a:latin typeface="+mn-lt"/>
                          <a:cs typeface="Times New Roman" pitchFamily="18" charset="0"/>
                        </a:rPr>
                        <a:t>2.</a:t>
                      </a:r>
                      <a:r>
                        <a:rPr lang="en-US" sz="1600" b="1" dirty="0" smtClean="0">
                          <a:solidFill>
                            <a:schemeClr val="tx1"/>
                          </a:solidFill>
                          <a:latin typeface="+mn-lt"/>
                          <a:cs typeface="Times New Roman" pitchFamily="18" charset="0"/>
                        </a:rPr>
                        <a:t>9</a:t>
                      </a:r>
                      <a:endParaRPr lang="ru-RU" sz="1600" b="1" dirty="0">
                        <a:solidFill>
                          <a:schemeClr val="tx1"/>
                        </a:solidFill>
                        <a:latin typeface="+mn-lt"/>
                        <a:cs typeface="Times New Roman" pitchFamily="18" charset="0"/>
                      </a:endParaRPr>
                    </a:p>
                  </a:txBody>
                  <a:tcPr/>
                </a:tc>
                <a:tc>
                  <a:txBody>
                    <a:bodyPr/>
                    <a:lstStyle/>
                    <a:p>
                      <a:pPr algn="ctr"/>
                      <a:r>
                        <a:rPr lang="en-US" sz="1600" b="1" dirty="0" smtClean="0">
                          <a:solidFill>
                            <a:schemeClr val="tx1"/>
                          </a:solidFill>
                          <a:latin typeface="+mn-lt"/>
                          <a:cs typeface="Times New Roman" pitchFamily="18" charset="0"/>
                        </a:rPr>
                        <a:t>1.8</a:t>
                      </a:r>
                      <a:endParaRPr lang="ru-RU" sz="1600" b="1" dirty="0">
                        <a:solidFill>
                          <a:schemeClr val="tx1"/>
                        </a:solidFill>
                        <a:latin typeface="+mn-lt"/>
                        <a:cs typeface="Times New Roman" pitchFamily="18" charset="0"/>
                      </a:endParaRPr>
                    </a:p>
                  </a:txBody>
                  <a:tcPr/>
                </a:tc>
              </a:tr>
              <a:tr h="32029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err="1" smtClean="0">
                          <a:solidFill>
                            <a:srgbClr val="002060"/>
                          </a:solidFill>
                          <a:ea typeface="Calibri" pitchFamily="34" charset="0"/>
                          <a:cs typeface="Times New Roman" pitchFamily="18" charset="0"/>
                        </a:rPr>
                        <a:t>F</a:t>
                      </a:r>
                      <a:r>
                        <a:rPr lang="en-US" sz="1600" b="1" baseline="-30000" dirty="0" err="1" smtClean="0">
                          <a:solidFill>
                            <a:srgbClr val="002060"/>
                          </a:solidFill>
                          <a:ea typeface="Calibri" pitchFamily="34" charset="0"/>
                          <a:cs typeface="Times New Roman" pitchFamily="18" charset="0"/>
                        </a:rPr>
                        <a:t>c</a:t>
                      </a:r>
                      <a:r>
                        <a:rPr lang="ru-RU" sz="1600" b="1" kern="1200" baseline="0" dirty="0" smtClean="0">
                          <a:solidFill>
                            <a:srgbClr val="002060"/>
                          </a:solidFill>
                          <a:latin typeface="+mn-lt"/>
                          <a:ea typeface="+mn-ea"/>
                          <a:cs typeface="Times New Roman" pitchFamily="18" charset="0"/>
                        </a:rPr>
                        <a:t>, </a:t>
                      </a:r>
                      <a:r>
                        <a:rPr lang="en-US" sz="1600" b="1" kern="1200" baseline="0" dirty="0" smtClean="0">
                          <a:solidFill>
                            <a:srgbClr val="002060"/>
                          </a:solidFill>
                          <a:latin typeface="+mn-lt"/>
                          <a:ea typeface="+mn-ea"/>
                          <a:cs typeface="Times New Roman" pitchFamily="18" charset="0"/>
                        </a:rPr>
                        <a:t>Hz</a:t>
                      </a:r>
                      <a:endParaRPr lang="ru-RU" sz="1600" b="1" kern="1200" dirty="0" smtClean="0">
                        <a:solidFill>
                          <a:srgbClr val="002060"/>
                        </a:solidFill>
                        <a:latin typeface="+mn-lt"/>
                        <a:ea typeface="+mn-ea"/>
                        <a:cs typeface="+mn-cs"/>
                      </a:endParaRPr>
                    </a:p>
                  </a:txBody>
                  <a:tcPr/>
                </a:tc>
                <a:tc>
                  <a:txBody>
                    <a:bodyPr/>
                    <a:lstStyle/>
                    <a:p>
                      <a:pPr algn="ctr"/>
                      <a:r>
                        <a:rPr lang="en-US" sz="1600" b="1" dirty="0" smtClean="0">
                          <a:solidFill>
                            <a:schemeClr val="tx1"/>
                          </a:solidFill>
                          <a:latin typeface="+mn-lt"/>
                          <a:cs typeface="Times New Roman" pitchFamily="18" charset="0"/>
                        </a:rPr>
                        <a:t>0.05</a:t>
                      </a:r>
                      <a:endParaRPr lang="ru-RU" sz="1600" b="1" dirty="0">
                        <a:solidFill>
                          <a:schemeClr val="tx1"/>
                        </a:solidFill>
                        <a:latin typeface="+mn-lt"/>
                        <a:cs typeface="Times New Roman" pitchFamily="18" charset="0"/>
                      </a:endParaRPr>
                    </a:p>
                  </a:txBody>
                  <a:tcPr/>
                </a:tc>
                <a:tc>
                  <a:txBody>
                    <a:bodyPr/>
                    <a:lstStyle/>
                    <a:p>
                      <a:pPr algn="ctr"/>
                      <a:r>
                        <a:rPr lang="en-US" sz="1600" b="1" dirty="0" smtClean="0">
                          <a:solidFill>
                            <a:schemeClr val="tx1"/>
                          </a:solidFill>
                          <a:latin typeface="+mn-lt"/>
                          <a:cs typeface="Times New Roman" pitchFamily="18" charset="0"/>
                        </a:rPr>
                        <a:t>0.18</a:t>
                      </a:r>
                      <a:endParaRPr lang="ru-RU" sz="1600" b="1" dirty="0">
                        <a:solidFill>
                          <a:schemeClr val="tx1"/>
                        </a:solidFill>
                        <a:latin typeface="+mn-lt"/>
                        <a:cs typeface="Times New Roman" pitchFamily="18" charset="0"/>
                      </a:endParaRPr>
                    </a:p>
                  </a:txBody>
                  <a:tcPr/>
                </a:tc>
                <a:tc>
                  <a:txBody>
                    <a:bodyPr/>
                    <a:lstStyle/>
                    <a:p>
                      <a:pPr algn="ctr"/>
                      <a:r>
                        <a:rPr lang="en-US" sz="1600" b="1" dirty="0" smtClean="0">
                          <a:solidFill>
                            <a:schemeClr val="tx1"/>
                          </a:solidFill>
                          <a:latin typeface="+mn-lt"/>
                          <a:cs typeface="Times New Roman" pitchFamily="18" charset="0"/>
                        </a:rPr>
                        <a:t>0.19</a:t>
                      </a:r>
                      <a:endParaRPr lang="ru-RU" sz="1600" b="1" dirty="0">
                        <a:solidFill>
                          <a:schemeClr val="tx1"/>
                        </a:solidFill>
                        <a:latin typeface="+mn-lt"/>
                        <a:cs typeface="Times New Roman" pitchFamily="18" charset="0"/>
                      </a:endParaRPr>
                    </a:p>
                  </a:txBody>
                  <a:tcPr/>
                </a:tc>
              </a:tr>
              <a:tr h="32029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err="1" smtClean="0">
                          <a:solidFill>
                            <a:srgbClr val="002060"/>
                          </a:solidFill>
                          <a:latin typeface="+mn-lt"/>
                          <a:ea typeface="Calibri" pitchFamily="34" charset="0"/>
                          <a:cs typeface="Times New Roman" pitchFamily="18" charset="0"/>
                        </a:rPr>
                        <a:t>F</a:t>
                      </a:r>
                      <a:r>
                        <a:rPr lang="en-US" sz="1600" b="1" baseline="-30000" dirty="0" err="1" smtClean="0">
                          <a:solidFill>
                            <a:srgbClr val="002060"/>
                          </a:solidFill>
                          <a:latin typeface="+mn-lt"/>
                          <a:ea typeface="Calibri" pitchFamily="34" charset="0"/>
                          <a:cs typeface="Times New Roman" pitchFamily="18" charset="0"/>
                        </a:rPr>
                        <a:t>λi</a:t>
                      </a:r>
                      <a:r>
                        <a:rPr lang="ru-RU" sz="1600" b="1" kern="1200" baseline="0" dirty="0" smtClean="0">
                          <a:solidFill>
                            <a:srgbClr val="002060"/>
                          </a:solidFill>
                          <a:latin typeface="+mn-lt"/>
                          <a:ea typeface="+mn-ea"/>
                          <a:cs typeface="Times New Roman" pitchFamily="18" charset="0"/>
                        </a:rPr>
                        <a:t>, </a:t>
                      </a:r>
                      <a:r>
                        <a:rPr lang="en-US" sz="1600" b="1" kern="1200" baseline="0" dirty="0" smtClean="0">
                          <a:solidFill>
                            <a:srgbClr val="002060"/>
                          </a:solidFill>
                          <a:latin typeface="+mn-lt"/>
                          <a:ea typeface="+mn-ea"/>
                          <a:cs typeface="Times New Roman" pitchFamily="18" charset="0"/>
                        </a:rPr>
                        <a:t>Hz</a:t>
                      </a:r>
                      <a:endParaRPr lang="ru-RU" sz="1600" b="1" kern="1200" dirty="0" smtClean="0">
                        <a:solidFill>
                          <a:srgbClr val="002060"/>
                        </a:solidFill>
                        <a:latin typeface="+mn-lt"/>
                        <a:ea typeface="+mn-ea"/>
                        <a:cs typeface="Times New Roman" pitchFamily="18" charset="0"/>
                      </a:endParaRPr>
                    </a:p>
                  </a:txBody>
                  <a:tcPr/>
                </a:tc>
                <a:tc>
                  <a:txBody>
                    <a:bodyPr/>
                    <a:lstStyle/>
                    <a:p>
                      <a:pPr algn="ctr"/>
                      <a:r>
                        <a:rPr lang="ru-RU" sz="1600" b="1" dirty="0" smtClean="0">
                          <a:solidFill>
                            <a:schemeClr val="tx1"/>
                          </a:solidFill>
                          <a:latin typeface="+mn-lt"/>
                          <a:cs typeface="Times New Roman" pitchFamily="18" charset="0"/>
                        </a:rPr>
                        <a:t>0.5</a:t>
                      </a:r>
                      <a:endParaRPr lang="ru-RU" sz="1600" b="1" dirty="0">
                        <a:solidFill>
                          <a:schemeClr val="tx1"/>
                        </a:solidFill>
                        <a:latin typeface="+mn-lt"/>
                        <a:cs typeface="Times New Roman" pitchFamily="18" charset="0"/>
                      </a:endParaRPr>
                    </a:p>
                  </a:txBody>
                  <a:tcPr/>
                </a:tc>
                <a:tc>
                  <a:txBody>
                    <a:bodyPr/>
                    <a:lstStyle/>
                    <a:p>
                      <a:pPr algn="ctr"/>
                      <a:r>
                        <a:rPr lang="ru-RU" sz="1600" b="1" dirty="0" smtClean="0">
                          <a:solidFill>
                            <a:schemeClr val="tx1"/>
                          </a:solidFill>
                          <a:latin typeface="+mn-lt"/>
                          <a:cs typeface="Times New Roman" pitchFamily="18" charset="0"/>
                        </a:rPr>
                        <a:t>1.6</a:t>
                      </a:r>
                      <a:endParaRPr lang="ru-RU" sz="1600" b="1" dirty="0">
                        <a:solidFill>
                          <a:schemeClr val="tx1"/>
                        </a:solidFill>
                        <a:latin typeface="+mn-lt"/>
                        <a:cs typeface="Times New Roman" pitchFamily="18" charset="0"/>
                      </a:endParaRPr>
                    </a:p>
                  </a:txBody>
                  <a:tcPr/>
                </a:tc>
                <a:tc>
                  <a:txBody>
                    <a:bodyPr/>
                    <a:lstStyle/>
                    <a:p>
                      <a:pPr algn="ctr"/>
                      <a:r>
                        <a:rPr lang="ru-RU" sz="1600" b="1" dirty="0" smtClean="0">
                          <a:solidFill>
                            <a:schemeClr val="tx1"/>
                          </a:solidFill>
                          <a:latin typeface="+mn-lt"/>
                          <a:cs typeface="Times New Roman" pitchFamily="18" charset="0"/>
                        </a:rPr>
                        <a:t>0.7</a:t>
                      </a:r>
                      <a:endParaRPr lang="ru-RU" sz="1600" b="1" dirty="0">
                        <a:solidFill>
                          <a:schemeClr val="tx1"/>
                        </a:solidFill>
                        <a:latin typeface="+mn-lt"/>
                        <a:cs typeface="Times New Roman" pitchFamily="18" charset="0"/>
                      </a:endParaRPr>
                    </a:p>
                  </a:txBody>
                  <a:tcPr/>
                </a:tc>
              </a:tr>
              <a:tr h="35238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err="1" smtClean="0">
                          <a:solidFill>
                            <a:srgbClr val="002060"/>
                          </a:solidFill>
                          <a:latin typeface="+mn-lt"/>
                          <a:ea typeface="Calibri" pitchFamily="34" charset="0"/>
                          <a:cs typeface="Times New Roman" pitchFamily="18" charset="0"/>
                        </a:rPr>
                        <a:t>F</a:t>
                      </a:r>
                      <a:r>
                        <a:rPr lang="en-US" sz="1600" b="1" baseline="-30000" dirty="0" err="1" smtClean="0">
                          <a:solidFill>
                            <a:srgbClr val="002060"/>
                          </a:solidFill>
                          <a:latin typeface="+mn-lt"/>
                          <a:ea typeface="Calibri" pitchFamily="34" charset="0"/>
                          <a:cs typeface="Times New Roman" pitchFamily="18" charset="0"/>
                        </a:rPr>
                        <a:t>ρi</a:t>
                      </a:r>
                      <a:r>
                        <a:rPr lang="ru-RU" sz="1600" b="1" kern="1200" baseline="0" dirty="0" smtClean="0">
                          <a:solidFill>
                            <a:srgbClr val="002060"/>
                          </a:solidFill>
                          <a:latin typeface="+mn-lt"/>
                          <a:ea typeface="+mn-ea"/>
                          <a:cs typeface="Times New Roman" pitchFamily="18" charset="0"/>
                        </a:rPr>
                        <a:t>, </a:t>
                      </a:r>
                      <a:r>
                        <a:rPr lang="en-US" sz="1600" b="1" kern="1200" baseline="0" dirty="0" smtClean="0">
                          <a:solidFill>
                            <a:srgbClr val="002060"/>
                          </a:solidFill>
                          <a:latin typeface="+mn-lt"/>
                          <a:ea typeface="+mn-ea"/>
                          <a:cs typeface="Times New Roman" pitchFamily="18" charset="0"/>
                        </a:rPr>
                        <a:t>Hz</a:t>
                      </a:r>
                      <a:endParaRPr lang="ru-RU" sz="1600" b="1" kern="1200" dirty="0" smtClean="0">
                        <a:solidFill>
                          <a:srgbClr val="002060"/>
                        </a:solidFill>
                        <a:latin typeface="+mn-lt"/>
                        <a:ea typeface="+mn-ea"/>
                        <a:cs typeface="Times New Roman" pitchFamily="18" charset="0"/>
                      </a:endParaRPr>
                    </a:p>
                  </a:txBody>
                  <a:tcPr/>
                </a:tc>
                <a:tc>
                  <a:txBody>
                    <a:bodyPr/>
                    <a:lstStyle/>
                    <a:p>
                      <a:pPr algn="ctr"/>
                      <a:r>
                        <a:rPr lang="en-US" sz="1600" b="1" dirty="0" smtClean="0">
                          <a:solidFill>
                            <a:schemeClr val="tx1"/>
                          </a:solidFill>
                          <a:latin typeface="+mn-lt"/>
                          <a:cs typeface="Times New Roman" pitchFamily="18" charset="0"/>
                        </a:rPr>
                        <a:t>0.9</a:t>
                      </a:r>
                      <a:endParaRPr lang="ru-RU" sz="1600" b="1" dirty="0">
                        <a:solidFill>
                          <a:schemeClr val="tx1"/>
                        </a:solidFill>
                        <a:latin typeface="+mn-lt"/>
                        <a:cs typeface="Times New Roman" pitchFamily="18" charset="0"/>
                      </a:endParaRPr>
                    </a:p>
                  </a:txBody>
                  <a:tcPr/>
                </a:tc>
                <a:tc>
                  <a:txBody>
                    <a:bodyPr/>
                    <a:lstStyle/>
                    <a:p>
                      <a:pPr algn="ctr"/>
                      <a:r>
                        <a:rPr lang="en-US" sz="1600" b="1" dirty="0" smtClean="0">
                          <a:solidFill>
                            <a:schemeClr val="tx1"/>
                          </a:solidFill>
                          <a:latin typeface="+mn-lt"/>
                          <a:cs typeface="Times New Roman" pitchFamily="18" charset="0"/>
                        </a:rPr>
                        <a:t>2.</a:t>
                      </a:r>
                      <a:r>
                        <a:rPr lang="ru-RU" sz="1600" b="1" dirty="0" smtClean="0">
                          <a:solidFill>
                            <a:schemeClr val="tx1"/>
                          </a:solidFill>
                          <a:latin typeface="+mn-lt"/>
                          <a:cs typeface="Times New Roman" pitchFamily="18" charset="0"/>
                        </a:rPr>
                        <a:t>2</a:t>
                      </a:r>
                      <a:endParaRPr lang="ru-RU" sz="1600" b="1" dirty="0">
                        <a:solidFill>
                          <a:schemeClr val="tx1"/>
                        </a:solidFill>
                        <a:latin typeface="+mn-lt"/>
                        <a:cs typeface="Times New Roman" pitchFamily="18" charset="0"/>
                      </a:endParaRPr>
                    </a:p>
                  </a:txBody>
                  <a:tcPr/>
                </a:tc>
                <a:tc>
                  <a:txBody>
                    <a:bodyPr/>
                    <a:lstStyle/>
                    <a:p>
                      <a:pPr algn="ctr"/>
                      <a:r>
                        <a:rPr lang="ru-RU" sz="1600" b="1" dirty="0" smtClean="0">
                          <a:solidFill>
                            <a:schemeClr val="tx1"/>
                          </a:solidFill>
                          <a:latin typeface="+mn-lt"/>
                          <a:cs typeface="Times New Roman" pitchFamily="18" charset="0"/>
                        </a:rPr>
                        <a:t>5</a:t>
                      </a:r>
                      <a:r>
                        <a:rPr lang="en-US" sz="1600" b="1" dirty="0" smtClean="0">
                          <a:solidFill>
                            <a:schemeClr val="tx1"/>
                          </a:solidFill>
                          <a:latin typeface="+mn-lt"/>
                          <a:cs typeface="Times New Roman" pitchFamily="18" charset="0"/>
                        </a:rPr>
                        <a:t>.</a:t>
                      </a:r>
                      <a:r>
                        <a:rPr lang="ru-RU" sz="1600" b="1" dirty="0" smtClean="0">
                          <a:solidFill>
                            <a:schemeClr val="tx1"/>
                          </a:solidFill>
                          <a:latin typeface="+mn-lt"/>
                          <a:cs typeface="Times New Roman" pitchFamily="18" charset="0"/>
                        </a:rPr>
                        <a:t>0</a:t>
                      </a:r>
                      <a:endParaRPr lang="ru-RU" sz="1600" b="1" dirty="0">
                        <a:solidFill>
                          <a:schemeClr val="tx1"/>
                        </a:solidFill>
                        <a:latin typeface="+mn-lt"/>
                        <a:cs typeface="Times New Roman" pitchFamily="18" charset="0"/>
                      </a:endParaRPr>
                    </a:p>
                  </a:txBody>
                  <a:tcPr/>
                </a:tc>
              </a:tr>
            </a:tbl>
          </a:graphicData>
        </a:graphic>
      </p:graphicFrame>
      <p:graphicFrame>
        <p:nvGraphicFramePr>
          <p:cNvPr id="7" name="Таблица 6"/>
          <p:cNvGraphicFramePr>
            <a:graphicFrameLocks noGrp="1"/>
          </p:cNvGraphicFramePr>
          <p:nvPr/>
        </p:nvGraphicFramePr>
        <p:xfrm>
          <a:off x="4932040" y="3789040"/>
          <a:ext cx="3744417" cy="2734512"/>
        </p:xfrm>
        <a:graphic>
          <a:graphicData uri="http://schemas.openxmlformats.org/drawingml/2006/table">
            <a:tbl>
              <a:tblPr firstRow="1" bandRow="1">
                <a:tableStyleId>{5C22544A-7EE6-4342-B048-85BDC9FD1C3A}</a:tableStyleId>
              </a:tblPr>
              <a:tblGrid>
                <a:gridCol w="1108142"/>
                <a:gridCol w="1217353"/>
                <a:gridCol w="1418922"/>
              </a:tblGrid>
              <a:tr h="333772">
                <a:tc>
                  <a:txBody>
                    <a:bodyPr/>
                    <a:lstStyle/>
                    <a:p>
                      <a:r>
                        <a:rPr lang="en-US" sz="1600" b="1" dirty="0" smtClean="0">
                          <a:latin typeface="+mn-lt"/>
                          <a:cs typeface="Times New Roman" pitchFamily="18" charset="0"/>
                        </a:rPr>
                        <a:t>SW Type</a:t>
                      </a:r>
                      <a:endParaRPr lang="ru-RU" sz="1600" b="1" dirty="0">
                        <a:latin typeface="+mn-lt"/>
                        <a:cs typeface="Times New Roman" pitchFamily="18" charset="0"/>
                      </a:endParaRPr>
                    </a:p>
                  </a:txBody>
                  <a:tcPr/>
                </a:tc>
                <a:tc>
                  <a:txBody>
                    <a:bodyPr/>
                    <a:lstStyle/>
                    <a:p>
                      <a:r>
                        <a:rPr lang="en-US" sz="1600" b="1" dirty="0" smtClean="0">
                          <a:latin typeface="+mn-lt"/>
                          <a:cs typeface="Times New Roman" pitchFamily="18" charset="0"/>
                        </a:rPr>
                        <a:t>Slow SW</a:t>
                      </a:r>
                      <a:endParaRPr lang="ru-RU" sz="1600" b="1" dirty="0">
                        <a:latin typeface="+mn-lt"/>
                        <a:cs typeface="Times New Roman" pitchFamily="18" charset="0"/>
                      </a:endParaRPr>
                    </a:p>
                  </a:txBody>
                  <a:tcPr/>
                </a:tc>
                <a:tc>
                  <a:txBody>
                    <a:bodyPr/>
                    <a:lstStyle/>
                    <a:p>
                      <a:r>
                        <a:rPr lang="en-US" sz="1600" b="1" dirty="0" smtClean="0"/>
                        <a:t>CIR</a:t>
                      </a:r>
                      <a:endParaRPr lang="ru-RU" sz="1600" b="1" dirty="0"/>
                    </a:p>
                  </a:txBody>
                  <a:tcPr/>
                </a:tc>
              </a:tr>
              <a:tr h="3233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kern="1200" dirty="0" err="1" smtClean="0">
                          <a:solidFill>
                            <a:srgbClr val="002060"/>
                          </a:solidFill>
                          <a:latin typeface="+mn-lt"/>
                          <a:ea typeface="+mn-ea"/>
                          <a:cs typeface="+mn-cs"/>
                        </a:rPr>
                        <a:t>β</a:t>
                      </a:r>
                      <a:r>
                        <a:rPr lang="en-US" sz="1600" b="1" kern="1200" baseline="-25000" dirty="0" err="1" smtClean="0">
                          <a:solidFill>
                            <a:srgbClr val="002060"/>
                          </a:solidFill>
                          <a:latin typeface="+mn-lt"/>
                          <a:ea typeface="+mn-ea"/>
                          <a:cs typeface="+mn-cs"/>
                        </a:rPr>
                        <a:t>p</a:t>
                      </a:r>
                      <a:endParaRPr lang="ru-RU" sz="1600" b="1" kern="1200" dirty="0" smtClean="0">
                        <a:solidFill>
                          <a:srgbClr val="002060"/>
                        </a:solidFill>
                        <a:latin typeface="+mn-lt"/>
                        <a:ea typeface="+mn-ea"/>
                        <a:cs typeface="+mn-cs"/>
                      </a:endParaRPr>
                    </a:p>
                  </a:txBody>
                  <a:tcPr/>
                </a:tc>
                <a:tc>
                  <a:txBody>
                    <a:bodyPr/>
                    <a:lstStyle/>
                    <a:p>
                      <a:pPr algn="ctr"/>
                      <a:r>
                        <a:rPr lang="ru-RU" sz="1600" b="1" dirty="0" smtClean="0">
                          <a:solidFill>
                            <a:srgbClr val="002060"/>
                          </a:solidFill>
                          <a:latin typeface="+mn-lt"/>
                        </a:rPr>
                        <a:t>1</a:t>
                      </a:r>
                      <a:r>
                        <a:rPr lang="en-US" sz="1600" b="1" dirty="0" smtClean="0">
                          <a:solidFill>
                            <a:srgbClr val="002060"/>
                          </a:solidFill>
                          <a:latin typeface="+mn-lt"/>
                        </a:rPr>
                        <a:t>.</a:t>
                      </a:r>
                      <a:r>
                        <a:rPr lang="ru-RU" sz="1600" b="1" dirty="0" smtClean="0">
                          <a:solidFill>
                            <a:srgbClr val="002060"/>
                          </a:solidFill>
                          <a:latin typeface="+mn-lt"/>
                        </a:rPr>
                        <a:t>2</a:t>
                      </a:r>
                      <a:endParaRPr lang="ru-RU" sz="1600" b="1" dirty="0">
                        <a:solidFill>
                          <a:srgbClr val="002060"/>
                        </a:solidFill>
                        <a:latin typeface="+mn-lt"/>
                      </a:endParaRPr>
                    </a:p>
                  </a:txBody>
                  <a:tcPr/>
                </a:tc>
                <a:tc>
                  <a:txBody>
                    <a:bodyPr/>
                    <a:lstStyle/>
                    <a:p>
                      <a:pPr algn="ctr"/>
                      <a:r>
                        <a:rPr lang="en-US" sz="1600" b="1" dirty="0" smtClean="0">
                          <a:solidFill>
                            <a:srgbClr val="002060"/>
                          </a:solidFill>
                          <a:latin typeface="+mn-lt"/>
                        </a:rPr>
                        <a:t>1.</a:t>
                      </a:r>
                      <a:r>
                        <a:rPr lang="ru-RU" sz="1600" b="1" dirty="0" smtClean="0">
                          <a:solidFill>
                            <a:srgbClr val="002060"/>
                          </a:solidFill>
                          <a:latin typeface="+mn-lt"/>
                        </a:rPr>
                        <a:t>2</a:t>
                      </a:r>
                      <a:endParaRPr lang="ru-RU" sz="1600" b="1" dirty="0">
                        <a:solidFill>
                          <a:srgbClr val="002060"/>
                        </a:solidFill>
                        <a:latin typeface="+mn-lt"/>
                      </a:endParaRPr>
                    </a:p>
                  </a:txBody>
                  <a:tcPr/>
                </a:tc>
              </a:tr>
              <a:tr h="3233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kern="1200" dirty="0" smtClean="0">
                          <a:solidFill>
                            <a:srgbClr val="002060"/>
                          </a:solidFill>
                          <a:latin typeface="+mn-lt"/>
                          <a:ea typeface="+mn-ea"/>
                          <a:cs typeface="+mn-cs"/>
                        </a:rPr>
                        <a:t>P</a:t>
                      </a:r>
                      <a:r>
                        <a:rPr lang="en-US" sz="1600" b="1" kern="1200" baseline="-25000" dirty="0" smtClean="0">
                          <a:solidFill>
                            <a:srgbClr val="002060"/>
                          </a:solidFill>
                          <a:latin typeface="+mn-lt"/>
                          <a:ea typeface="+mn-ea"/>
                          <a:cs typeface="+mn-cs"/>
                        </a:rPr>
                        <a:t>1</a:t>
                      </a:r>
                      <a:endParaRPr lang="ru-RU" sz="1600" b="1" kern="1200" dirty="0" smtClean="0">
                        <a:solidFill>
                          <a:srgbClr val="002060"/>
                        </a:solidFill>
                        <a:latin typeface="+mn-lt"/>
                        <a:ea typeface="+mn-ea"/>
                        <a:cs typeface="+mn-cs"/>
                      </a:endParaRPr>
                    </a:p>
                  </a:txBody>
                  <a:tcPr/>
                </a:tc>
                <a:tc>
                  <a:txBody>
                    <a:bodyPr/>
                    <a:lstStyle/>
                    <a:p>
                      <a:pPr algn="ctr"/>
                      <a:r>
                        <a:rPr lang="en-US" sz="1600" b="1" dirty="0" smtClean="0">
                          <a:solidFill>
                            <a:srgbClr val="002060"/>
                          </a:solidFill>
                          <a:latin typeface="+mn-lt"/>
                        </a:rPr>
                        <a:t>-1.57</a:t>
                      </a:r>
                      <a:endParaRPr lang="ru-RU" sz="1600" b="1" dirty="0">
                        <a:solidFill>
                          <a:srgbClr val="002060"/>
                        </a:solidFill>
                        <a:latin typeface="+mn-lt"/>
                      </a:endParaRPr>
                    </a:p>
                  </a:txBody>
                  <a:tcPr marL="121920" marR="121920"/>
                </a:tc>
                <a:tc>
                  <a:txBody>
                    <a:bodyPr/>
                    <a:lstStyle/>
                    <a:p>
                      <a:pPr algn="ctr"/>
                      <a:r>
                        <a:rPr lang="en-US" sz="1600" b="1" dirty="0" smtClean="0">
                          <a:solidFill>
                            <a:srgbClr val="002060"/>
                          </a:solidFill>
                          <a:latin typeface="+mn-lt"/>
                        </a:rPr>
                        <a:t>-1.61</a:t>
                      </a:r>
                      <a:endParaRPr lang="ru-RU" sz="1600" b="1" dirty="0">
                        <a:solidFill>
                          <a:srgbClr val="002060"/>
                        </a:solidFill>
                        <a:latin typeface="+mn-lt"/>
                      </a:endParaRPr>
                    </a:p>
                  </a:txBody>
                  <a:tcPr marL="121920" marR="121920"/>
                </a:tc>
              </a:tr>
              <a:tr h="3233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kern="1200" dirty="0" smtClean="0">
                          <a:solidFill>
                            <a:srgbClr val="002060"/>
                          </a:solidFill>
                          <a:latin typeface="+mn-lt"/>
                          <a:ea typeface="+mn-ea"/>
                          <a:cs typeface="+mn-cs"/>
                        </a:rPr>
                        <a:t>P</a:t>
                      </a:r>
                      <a:r>
                        <a:rPr lang="en-US" sz="1600" b="1" kern="1200" baseline="-25000" dirty="0" smtClean="0">
                          <a:solidFill>
                            <a:srgbClr val="002060"/>
                          </a:solidFill>
                          <a:latin typeface="+mn-lt"/>
                          <a:ea typeface="+mn-ea"/>
                          <a:cs typeface="+mn-cs"/>
                        </a:rPr>
                        <a:t>2</a:t>
                      </a:r>
                      <a:endParaRPr lang="ru-RU" sz="1600" b="1" dirty="0">
                        <a:solidFill>
                          <a:srgbClr val="002060"/>
                        </a:solidFill>
                        <a:latin typeface="+mn-lt"/>
                      </a:endParaRPr>
                    </a:p>
                  </a:txBody>
                  <a:tcPr/>
                </a:tc>
                <a:tc>
                  <a:txBody>
                    <a:bodyPr/>
                    <a:lstStyle/>
                    <a:p>
                      <a:pPr algn="ctr"/>
                      <a:r>
                        <a:rPr lang="en-US" sz="1600" b="1" dirty="0" smtClean="0">
                          <a:solidFill>
                            <a:srgbClr val="002060"/>
                          </a:solidFill>
                          <a:latin typeface="+mn-lt"/>
                        </a:rPr>
                        <a:t>-2.2</a:t>
                      </a:r>
                      <a:endParaRPr lang="ru-RU" sz="1600" b="1" dirty="0">
                        <a:solidFill>
                          <a:srgbClr val="002060"/>
                        </a:solidFill>
                        <a:latin typeface="+mn-lt"/>
                      </a:endParaRPr>
                    </a:p>
                  </a:txBody>
                  <a:tcPr marL="121920" marR="121920"/>
                </a:tc>
                <a:tc>
                  <a:txBody>
                    <a:bodyPr/>
                    <a:lstStyle/>
                    <a:p>
                      <a:pPr algn="ctr"/>
                      <a:r>
                        <a:rPr lang="en-US" sz="1600" b="1" dirty="0" smtClean="0">
                          <a:solidFill>
                            <a:srgbClr val="002060"/>
                          </a:solidFill>
                          <a:latin typeface="+mn-lt"/>
                        </a:rPr>
                        <a:t>-3.1</a:t>
                      </a:r>
                      <a:endParaRPr lang="ru-RU" sz="1600" b="1" dirty="0">
                        <a:solidFill>
                          <a:srgbClr val="002060"/>
                        </a:solidFill>
                        <a:latin typeface="+mn-lt"/>
                      </a:endParaRPr>
                    </a:p>
                  </a:txBody>
                  <a:tcPr marL="121920" marR="121920"/>
                </a:tc>
              </a:tr>
              <a:tr h="3483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kern="1200" baseline="0" dirty="0" smtClean="0">
                          <a:solidFill>
                            <a:srgbClr val="002060"/>
                          </a:solidFill>
                          <a:latin typeface="+mn-lt"/>
                          <a:ea typeface="+mn-ea"/>
                          <a:cs typeface="+mn-cs"/>
                        </a:rPr>
                        <a:t>Fbr</a:t>
                      </a:r>
                      <a:r>
                        <a:rPr lang="en-US" sz="1600" b="1" kern="1200" baseline="-25000" dirty="0" smtClean="0">
                          <a:solidFill>
                            <a:srgbClr val="002060"/>
                          </a:solidFill>
                          <a:latin typeface="+mn-lt"/>
                          <a:ea typeface="+mn-ea"/>
                          <a:cs typeface="+mn-cs"/>
                        </a:rPr>
                        <a:t>2</a:t>
                      </a:r>
                      <a:r>
                        <a:rPr lang="ru-RU" sz="1600" b="1" kern="1200" baseline="0" dirty="0" smtClean="0">
                          <a:solidFill>
                            <a:srgbClr val="002060"/>
                          </a:solidFill>
                          <a:latin typeface="+mn-lt"/>
                          <a:ea typeface="+mn-ea"/>
                          <a:cs typeface="Times New Roman" pitchFamily="18" charset="0"/>
                        </a:rPr>
                        <a:t>, </a:t>
                      </a:r>
                      <a:r>
                        <a:rPr lang="en-US" sz="1600" b="1" kern="1200" baseline="0" dirty="0" smtClean="0">
                          <a:solidFill>
                            <a:srgbClr val="002060"/>
                          </a:solidFill>
                          <a:latin typeface="+mn-lt"/>
                          <a:ea typeface="+mn-ea"/>
                          <a:cs typeface="Times New Roman" pitchFamily="18" charset="0"/>
                        </a:rPr>
                        <a:t>Hz</a:t>
                      </a:r>
                      <a:endParaRPr lang="ru-RU" sz="1600" b="1" kern="1200" dirty="0" smtClean="0">
                        <a:solidFill>
                          <a:srgbClr val="002060"/>
                        </a:solidFill>
                        <a:latin typeface="+mn-lt"/>
                        <a:ea typeface="+mn-ea"/>
                        <a:cs typeface="+mn-cs"/>
                      </a:endParaRPr>
                    </a:p>
                  </a:txBody>
                  <a:tcPr/>
                </a:tc>
                <a:tc>
                  <a:txBody>
                    <a:bodyPr/>
                    <a:lstStyle/>
                    <a:p>
                      <a:pPr algn="ctr"/>
                      <a:r>
                        <a:rPr lang="en-US" sz="1600" b="1" dirty="0" smtClean="0">
                          <a:solidFill>
                            <a:srgbClr val="002060"/>
                          </a:solidFill>
                          <a:latin typeface="+mn-lt"/>
                        </a:rPr>
                        <a:t>0.</a:t>
                      </a:r>
                      <a:r>
                        <a:rPr lang="ru-RU" sz="1600" b="1" dirty="0" smtClean="0">
                          <a:solidFill>
                            <a:srgbClr val="002060"/>
                          </a:solidFill>
                          <a:latin typeface="+mn-lt"/>
                        </a:rPr>
                        <a:t>6</a:t>
                      </a:r>
                      <a:endParaRPr lang="ru-RU" sz="1600" b="1" dirty="0">
                        <a:solidFill>
                          <a:srgbClr val="002060"/>
                        </a:solidFill>
                        <a:latin typeface="+mn-lt"/>
                      </a:endParaRPr>
                    </a:p>
                  </a:txBody>
                  <a:tcPr/>
                </a:tc>
                <a:tc>
                  <a:txBody>
                    <a:bodyPr/>
                    <a:lstStyle/>
                    <a:p>
                      <a:pPr algn="ctr"/>
                      <a:r>
                        <a:rPr lang="en-US" sz="1600" b="1" dirty="0" smtClean="0">
                          <a:solidFill>
                            <a:srgbClr val="002060"/>
                          </a:solidFill>
                          <a:latin typeface="+mn-lt"/>
                        </a:rPr>
                        <a:t>1.</a:t>
                      </a:r>
                      <a:r>
                        <a:rPr lang="ru-RU" sz="1600" b="1" dirty="0" smtClean="0">
                          <a:solidFill>
                            <a:srgbClr val="002060"/>
                          </a:solidFill>
                          <a:latin typeface="+mn-lt"/>
                        </a:rPr>
                        <a:t>6</a:t>
                      </a:r>
                      <a:endParaRPr lang="ru-RU" sz="1600" b="1" dirty="0">
                        <a:solidFill>
                          <a:srgbClr val="002060"/>
                        </a:solidFill>
                        <a:latin typeface="+mn-lt"/>
                      </a:endParaRPr>
                    </a:p>
                  </a:txBody>
                  <a:tcPr/>
                </a:tc>
              </a:tr>
              <a:tr h="3483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err="1" smtClean="0">
                          <a:solidFill>
                            <a:srgbClr val="002060"/>
                          </a:solidFill>
                          <a:ea typeface="Calibri" pitchFamily="34" charset="0"/>
                          <a:cs typeface="Times New Roman" pitchFamily="18" charset="0"/>
                        </a:rPr>
                        <a:t>F</a:t>
                      </a:r>
                      <a:r>
                        <a:rPr lang="en-US" sz="1600" b="1" baseline="-30000" dirty="0" err="1" smtClean="0">
                          <a:solidFill>
                            <a:srgbClr val="002060"/>
                          </a:solidFill>
                          <a:ea typeface="Calibri" pitchFamily="34" charset="0"/>
                          <a:cs typeface="Times New Roman" pitchFamily="18" charset="0"/>
                        </a:rPr>
                        <a:t>c</a:t>
                      </a:r>
                      <a:r>
                        <a:rPr lang="ru-RU" sz="1600" b="1" kern="1200" baseline="0" dirty="0" smtClean="0">
                          <a:solidFill>
                            <a:srgbClr val="002060"/>
                          </a:solidFill>
                          <a:latin typeface="+mn-lt"/>
                          <a:ea typeface="+mn-ea"/>
                          <a:cs typeface="Times New Roman" pitchFamily="18" charset="0"/>
                        </a:rPr>
                        <a:t>, </a:t>
                      </a:r>
                      <a:r>
                        <a:rPr lang="en-US" sz="1600" b="1" kern="1200" baseline="0" dirty="0" smtClean="0">
                          <a:solidFill>
                            <a:srgbClr val="002060"/>
                          </a:solidFill>
                          <a:latin typeface="+mn-lt"/>
                          <a:ea typeface="+mn-ea"/>
                          <a:cs typeface="Times New Roman" pitchFamily="18" charset="0"/>
                        </a:rPr>
                        <a:t>Hz</a:t>
                      </a:r>
                      <a:endParaRPr lang="ru-RU" sz="1600" b="1" kern="1200" dirty="0" smtClean="0">
                        <a:solidFill>
                          <a:srgbClr val="002060"/>
                        </a:solidFill>
                        <a:latin typeface="+mn-lt"/>
                        <a:ea typeface="+mn-ea"/>
                        <a:cs typeface="+mn-cs"/>
                      </a:endParaRPr>
                    </a:p>
                  </a:txBody>
                  <a:tcPr/>
                </a:tc>
                <a:tc>
                  <a:txBody>
                    <a:bodyPr/>
                    <a:lstStyle/>
                    <a:p>
                      <a:pPr algn="ctr"/>
                      <a:r>
                        <a:rPr lang="en-US" sz="1600" b="1" dirty="0" smtClean="0">
                          <a:solidFill>
                            <a:srgbClr val="002060"/>
                          </a:solidFill>
                          <a:latin typeface="+mn-lt"/>
                        </a:rPr>
                        <a:t>0.06</a:t>
                      </a:r>
                      <a:endParaRPr lang="ru-RU" sz="1600" b="1" dirty="0">
                        <a:solidFill>
                          <a:srgbClr val="002060"/>
                        </a:solidFill>
                        <a:latin typeface="+mn-lt"/>
                      </a:endParaRPr>
                    </a:p>
                  </a:txBody>
                  <a:tcPr marL="121920" marR="121920"/>
                </a:tc>
                <a:tc>
                  <a:txBody>
                    <a:bodyPr/>
                    <a:lstStyle/>
                    <a:p>
                      <a:pPr algn="ctr"/>
                      <a:r>
                        <a:rPr lang="en-US" sz="1600" b="1" dirty="0" smtClean="0">
                          <a:solidFill>
                            <a:srgbClr val="002060"/>
                          </a:solidFill>
                          <a:latin typeface="+mn-lt"/>
                        </a:rPr>
                        <a:t>0.09</a:t>
                      </a:r>
                      <a:endParaRPr lang="ru-RU" sz="1600" b="1" dirty="0">
                        <a:solidFill>
                          <a:srgbClr val="002060"/>
                        </a:solidFill>
                        <a:latin typeface="+mn-lt"/>
                      </a:endParaRPr>
                    </a:p>
                  </a:txBody>
                  <a:tcPr marL="121920" marR="121920"/>
                </a:tc>
              </a:tr>
              <a:tr h="3483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err="1" smtClean="0">
                          <a:solidFill>
                            <a:srgbClr val="002060"/>
                          </a:solidFill>
                          <a:ea typeface="Calibri" pitchFamily="34" charset="0"/>
                          <a:cs typeface="Times New Roman" pitchFamily="18" charset="0"/>
                        </a:rPr>
                        <a:t>F</a:t>
                      </a:r>
                      <a:r>
                        <a:rPr lang="en-US" sz="1600" b="1" baseline="-30000" dirty="0" err="1" smtClean="0">
                          <a:solidFill>
                            <a:srgbClr val="002060"/>
                          </a:solidFill>
                          <a:ea typeface="Calibri" pitchFamily="34" charset="0"/>
                          <a:cs typeface="Times New Roman" pitchFamily="18" charset="0"/>
                        </a:rPr>
                        <a:t>λi</a:t>
                      </a:r>
                      <a:r>
                        <a:rPr lang="ru-RU" sz="1600" b="1" kern="1200" baseline="0" dirty="0" smtClean="0">
                          <a:solidFill>
                            <a:srgbClr val="002060"/>
                          </a:solidFill>
                          <a:latin typeface="+mn-lt"/>
                          <a:ea typeface="+mn-ea"/>
                          <a:cs typeface="Times New Roman" pitchFamily="18" charset="0"/>
                        </a:rPr>
                        <a:t>, </a:t>
                      </a:r>
                      <a:r>
                        <a:rPr lang="en-US" sz="1600" b="1" kern="1200" baseline="0" dirty="0" smtClean="0">
                          <a:solidFill>
                            <a:srgbClr val="002060"/>
                          </a:solidFill>
                          <a:latin typeface="+mn-lt"/>
                          <a:ea typeface="+mn-ea"/>
                          <a:cs typeface="Times New Roman" pitchFamily="18" charset="0"/>
                        </a:rPr>
                        <a:t>Hz</a:t>
                      </a:r>
                      <a:endParaRPr lang="ru-RU" sz="1600" b="1" kern="1200" dirty="0" smtClean="0">
                        <a:solidFill>
                          <a:srgbClr val="002060"/>
                        </a:solidFill>
                        <a:latin typeface="+mn-lt"/>
                        <a:ea typeface="+mn-ea"/>
                        <a:cs typeface="+mn-cs"/>
                      </a:endParaRPr>
                    </a:p>
                  </a:txBody>
                  <a:tcPr/>
                </a:tc>
                <a:tc>
                  <a:txBody>
                    <a:bodyPr/>
                    <a:lstStyle/>
                    <a:p>
                      <a:pPr algn="ctr"/>
                      <a:r>
                        <a:rPr lang="en-US" sz="1600" b="1" dirty="0" smtClean="0">
                          <a:solidFill>
                            <a:srgbClr val="002060"/>
                          </a:solidFill>
                          <a:latin typeface="+mn-lt"/>
                        </a:rPr>
                        <a:t>0.6</a:t>
                      </a:r>
                      <a:endParaRPr lang="ru-RU" sz="1600" b="1" dirty="0">
                        <a:solidFill>
                          <a:srgbClr val="002060"/>
                        </a:solidFill>
                        <a:latin typeface="+mn-lt"/>
                      </a:endParaRPr>
                    </a:p>
                  </a:txBody>
                  <a:tcPr marL="121920" marR="121920"/>
                </a:tc>
                <a:tc>
                  <a:txBody>
                    <a:bodyPr/>
                    <a:lstStyle/>
                    <a:p>
                      <a:pPr algn="ctr"/>
                      <a:r>
                        <a:rPr lang="en-US" sz="1600" b="1" dirty="0" smtClean="0">
                          <a:solidFill>
                            <a:srgbClr val="002060"/>
                          </a:solidFill>
                          <a:latin typeface="+mn-lt"/>
                        </a:rPr>
                        <a:t>1.0</a:t>
                      </a:r>
                      <a:endParaRPr lang="ru-RU" sz="1600" b="1" dirty="0">
                        <a:solidFill>
                          <a:srgbClr val="002060"/>
                        </a:solidFill>
                        <a:latin typeface="+mn-lt"/>
                      </a:endParaRPr>
                    </a:p>
                  </a:txBody>
                  <a:tcPr marL="121920" marR="121920"/>
                </a:tc>
              </a:tr>
              <a:tr h="348348">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dirty="0" err="1" smtClean="0">
                          <a:solidFill>
                            <a:srgbClr val="002060"/>
                          </a:solidFill>
                          <a:ea typeface="Calibri" pitchFamily="34" charset="0"/>
                          <a:cs typeface="Times New Roman" pitchFamily="18" charset="0"/>
                        </a:rPr>
                        <a:t>F</a:t>
                      </a:r>
                      <a:r>
                        <a:rPr lang="en-US" sz="1600" b="1" baseline="-30000" dirty="0" err="1" smtClean="0">
                          <a:solidFill>
                            <a:srgbClr val="002060"/>
                          </a:solidFill>
                          <a:ea typeface="Calibri" pitchFamily="34" charset="0"/>
                          <a:cs typeface="Times New Roman" pitchFamily="18" charset="0"/>
                        </a:rPr>
                        <a:t>ρi</a:t>
                      </a:r>
                      <a:r>
                        <a:rPr lang="ru-RU" sz="1600" b="1" kern="1200" baseline="0" dirty="0" smtClean="0">
                          <a:solidFill>
                            <a:srgbClr val="002060"/>
                          </a:solidFill>
                          <a:latin typeface="+mn-lt"/>
                          <a:ea typeface="+mn-ea"/>
                          <a:cs typeface="Times New Roman" pitchFamily="18" charset="0"/>
                        </a:rPr>
                        <a:t>, </a:t>
                      </a:r>
                      <a:r>
                        <a:rPr lang="en-US" sz="1600" b="1" kern="1200" baseline="0" dirty="0" smtClean="0">
                          <a:solidFill>
                            <a:srgbClr val="002060"/>
                          </a:solidFill>
                          <a:latin typeface="+mn-lt"/>
                          <a:ea typeface="+mn-ea"/>
                          <a:cs typeface="Times New Roman" pitchFamily="18" charset="0"/>
                        </a:rPr>
                        <a:t>Hz</a:t>
                      </a:r>
                      <a:endParaRPr lang="ru-RU" sz="1600" b="1" kern="1200" dirty="0" smtClean="0">
                        <a:solidFill>
                          <a:srgbClr val="002060"/>
                        </a:solidFill>
                        <a:latin typeface="+mn-lt"/>
                        <a:ea typeface="+mn-ea"/>
                        <a:cs typeface="+mn-cs"/>
                      </a:endParaRPr>
                    </a:p>
                  </a:txBody>
                  <a:tcPr/>
                </a:tc>
                <a:tc>
                  <a:txBody>
                    <a:bodyPr/>
                    <a:lstStyle/>
                    <a:p>
                      <a:pPr algn="ctr"/>
                      <a:r>
                        <a:rPr lang="en-US" sz="1600" b="1" dirty="0" smtClean="0">
                          <a:solidFill>
                            <a:srgbClr val="002060"/>
                          </a:solidFill>
                          <a:latin typeface="+mn-lt"/>
                        </a:rPr>
                        <a:t>0.</a:t>
                      </a:r>
                      <a:r>
                        <a:rPr lang="ru-RU" sz="1600" b="1" dirty="0" smtClean="0">
                          <a:solidFill>
                            <a:srgbClr val="002060"/>
                          </a:solidFill>
                          <a:latin typeface="+mn-lt"/>
                        </a:rPr>
                        <a:t>6</a:t>
                      </a:r>
                      <a:endParaRPr lang="ru-RU" sz="1600" b="1" dirty="0">
                        <a:solidFill>
                          <a:srgbClr val="002060"/>
                        </a:solidFill>
                        <a:latin typeface="+mn-lt"/>
                      </a:endParaRPr>
                    </a:p>
                  </a:txBody>
                  <a:tcPr marL="121920" marR="121920"/>
                </a:tc>
                <a:tc>
                  <a:txBody>
                    <a:bodyPr/>
                    <a:lstStyle/>
                    <a:p>
                      <a:pPr algn="ctr"/>
                      <a:r>
                        <a:rPr lang="ru-RU" sz="1600" b="1" dirty="0" smtClean="0">
                          <a:solidFill>
                            <a:srgbClr val="002060"/>
                          </a:solidFill>
                          <a:latin typeface="+mn-lt"/>
                        </a:rPr>
                        <a:t>0.9</a:t>
                      </a:r>
                      <a:endParaRPr lang="ru-RU" sz="1600" b="1" dirty="0">
                        <a:solidFill>
                          <a:srgbClr val="002060"/>
                        </a:solidFill>
                        <a:latin typeface="+mn-lt"/>
                      </a:endParaRPr>
                    </a:p>
                  </a:txBody>
                  <a:tcPr marL="121920" marR="121920"/>
                </a:tc>
              </a:tr>
            </a:tbl>
          </a:graphicData>
        </a:graphic>
      </p:graphicFrame>
      <p:sp>
        <p:nvSpPr>
          <p:cNvPr id="21" name="Прямоугольник 139"/>
          <p:cNvSpPr>
            <a:spLocks noChangeArrowheads="1"/>
          </p:cNvSpPr>
          <p:nvPr/>
        </p:nvSpPr>
        <p:spPr bwMode="auto">
          <a:xfrm>
            <a:off x="8804573" y="890845"/>
            <a:ext cx="2327147" cy="4801314"/>
          </a:xfrm>
          <a:prstGeom prst="rect">
            <a:avLst/>
          </a:prstGeom>
          <a:noFill/>
          <a:ln w="9525">
            <a:noFill/>
            <a:miter lim="800000"/>
            <a:headEnd/>
            <a:tailEnd/>
          </a:ln>
        </p:spPr>
        <p:txBody>
          <a:bodyPr wrap="square">
            <a:spAutoFit/>
          </a:bodyPr>
          <a:lstStyle/>
          <a:p>
            <a:pPr algn="ctr"/>
            <a:r>
              <a:rPr lang="en-US" dirty="0" smtClean="0">
                <a:solidFill>
                  <a:srgbClr val="0070C0"/>
                </a:solidFill>
              </a:rPr>
              <a:t>Slow steady SW</a:t>
            </a:r>
            <a:r>
              <a:rPr lang="ru-RU" dirty="0" smtClean="0">
                <a:solidFill>
                  <a:srgbClr val="0070C0"/>
                </a:solidFill>
              </a:rPr>
              <a:t> – </a:t>
            </a:r>
            <a:r>
              <a:rPr lang="en-US" dirty="0" smtClean="0">
                <a:solidFill>
                  <a:srgbClr val="0070C0"/>
                </a:solidFill>
              </a:rPr>
              <a:t> close to the prediction of models (at MHD scale -5/3 </a:t>
            </a:r>
            <a:r>
              <a:rPr lang="ru-RU" dirty="0" smtClean="0">
                <a:solidFill>
                  <a:srgbClr val="0070C0"/>
                </a:solidFill>
              </a:rPr>
              <a:t>–</a:t>
            </a:r>
            <a:r>
              <a:rPr lang="en-US" dirty="0" smtClean="0">
                <a:solidFill>
                  <a:srgbClr val="0070C0"/>
                </a:solidFill>
              </a:rPr>
              <a:t> </a:t>
            </a:r>
            <a:r>
              <a:rPr lang="en-US" dirty="0" err="1" smtClean="0">
                <a:solidFill>
                  <a:srgbClr val="0070C0"/>
                </a:solidFill>
              </a:rPr>
              <a:t>Kolmogorov</a:t>
            </a:r>
            <a:r>
              <a:rPr lang="en-US" dirty="0" smtClean="0">
                <a:solidFill>
                  <a:srgbClr val="0070C0"/>
                </a:solidFill>
              </a:rPr>
              <a:t> model, </a:t>
            </a:r>
          </a:p>
          <a:p>
            <a:pPr algn="ctr"/>
            <a:r>
              <a:rPr lang="en-US" dirty="0" smtClean="0">
                <a:solidFill>
                  <a:srgbClr val="0070C0"/>
                </a:solidFill>
              </a:rPr>
              <a:t>at kinetic scale -7/3 – prediction of KAW model) </a:t>
            </a:r>
            <a:endParaRPr lang="ru-RU" dirty="0" smtClean="0">
              <a:solidFill>
                <a:srgbClr val="0070C0"/>
              </a:solidFill>
            </a:endParaRPr>
          </a:p>
          <a:p>
            <a:pPr algn="ctr"/>
            <a:endParaRPr lang="en-US" sz="1200" b="1" dirty="0" smtClean="0">
              <a:solidFill>
                <a:srgbClr val="002060"/>
              </a:solidFill>
            </a:endParaRPr>
          </a:p>
          <a:p>
            <a:pPr algn="ctr"/>
            <a:r>
              <a:rPr lang="en-US" dirty="0" smtClean="0">
                <a:solidFill>
                  <a:srgbClr val="FF0000"/>
                </a:solidFill>
              </a:rPr>
              <a:t>CIR</a:t>
            </a:r>
            <a:r>
              <a:rPr lang="ru-RU" dirty="0" smtClean="0">
                <a:solidFill>
                  <a:srgbClr val="FF0000"/>
                </a:solidFill>
              </a:rPr>
              <a:t>,</a:t>
            </a:r>
            <a:r>
              <a:rPr lang="en-US" dirty="0" smtClean="0">
                <a:solidFill>
                  <a:srgbClr val="FF0000"/>
                </a:solidFill>
              </a:rPr>
              <a:t> Sheath are characterized by the highest spectral density (PSD), and the most steep spectrum at the kinetic scale </a:t>
            </a:r>
            <a:r>
              <a:rPr lang="ru-RU" dirty="0" smtClean="0">
                <a:solidFill>
                  <a:srgbClr val="FF0000"/>
                </a:solidFill>
              </a:rPr>
              <a:t>, </a:t>
            </a:r>
            <a:r>
              <a:rPr lang="en-US" dirty="0" smtClean="0">
                <a:solidFill>
                  <a:srgbClr val="FF0000"/>
                </a:solidFill>
              </a:rPr>
              <a:t>the break is shifted to high frequencies</a:t>
            </a:r>
          </a:p>
        </p:txBody>
      </p:sp>
      <p:grpSp>
        <p:nvGrpSpPr>
          <p:cNvPr id="31" name="Группа 30"/>
          <p:cNvGrpSpPr/>
          <p:nvPr/>
        </p:nvGrpSpPr>
        <p:grpSpPr>
          <a:xfrm>
            <a:off x="4555525" y="790830"/>
            <a:ext cx="4242486" cy="2965623"/>
            <a:chOff x="4555525" y="790830"/>
            <a:chExt cx="4242486" cy="2965623"/>
          </a:xfrm>
        </p:grpSpPr>
        <p:pic>
          <p:nvPicPr>
            <p:cNvPr id="20" name="Рисунок 19" descr="SRAV_130918_sw_CIR_col_setka.png"/>
            <p:cNvPicPr>
              <a:picLocks noChangeAspect="1"/>
            </p:cNvPicPr>
            <p:nvPr/>
          </p:nvPicPr>
          <p:blipFill>
            <a:blip r:embed="rId2" cstate="print"/>
            <a:stretch>
              <a:fillRect/>
            </a:stretch>
          </p:blipFill>
          <p:spPr>
            <a:xfrm>
              <a:off x="4555525" y="790830"/>
              <a:ext cx="4242486" cy="2965623"/>
            </a:xfrm>
            <a:prstGeom prst="rect">
              <a:avLst/>
            </a:prstGeom>
          </p:spPr>
        </p:pic>
        <p:cxnSp>
          <p:nvCxnSpPr>
            <p:cNvPr id="13" name="Соединительная линия уступом 12"/>
            <p:cNvCxnSpPr/>
            <p:nvPr/>
          </p:nvCxnSpPr>
          <p:spPr>
            <a:xfrm rot="5400000" flipH="1" flipV="1">
              <a:off x="6923623" y="2540308"/>
              <a:ext cx="465357" cy="1029"/>
            </a:xfrm>
            <a:prstGeom prst="bentConnector3">
              <a:avLst>
                <a:gd name="adj1" fmla="val 50000"/>
              </a:avLst>
            </a:prstGeom>
            <a:ln w="254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4" name="Соединительная линия уступом 13"/>
            <p:cNvCxnSpPr/>
            <p:nvPr/>
          </p:nvCxnSpPr>
          <p:spPr>
            <a:xfrm rot="5400000" flipH="1" flipV="1">
              <a:off x="7498636" y="2328783"/>
              <a:ext cx="465357" cy="1029"/>
            </a:xfrm>
            <a:prstGeom prst="bentConnector3">
              <a:avLst>
                <a:gd name="adj1" fmla="val 50000"/>
              </a:avLst>
            </a:prstGeom>
            <a:ln w="254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7185342" y="2259261"/>
              <a:ext cx="399468" cy="338554"/>
            </a:xfrm>
            <a:prstGeom prst="rect">
              <a:avLst/>
            </a:prstGeom>
            <a:noFill/>
          </p:spPr>
          <p:txBody>
            <a:bodyPr wrap="none" rtlCol="0">
              <a:spAutoFit/>
            </a:bodyPr>
            <a:lstStyle/>
            <a:p>
              <a:pPr lvl="0"/>
              <a:r>
                <a:rPr lang="en-US" sz="1600" dirty="0" err="1" smtClean="0"/>
                <a:t>F</a:t>
              </a:r>
              <a:r>
                <a:rPr lang="en-US" sz="1600" baseline="-25000" dirty="0" err="1" smtClean="0"/>
                <a:t>br</a:t>
              </a:r>
              <a:endParaRPr lang="ru-RU" sz="1600" dirty="0"/>
            </a:p>
          </p:txBody>
        </p:sp>
        <p:sp>
          <p:nvSpPr>
            <p:cNvPr id="16" name="TextBox 15"/>
            <p:cNvSpPr txBox="1"/>
            <p:nvPr/>
          </p:nvSpPr>
          <p:spPr>
            <a:xfrm>
              <a:off x="7673231" y="1787860"/>
              <a:ext cx="399468" cy="338554"/>
            </a:xfrm>
            <a:prstGeom prst="rect">
              <a:avLst/>
            </a:prstGeom>
            <a:noFill/>
          </p:spPr>
          <p:txBody>
            <a:bodyPr wrap="none" rtlCol="0">
              <a:spAutoFit/>
            </a:bodyPr>
            <a:lstStyle/>
            <a:p>
              <a:pPr lvl="0"/>
              <a:r>
                <a:rPr lang="en-US" sz="1600" dirty="0" err="1" smtClean="0"/>
                <a:t>F</a:t>
              </a:r>
              <a:r>
                <a:rPr lang="en-US" sz="1600" baseline="-25000" dirty="0" err="1" smtClean="0"/>
                <a:t>br</a:t>
              </a:r>
              <a:endParaRPr lang="ru-RU" sz="1600" dirty="0"/>
            </a:p>
          </p:txBody>
        </p:sp>
        <p:sp>
          <p:nvSpPr>
            <p:cNvPr id="23" name="TextBox 22"/>
            <p:cNvSpPr txBox="1"/>
            <p:nvPr/>
          </p:nvSpPr>
          <p:spPr>
            <a:xfrm>
              <a:off x="6805149" y="3048000"/>
              <a:ext cx="584191" cy="276999"/>
            </a:xfrm>
            <a:prstGeom prst="rect">
              <a:avLst/>
            </a:prstGeom>
            <a:noFill/>
          </p:spPr>
          <p:txBody>
            <a:bodyPr wrap="square" rtlCol="0">
              <a:spAutoFit/>
            </a:bodyPr>
            <a:lstStyle/>
            <a:p>
              <a:r>
                <a:rPr lang="en-US" sz="1200" dirty="0" smtClean="0"/>
                <a:t>-7/3</a:t>
              </a:r>
              <a:endParaRPr lang="ru-RU" sz="1200" dirty="0"/>
            </a:p>
          </p:txBody>
        </p:sp>
        <p:cxnSp>
          <p:nvCxnSpPr>
            <p:cNvPr id="24" name="Прямая соединительная линия 23"/>
            <p:cNvCxnSpPr/>
            <p:nvPr/>
          </p:nvCxnSpPr>
          <p:spPr>
            <a:xfrm>
              <a:off x="6970970" y="2887699"/>
              <a:ext cx="853806" cy="62249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grpSp>
        <p:nvGrpSpPr>
          <p:cNvPr id="22" name="Группа 21"/>
          <p:cNvGrpSpPr/>
          <p:nvPr/>
        </p:nvGrpSpPr>
        <p:grpSpPr>
          <a:xfrm>
            <a:off x="264022" y="775075"/>
            <a:ext cx="4143221" cy="2882102"/>
            <a:chOff x="264022" y="775075"/>
            <a:chExt cx="4143221" cy="2882102"/>
          </a:xfrm>
        </p:grpSpPr>
        <p:pic>
          <p:nvPicPr>
            <p:cNvPr id="3" name="Рисунок 2" descr="130414__otbor3_IUGG.png"/>
            <p:cNvPicPr>
              <a:picLocks noChangeAspect="1"/>
            </p:cNvPicPr>
            <p:nvPr/>
          </p:nvPicPr>
          <p:blipFill>
            <a:blip r:embed="rId3" cstate="print"/>
            <a:stretch>
              <a:fillRect/>
            </a:stretch>
          </p:blipFill>
          <p:spPr>
            <a:xfrm>
              <a:off x="264022" y="775075"/>
              <a:ext cx="4143221" cy="2882102"/>
            </a:xfrm>
            <a:prstGeom prst="rect">
              <a:avLst/>
            </a:prstGeom>
          </p:spPr>
        </p:pic>
        <p:cxnSp>
          <p:nvCxnSpPr>
            <p:cNvPr id="25" name="Соединительная линия уступом 24"/>
            <p:cNvCxnSpPr/>
            <p:nvPr/>
          </p:nvCxnSpPr>
          <p:spPr>
            <a:xfrm rot="5400000" flipH="1" flipV="1">
              <a:off x="3443137" y="2297292"/>
              <a:ext cx="465357" cy="1029"/>
            </a:xfrm>
            <a:prstGeom prst="bentConnector3">
              <a:avLst>
                <a:gd name="adj1" fmla="val 50000"/>
              </a:avLst>
            </a:prstGeom>
            <a:ln w="254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Соединительная линия уступом 25"/>
            <p:cNvCxnSpPr/>
            <p:nvPr/>
          </p:nvCxnSpPr>
          <p:spPr>
            <a:xfrm rot="5400000" flipH="1" flipV="1">
              <a:off x="3093029" y="2490881"/>
              <a:ext cx="465357" cy="1029"/>
            </a:xfrm>
            <a:prstGeom prst="bentConnector3">
              <a:avLst>
                <a:gd name="adj1" fmla="val 50000"/>
              </a:avLst>
            </a:prstGeom>
            <a:ln w="254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7" name="Соединительная линия уступом 26"/>
            <p:cNvCxnSpPr/>
            <p:nvPr/>
          </p:nvCxnSpPr>
          <p:spPr>
            <a:xfrm rot="5400000" flipH="1" flipV="1">
              <a:off x="2528737" y="2717421"/>
              <a:ext cx="465357" cy="1029"/>
            </a:xfrm>
            <a:prstGeom prst="bentConnector3">
              <a:avLst>
                <a:gd name="adj1" fmla="val 50000"/>
              </a:avLst>
            </a:prstGeom>
            <a:ln w="254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3550194" y="1808454"/>
              <a:ext cx="399468" cy="338554"/>
            </a:xfrm>
            <a:prstGeom prst="rect">
              <a:avLst/>
            </a:prstGeom>
            <a:noFill/>
          </p:spPr>
          <p:txBody>
            <a:bodyPr wrap="none" rtlCol="0">
              <a:spAutoFit/>
            </a:bodyPr>
            <a:lstStyle/>
            <a:p>
              <a:pPr lvl="0"/>
              <a:r>
                <a:rPr lang="en-US" sz="1600" dirty="0" err="1" smtClean="0"/>
                <a:t>F</a:t>
              </a:r>
              <a:r>
                <a:rPr lang="en-US" sz="1600" baseline="-25000" dirty="0" err="1" smtClean="0"/>
                <a:t>br</a:t>
              </a:r>
              <a:endParaRPr lang="ru-RU" sz="1600" dirty="0"/>
            </a:p>
          </p:txBody>
        </p:sp>
        <p:sp>
          <p:nvSpPr>
            <p:cNvPr id="29" name="TextBox 28"/>
            <p:cNvSpPr txBox="1"/>
            <p:nvPr/>
          </p:nvSpPr>
          <p:spPr>
            <a:xfrm>
              <a:off x="2981782" y="2393341"/>
              <a:ext cx="399468" cy="338554"/>
            </a:xfrm>
            <a:prstGeom prst="rect">
              <a:avLst/>
            </a:prstGeom>
            <a:noFill/>
          </p:spPr>
          <p:txBody>
            <a:bodyPr wrap="none" rtlCol="0">
              <a:spAutoFit/>
            </a:bodyPr>
            <a:lstStyle/>
            <a:p>
              <a:pPr lvl="0"/>
              <a:r>
                <a:rPr lang="en-US" sz="1600" dirty="0" err="1" smtClean="0"/>
                <a:t>F</a:t>
              </a:r>
              <a:r>
                <a:rPr lang="en-US" sz="1600" baseline="-25000" dirty="0" err="1" smtClean="0"/>
                <a:t>br</a:t>
              </a:r>
              <a:endParaRPr lang="ru-RU" sz="1600" dirty="0"/>
            </a:p>
          </p:txBody>
        </p:sp>
        <p:sp>
          <p:nvSpPr>
            <p:cNvPr id="30" name="TextBox 29"/>
            <p:cNvSpPr txBox="1"/>
            <p:nvPr/>
          </p:nvSpPr>
          <p:spPr>
            <a:xfrm>
              <a:off x="2396896" y="2673427"/>
              <a:ext cx="399468" cy="338554"/>
            </a:xfrm>
            <a:prstGeom prst="rect">
              <a:avLst/>
            </a:prstGeom>
            <a:noFill/>
          </p:spPr>
          <p:txBody>
            <a:bodyPr wrap="none" rtlCol="0">
              <a:spAutoFit/>
            </a:bodyPr>
            <a:lstStyle/>
            <a:p>
              <a:pPr lvl="0"/>
              <a:r>
                <a:rPr lang="en-US" sz="1600" dirty="0" err="1" smtClean="0"/>
                <a:t>F</a:t>
              </a:r>
              <a:r>
                <a:rPr lang="en-US" sz="1600" baseline="-25000" dirty="0" err="1" smtClean="0"/>
                <a:t>br</a:t>
              </a:r>
              <a:endParaRPr lang="ru-RU" sz="1600" dirty="0"/>
            </a:p>
          </p:txBody>
        </p:sp>
      </p:grpSp>
      <p:grpSp>
        <p:nvGrpSpPr>
          <p:cNvPr id="32" name="Группа 31"/>
          <p:cNvGrpSpPr/>
          <p:nvPr/>
        </p:nvGrpSpPr>
        <p:grpSpPr>
          <a:xfrm>
            <a:off x="4555525" y="817725"/>
            <a:ext cx="4242486" cy="2965623"/>
            <a:chOff x="4555525" y="790830"/>
            <a:chExt cx="4242486" cy="2965623"/>
          </a:xfrm>
        </p:grpSpPr>
        <p:pic>
          <p:nvPicPr>
            <p:cNvPr id="33" name="Рисунок 32" descr="SRAV_130918_sw_CIR_col_setka.png"/>
            <p:cNvPicPr>
              <a:picLocks noChangeAspect="1"/>
            </p:cNvPicPr>
            <p:nvPr/>
          </p:nvPicPr>
          <p:blipFill>
            <a:blip r:embed="rId2" cstate="print"/>
            <a:stretch>
              <a:fillRect/>
            </a:stretch>
          </p:blipFill>
          <p:spPr>
            <a:xfrm>
              <a:off x="4555525" y="790830"/>
              <a:ext cx="4242486" cy="2965623"/>
            </a:xfrm>
            <a:prstGeom prst="rect">
              <a:avLst/>
            </a:prstGeom>
          </p:spPr>
        </p:pic>
        <p:cxnSp>
          <p:nvCxnSpPr>
            <p:cNvPr id="34" name="Соединительная линия уступом 33"/>
            <p:cNvCxnSpPr/>
            <p:nvPr/>
          </p:nvCxnSpPr>
          <p:spPr>
            <a:xfrm rot="5400000" flipH="1" flipV="1">
              <a:off x="6923623" y="2540308"/>
              <a:ext cx="465357" cy="1029"/>
            </a:xfrm>
            <a:prstGeom prst="bentConnector3">
              <a:avLst>
                <a:gd name="adj1" fmla="val 50000"/>
              </a:avLst>
            </a:prstGeom>
            <a:ln w="254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5" name="Соединительная линия уступом 34"/>
            <p:cNvCxnSpPr/>
            <p:nvPr/>
          </p:nvCxnSpPr>
          <p:spPr>
            <a:xfrm rot="5400000" flipH="1" flipV="1">
              <a:off x="7498636" y="2328783"/>
              <a:ext cx="465357" cy="1029"/>
            </a:xfrm>
            <a:prstGeom prst="bentConnector3">
              <a:avLst>
                <a:gd name="adj1" fmla="val 50000"/>
              </a:avLst>
            </a:prstGeom>
            <a:ln w="25400"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7185342" y="2259261"/>
              <a:ext cx="399468" cy="338554"/>
            </a:xfrm>
            <a:prstGeom prst="rect">
              <a:avLst/>
            </a:prstGeom>
            <a:noFill/>
          </p:spPr>
          <p:txBody>
            <a:bodyPr wrap="none" rtlCol="0">
              <a:spAutoFit/>
            </a:bodyPr>
            <a:lstStyle/>
            <a:p>
              <a:pPr lvl="0"/>
              <a:r>
                <a:rPr lang="en-US" sz="1600" dirty="0" err="1" smtClean="0"/>
                <a:t>F</a:t>
              </a:r>
              <a:r>
                <a:rPr lang="en-US" sz="1600" baseline="-25000" dirty="0" err="1" smtClean="0"/>
                <a:t>br</a:t>
              </a:r>
              <a:endParaRPr lang="ru-RU" sz="1600" dirty="0"/>
            </a:p>
          </p:txBody>
        </p:sp>
        <p:sp>
          <p:nvSpPr>
            <p:cNvPr id="37" name="TextBox 36"/>
            <p:cNvSpPr txBox="1"/>
            <p:nvPr/>
          </p:nvSpPr>
          <p:spPr>
            <a:xfrm>
              <a:off x="7673231" y="1787860"/>
              <a:ext cx="399468" cy="338554"/>
            </a:xfrm>
            <a:prstGeom prst="rect">
              <a:avLst/>
            </a:prstGeom>
            <a:noFill/>
          </p:spPr>
          <p:txBody>
            <a:bodyPr wrap="none" rtlCol="0">
              <a:spAutoFit/>
            </a:bodyPr>
            <a:lstStyle/>
            <a:p>
              <a:pPr lvl="0"/>
              <a:r>
                <a:rPr lang="en-US" sz="1600" dirty="0" err="1" smtClean="0"/>
                <a:t>F</a:t>
              </a:r>
              <a:r>
                <a:rPr lang="en-US" sz="1600" baseline="-25000" dirty="0" err="1" smtClean="0"/>
                <a:t>br</a:t>
              </a:r>
              <a:endParaRPr lang="ru-RU" sz="1600" dirty="0"/>
            </a:p>
          </p:txBody>
        </p:sp>
        <p:sp>
          <p:nvSpPr>
            <p:cNvPr id="38" name="TextBox 37"/>
            <p:cNvSpPr txBox="1"/>
            <p:nvPr/>
          </p:nvSpPr>
          <p:spPr>
            <a:xfrm>
              <a:off x="6805149" y="3048000"/>
              <a:ext cx="584191" cy="276999"/>
            </a:xfrm>
            <a:prstGeom prst="rect">
              <a:avLst/>
            </a:prstGeom>
            <a:noFill/>
          </p:spPr>
          <p:txBody>
            <a:bodyPr wrap="square" rtlCol="0">
              <a:spAutoFit/>
            </a:bodyPr>
            <a:lstStyle/>
            <a:p>
              <a:r>
                <a:rPr lang="en-US" sz="1200" dirty="0" smtClean="0"/>
                <a:t>-7/3</a:t>
              </a:r>
              <a:endParaRPr lang="ru-RU" sz="1200" dirty="0"/>
            </a:p>
          </p:txBody>
        </p:sp>
        <p:cxnSp>
          <p:nvCxnSpPr>
            <p:cNvPr id="39" name="Прямая соединительная линия 38"/>
            <p:cNvCxnSpPr/>
            <p:nvPr/>
          </p:nvCxnSpPr>
          <p:spPr>
            <a:xfrm>
              <a:off x="6970970" y="2887699"/>
              <a:ext cx="853806" cy="622490"/>
            </a:xfrm>
            <a:prstGeom prst="line">
              <a:avLst/>
            </a:prstGeom>
            <a:ln w="158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40" name="Прямоугольник 39"/>
          <p:cNvSpPr/>
          <p:nvPr/>
        </p:nvSpPr>
        <p:spPr>
          <a:xfrm>
            <a:off x="8970786" y="5614527"/>
            <a:ext cx="1932739" cy="1077218"/>
          </a:xfrm>
          <a:prstGeom prst="rect">
            <a:avLst/>
          </a:prstGeom>
        </p:spPr>
        <p:txBody>
          <a:bodyPr wrap="square">
            <a:spAutoFit/>
          </a:bodyPr>
          <a:lstStyle/>
          <a:p>
            <a:pPr algn="ctr"/>
            <a:r>
              <a:rPr lang="en-US" sz="1600" i="1" dirty="0" smtClean="0">
                <a:solidFill>
                  <a:srgbClr val="002060"/>
                </a:solidFill>
              </a:rPr>
              <a:t>Riazantseva et al.  Cos. Res. 2019-2020;</a:t>
            </a:r>
          </a:p>
          <a:p>
            <a:pPr algn="ctr"/>
            <a:r>
              <a:rPr lang="en-US" sz="1600" i="1" dirty="0" err="1" smtClean="0">
                <a:solidFill>
                  <a:srgbClr val="002060"/>
                </a:solidFill>
              </a:rPr>
              <a:t>Petrukovitch</a:t>
            </a:r>
            <a:r>
              <a:rPr lang="en-US" sz="1600" i="1" dirty="0" smtClean="0">
                <a:solidFill>
                  <a:srgbClr val="002060"/>
                </a:solidFill>
              </a:rPr>
              <a:t> et al., UFN 2020</a:t>
            </a:r>
            <a:endParaRPr lang="ru-RU" sz="1600" i="1" dirty="0">
              <a:solidFill>
                <a:srgbClr val="00206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cstate="print"/>
          <a:srcRect/>
          <a:stretch>
            <a:fillRect/>
          </a:stretch>
        </p:blipFill>
        <p:spPr bwMode="auto">
          <a:xfrm>
            <a:off x="5566208" y="1284088"/>
            <a:ext cx="4353647" cy="2672683"/>
          </a:xfrm>
          <a:prstGeom prst="rect">
            <a:avLst/>
          </a:prstGeom>
          <a:noFill/>
          <a:ln w="9525">
            <a:noFill/>
            <a:miter lim="800000"/>
            <a:headEnd/>
            <a:tailEnd/>
          </a:ln>
        </p:spPr>
      </p:pic>
      <p:pic>
        <p:nvPicPr>
          <p:cNvPr id="3" name="Picture 2" descr="http://www.bimservice.ru/images/product_images/popup_images/11435_0.jpg"/>
          <p:cNvPicPr>
            <a:picLocks noChangeAspect="1" noChangeArrowheads="1"/>
          </p:cNvPicPr>
          <p:nvPr/>
        </p:nvPicPr>
        <p:blipFill>
          <a:blip r:embed="rId3" cstate="print"/>
          <a:srcRect/>
          <a:stretch>
            <a:fillRect/>
          </a:stretch>
        </p:blipFill>
        <p:spPr bwMode="auto">
          <a:xfrm>
            <a:off x="8844829" y="2109787"/>
            <a:ext cx="1589377" cy="1589377"/>
          </a:xfrm>
          <a:prstGeom prst="rect">
            <a:avLst/>
          </a:prstGeom>
          <a:noFill/>
          <a:ln w="9525">
            <a:noFill/>
            <a:miter lim="800000"/>
            <a:headEnd/>
            <a:tailEnd/>
          </a:ln>
        </p:spPr>
      </p:pic>
      <p:sp>
        <p:nvSpPr>
          <p:cNvPr id="5" name="Прямоугольник 4"/>
          <p:cNvSpPr/>
          <p:nvPr/>
        </p:nvSpPr>
        <p:spPr>
          <a:xfrm>
            <a:off x="5915824" y="756146"/>
            <a:ext cx="4522328" cy="461665"/>
          </a:xfrm>
          <a:prstGeom prst="rect">
            <a:avLst/>
          </a:prstGeom>
        </p:spPr>
        <p:txBody>
          <a:bodyPr wrap="none">
            <a:spAutoFit/>
          </a:bodyPr>
          <a:lstStyle/>
          <a:p>
            <a:r>
              <a:rPr lang="en-US" sz="2400" dirty="0" smtClean="0">
                <a:solidFill>
                  <a:srgbClr val="0070C0"/>
                </a:solidFill>
              </a:rPr>
              <a:t>Jet thin character of the solar wind</a:t>
            </a:r>
            <a:endParaRPr lang="ru-RU" sz="2400" dirty="0">
              <a:solidFill>
                <a:srgbClr val="0070C0"/>
              </a:solidFill>
            </a:endParaRPr>
          </a:p>
        </p:txBody>
      </p:sp>
      <p:pic>
        <p:nvPicPr>
          <p:cNvPr id="6" name="Picture 2" descr="F:\archive\pictures\sun_earth\fulltexts4_Page_05_Image_0001.jpg"/>
          <p:cNvPicPr>
            <a:picLocks noChangeAspect="1" noChangeArrowheads="1"/>
          </p:cNvPicPr>
          <p:nvPr/>
        </p:nvPicPr>
        <p:blipFill>
          <a:blip r:embed="rId4" cstate="print"/>
          <a:srcRect/>
          <a:stretch>
            <a:fillRect/>
          </a:stretch>
        </p:blipFill>
        <p:spPr bwMode="auto">
          <a:xfrm>
            <a:off x="0" y="1537854"/>
            <a:ext cx="1920419" cy="1773381"/>
          </a:xfrm>
          <a:prstGeom prst="rect">
            <a:avLst/>
          </a:prstGeom>
          <a:noFill/>
          <a:ln w="9525">
            <a:noFill/>
            <a:miter lim="800000"/>
            <a:headEnd/>
            <a:tailEnd/>
          </a:ln>
        </p:spPr>
      </p:pic>
      <p:grpSp>
        <p:nvGrpSpPr>
          <p:cNvPr id="7" name="Группа 26"/>
          <p:cNvGrpSpPr>
            <a:grpSpLocks/>
          </p:cNvGrpSpPr>
          <p:nvPr/>
        </p:nvGrpSpPr>
        <p:grpSpPr bwMode="auto">
          <a:xfrm>
            <a:off x="2008908" y="1288471"/>
            <a:ext cx="3408218" cy="2396837"/>
            <a:chOff x="4860032" y="620688"/>
            <a:chExt cx="3816424" cy="2952328"/>
          </a:xfrm>
        </p:grpSpPr>
        <p:pic>
          <p:nvPicPr>
            <p:cNvPr id="8" name="Picture 9" descr="Fig8"/>
            <p:cNvPicPr>
              <a:picLocks noChangeAspect="1" noChangeArrowheads="1"/>
            </p:cNvPicPr>
            <p:nvPr/>
          </p:nvPicPr>
          <p:blipFill>
            <a:blip r:embed="rId5" cstate="print"/>
            <a:srcRect/>
            <a:stretch>
              <a:fillRect/>
            </a:stretch>
          </p:blipFill>
          <p:spPr bwMode="auto">
            <a:xfrm>
              <a:off x="4860032" y="620688"/>
              <a:ext cx="3816424" cy="2952328"/>
            </a:xfrm>
            <a:prstGeom prst="rect">
              <a:avLst/>
            </a:prstGeom>
            <a:noFill/>
            <a:ln w="9525">
              <a:noFill/>
              <a:miter lim="800000"/>
              <a:headEnd/>
              <a:tailEnd/>
            </a:ln>
          </p:spPr>
        </p:pic>
        <p:sp>
          <p:nvSpPr>
            <p:cNvPr id="9" name="TextBox 8"/>
            <p:cNvSpPr txBox="1">
              <a:spLocks noChangeArrowheads="1"/>
            </p:cNvSpPr>
            <p:nvPr/>
          </p:nvSpPr>
          <p:spPr bwMode="auto">
            <a:xfrm>
              <a:off x="6444208" y="2564903"/>
              <a:ext cx="1595683" cy="360851"/>
            </a:xfrm>
            <a:prstGeom prst="rect">
              <a:avLst/>
            </a:prstGeom>
            <a:noFill/>
            <a:ln w="9525">
              <a:noFill/>
              <a:miter lim="800000"/>
              <a:headEnd/>
              <a:tailEnd/>
            </a:ln>
          </p:spPr>
          <p:txBody>
            <a:bodyPr wrap="none">
              <a:spAutoFit/>
            </a:bodyPr>
            <a:lstStyle/>
            <a:p>
              <a:r>
                <a:rPr lang="ru-RU" altLang="ru-RU" sz="1600" b="1" dirty="0" smtClean="0">
                  <a:solidFill>
                    <a:srgbClr val="00008C"/>
                  </a:solidFill>
                  <a:latin typeface="Calibri" pitchFamily="34" charset="0"/>
                </a:rPr>
                <a:t>1</a:t>
              </a:r>
              <a:r>
                <a:rPr lang="en-US" altLang="ru-RU" sz="1600" b="1" dirty="0" smtClean="0">
                  <a:solidFill>
                    <a:srgbClr val="00008C"/>
                  </a:solidFill>
                  <a:latin typeface="Calibri" pitchFamily="34" charset="0"/>
                </a:rPr>
                <a:t> sec</a:t>
              </a:r>
              <a:r>
                <a:rPr lang="ru-RU" altLang="ru-RU" sz="1600" b="1" dirty="0" smtClean="0">
                  <a:solidFill>
                    <a:srgbClr val="00008C"/>
                  </a:solidFill>
                  <a:latin typeface="Calibri" pitchFamily="34" charset="0"/>
                </a:rPr>
                <a:t>, </a:t>
              </a:r>
              <a:r>
                <a:rPr lang="en-US" altLang="ru-RU" sz="1600" b="1" dirty="0">
                  <a:solidFill>
                    <a:srgbClr val="00008C"/>
                  </a:solidFill>
                  <a:latin typeface="Calibri" pitchFamily="34" charset="0"/>
                </a:rPr>
                <a:t>~ 400 </a:t>
              </a:r>
              <a:r>
                <a:rPr lang="en-US" altLang="ru-RU" sz="1600" b="1" dirty="0" smtClean="0">
                  <a:solidFill>
                    <a:srgbClr val="00008C"/>
                  </a:solidFill>
                  <a:latin typeface="Calibri" pitchFamily="34" charset="0"/>
                </a:rPr>
                <a:t>km</a:t>
              </a:r>
              <a:endParaRPr lang="ru-RU" altLang="ru-RU" sz="1600" b="1" dirty="0">
                <a:solidFill>
                  <a:srgbClr val="00008C"/>
                </a:solidFill>
                <a:latin typeface="Calibri" pitchFamily="34" charset="0"/>
              </a:endParaRPr>
            </a:p>
          </p:txBody>
        </p:sp>
        <p:sp>
          <p:nvSpPr>
            <p:cNvPr id="10" name="Прямоугольник 25"/>
            <p:cNvSpPr>
              <a:spLocks noChangeArrowheads="1"/>
            </p:cNvSpPr>
            <p:nvPr/>
          </p:nvSpPr>
          <p:spPr bwMode="auto">
            <a:xfrm>
              <a:off x="6120000" y="630000"/>
              <a:ext cx="1152128" cy="249174"/>
            </a:xfrm>
            <a:prstGeom prst="rect">
              <a:avLst/>
            </a:prstGeom>
            <a:solidFill>
              <a:schemeClr val="bg1"/>
            </a:solidFill>
            <a:ln w="9525">
              <a:noFill/>
              <a:miter lim="800000"/>
              <a:headEnd/>
              <a:tailEnd/>
            </a:ln>
          </p:spPr>
          <p:txBody>
            <a:bodyPr lIns="0" tIns="0" rIns="0" bIns="0">
              <a:spAutoFit/>
            </a:bodyPr>
            <a:lstStyle/>
            <a:p>
              <a:r>
                <a:rPr lang="ru-RU" sz="1200" b="1" dirty="0" smtClean="0">
                  <a:latin typeface="Calibri" pitchFamily="34" charset="0"/>
                </a:rPr>
                <a:t>24</a:t>
              </a:r>
              <a:r>
                <a:rPr lang="en-US" sz="1200" b="1" dirty="0" smtClean="0">
                  <a:latin typeface="Calibri" pitchFamily="34" charset="0"/>
                </a:rPr>
                <a:t>/10/</a:t>
              </a:r>
              <a:r>
                <a:rPr lang="ru-RU" sz="1200" b="1" dirty="0" smtClean="0">
                  <a:latin typeface="Calibri" pitchFamily="34" charset="0"/>
                </a:rPr>
                <a:t>2011</a:t>
              </a:r>
              <a:endParaRPr lang="ru-RU" sz="1200" dirty="0">
                <a:latin typeface="Calibri" pitchFamily="34" charset="0"/>
              </a:endParaRPr>
            </a:p>
          </p:txBody>
        </p:sp>
      </p:grpSp>
      <p:cxnSp>
        <p:nvCxnSpPr>
          <p:cNvPr id="11" name="Прямая со стрелкой 10"/>
          <p:cNvCxnSpPr/>
          <p:nvPr/>
        </p:nvCxnSpPr>
        <p:spPr>
          <a:xfrm rot="10800000">
            <a:off x="1773382" y="2438400"/>
            <a:ext cx="1759533" cy="29094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Прямоугольник 12"/>
          <p:cNvSpPr/>
          <p:nvPr/>
        </p:nvSpPr>
        <p:spPr>
          <a:xfrm>
            <a:off x="187161" y="771297"/>
            <a:ext cx="5498878" cy="461665"/>
          </a:xfrm>
          <a:prstGeom prst="rect">
            <a:avLst/>
          </a:prstGeom>
        </p:spPr>
        <p:txBody>
          <a:bodyPr wrap="none">
            <a:spAutoFit/>
          </a:bodyPr>
          <a:lstStyle/>
          <a:p>
            <a:pPr marL="285750" indent="-285750" fontAlgn="auto">
              <a:spcBef>
                <a:spcPts val="0"/>
              </a:spcBef>
              <a:spcAft>
                <a:spcPts val="0"/>
              </a:spcAft>
              <a:defRPr/>
            </a:pPr>
            <a:r>
              <a:rPr lang="en-US" altLang="ru-RU" sz="2400" dirty="0" smtClean="0">
                <a:solidFill>
                  <a:srgbClr val="0070C0"/>
                </a:solidFill>
              </a:rPr>
              <a:t>Thin structure of the interplanetary shocks</a:t>
            </a:r>
            <a:endParaRPr lang="en-US" sz="2400" dirty="0">
              <a:solidFill>
                <a:srgbClr val="0070C0"/>
              </a:solidFill>
            </a:endParaRPr>
          </a:p>
        </p:txBody>
      </p:sp>
      <p:sp>
        <p:nvSpPr>
          <p:cNvPr id="14" name="Rectangle 5"/>
          <p:cNvSpPr>
            <a:spLocks noChangeArrowheads="1"/>
          </p:cNvSpPr>
          <p:nvPr/>
        </p:nvSpPr>
        <p:spPr bwMode="auto">
          <a:xfrm>
            <a:off x="0" y="224740"/>
            <a:ext cx="10529455" cy="584775"/>
          </a:xfrm>
          <a:prstGeom prst="rect">
            <a:avLst/>
          </a:prstGeom>
          <a:noFill/>
          <a:ln w="9525">
            <a:noFill/>
            <a:miter lim="800000"/>
            <a:headEnd/>
            <a:tailEnd/>
          </a:ln>
        </p:spPr>
        <p:txBody>
          <a:bodyPr wrap="square" anchor="ctr">
            <a:spAutoFit/>
          </a:bodyPr>
          <a:lstStyle/>
          <a:p>
            <a:pPr algn="ctr"/>
            <a:r>
              <a:rPr lang="en-US" sz="3200" b="1" dirty="0" smtClean="0">
                <a:solidFill>
                  <a:srgbClr val="002060"/>
                </a:solidFill>
              </a:rPr>
              <a:t>Tasks of small scale plasma measurements in the solar wind</a:t>
            </a:r>
            <a:endParaRPr lang="ru-RU" sz="3200" dirty="0">
              <a:solidFill>
                <a:srgbClr val="002060"/>
              </a:solidFill>
            </a:endParaRPr>
          </a:p>
        </p:txBody>
      </p:sp>
      <p:sp>
        <p:nvSpPr>
          <p:cNvPr id="15" name="Прямоугольник 14"/>
          <p:cNvSpPr/>
          <p:nvPr/>
        </p:nvSpPr>
        <p:spPr>
          <a:xfrm>
            <a:off x="5688523" y="3876879"/>
            <a:ext cx="5419689" cy="461665"/>
          </a:xfrm>
          <a:prstGeom prst="rect">
            <a:avLst/>
          </a:prstGeom>
        </p:spPr>
        <p:txBody>
          <a:bodyPr wrap="none">
            <a:spAutoFit/>
          </a:bodyPr>
          <a:lstStyle/>
          <a:p>
            <a:r>
              <a:rPr lang="en-US" sz="2400" dirty="0" smtClean="0">
                <a:solidFill>
                  <a:srgbClr val="0070C0"/>
                </a:solidFill>
              </a:rPr>
              <a:t>Solar wind turbulence at ion kinetic scale</a:t>
            </a:r>
            <a:endParaRPr lang="ru-RU" sz="2400" dirty="0">
              <a:solidFill>
                <a:srgbClr val="0070C0"/>
              </a:solidFill>
            </a:endParaRPr>
          </a:p>
        </p:txBody>
      </p:sp>
      <p:pic>
        <p:nvPicPr>
          <p:cNvPr id="26" name="Picture 5"/>
          <p:cNvPicPr>
            <a:picLocks noChangeAspect="1" noChangeArrowheads="1"/>
          </p:cNvPicPr>
          <p:nvPr/>
        </p:nvPicPr>
        <p:blipFill>
          <a:blip r:embed="rId6" cstate="print"/>
          <a:srcRect/>
          <a:stretch>
            <a:fillRect/>
          </a:stretch>
        </p:blipFill>
        <p:spPr bwMode="auto">
          <a:xfrm>
            <a:off x="3278665" y="4391890"/>
            <a:ext cx="2317111" cy="1990509"/>
          </a:xfrm>
          <a:prstGeom prst="rect">
            <a:avLst/>
          </a:prstGeom>
          <a:noFill/>
          <a:ln w="9525">
            <a:noFill/>
            <a:miter lim="800000"/>
            <a:headEnd/>
            <a:tailEnd/>
          </a:ln>
          <a:effectLst/>
        </p:spPr>
      </p:pic>
      <p:sp>
        <p:nvSpPr>
          <p:cNvPr id="27" name="Прямоугольник 26"/>
          <p:cNvSpPr/>
          <p:nvPr/>
        </p:nvSpPr>
        <p:spPr>
          <a:xfrm>
            <a:off x="1706641" y="3778599"/>
            <a:ext cx="2956900" cy="461665"/>
          </a:xfrm>
          <a:prstGeom prst="rect">
            <a:avLst/>
          </a:prstGeom>
        </p:spPr>
        <p:txBody>
          <a:bodyPr wrap="none">
            <a:spAutoFit/>
          </a:bodyPr>
          <a:lstStyle/>
          <a:p>
            <a:r>
              <a:rPr lang="en-US" sz="2400" dirty="0" smtClean="0">
                <a:solidFill>
                  <a:srgbClr val="0070C0"/>
                </a:solidFill>
              </a:rPr>
              <a:t>Kinetic current sheets</a:t>
            </a:r>
            <a:endParaRPr lang="ru-RU" sz="2400" dirty="0">
              <a:solidFill>
                <a:srgbClr val="0070C0"/>
              </a:solidFill>
            </a:endParaRPr>
          </a:p>
        </p:txBody>
      </p:sp>
      <p:pic>
        <p:nvPicPr>
          <p:cNvPr id="28" name="Picture 2"/>
          <p:cNvPicPr>
            <a:picLocks noChangeAspect="1" noChangeArrowheads="1"/>
          </p:cNvPicPr>
          <p:nvPr/>
        </p:nvPicPr>
        <p:blipFill>
          <a:blip r:embed="rId7" cstate="print"/>
          <a:srcRect/>
          <a:stretch>
            <a:fillRect/>
          </a:stretch>
        </p:blipFill>
        <p:spPr bwMode="auto">
          <a:xfrm>
            <a:off x="201759" y="4300972"/>
            <a:ext cx="3102184" cy="2321502"/>
          </a:xfrm>
          <a:prstGeom prst="rect">
            <a:avLst/>
          </a:prstGeom>
          <a:noFill/>
          <a:ln w="9525">
            <a:noFill/>
            <a:miter lim="800000"/>
            <a:headEnd/>
            <a:tailEnd/>
          </a:ln>
          <a:effectLst/>
        </p:spPr>
      </p:pic>
      <p:pic>
        <p:nvPicPr>
          <p:cNvPr id="29" name="Рисунок 28" descr="бруно.PNG"/>
          <p:cNvPicPr>
            <a:picLocks noChangeAspect="1"/>
          </p:cNvPicPr>
          <p:nvPr/>
        </p:nvPicPr>
        <p:blipFill>
          <a:blip r:embed="rId8" cstate="print"/>
          <a:stretch>
            <a:fillRect/>
          </a:stretch>
        </p:blipFill>
        <p:spPr>
          <a:xfrm>
            <a:off x="5571286" y="4405745"/>
            <a:ext cx="2984495" cy="2244437"/>
          </a:xfrm>
          <a:prstGeom prst="rect">
            <a:avLst/>
          </a:prstGeom>
        </p:spPr>
      </p:pic>
      <p:pic>
        <p:nvPicPr>
          <p:cNvPr id="30" name="Рисунок 2" descr="eddies1.jpg"/>
          <p:cNvPicPr>
            <a:picLocks noChangeAspect="1"/>
          </p:cNvPicPr>
          <p:nvPr/>
        </p:nvPicPr>
        <p:blipFill>
          <a:blip r:embed="rId9" cstate="print"/>
          <a:srcRect/>
          <a:stretch>
            <a:fillRect/>
          </a:stretch>
        </p:blipFill>
        <p:spPr bwMode="auto">
          <a:xfrm>
            <a:off x="8551131" y="4525215"/>
            <a:ext cx="2369899" cy="1834021"/>
          </a:xfrm>
          <a:prstGeom prst="rect">
            <a:avLst/>
          </a:prstGeom>
          <a:noFill/>
          <a:ln w="12700">
            <a:solidFill>
              <a:schemeClr val="bg1"/>
            </a:solid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216000" y="180000"/>
            <a:ext cx="11643918" cy="461665"/>
          </a:xfrm>
          <a:prstGeom prst="rect">
            <a:avLst/>
          </a:prstGeom>
        </p:spPr>
        <p:txBody>
          <a:bodyPr wrap="square">
            <a:spAutoFit/>
          </a:bodyPr>
          <a:lstStyle/>
          <a:p>
            <a:pPr algn="ctr">
              <a:defRPr/>
            </a:pPr>
            <a:r>
              <a:rPr lang="en-US" sz="2400" b="1" dirty="0" smtClean="0">
                <a:solidFill>
                  <a:srgbClr val="002060"/>
                </a:solidFill>
              </a:rPr>
              <a:t>The properties of ion flux fluctuation spectra in different types of solar wind streams</a:t>
            </a:r>
            <a:endParaRPr lang="ru-RU" sz="2400" b="1" dirty="0">
              <a:solidFill>
                <a:srgbClr val="002060"/>
              </a:solidFill>
            </a:endParaRPr>
          </a:p>
        </p:txBody>
      </p:sp>
      <p:sp>
        <p:nvSpPr>
          <p:cNvPr id="17" name="Прямоугольник 16"/>
          <p:cNvSpPr/>
          <p:nvPr/>
        </p:nvSpPr>
        <p:spPr>
          <a:xfrm>
            <a:off x="5201160" y="885849"/>
            <a:ext cx="5979457" cy="2031325"/>
          </a:xfrm>
          <a:prstGeom prst="rect">
            <a:avLst/>
          </a:prstGeom>
        </p:spPr>
        <p:txBody>
          <a:bodyPr wrap="square">
            <a:spAutoFit/>
          </a:bodyPr>
          <a:lstStyle/>
          <a:p>
            <a:pPr algn="ctr"/>
            <a:r>
              <a:rPr lang="en-US" b="1" dirty="0" smtClean="0">
                <a:solidFill>
                  <a:srgbClr val="0070C0"/>
                </a:solidFill>
              </a:rPr>
              <a:t>SHEATH </a:t>
            </a:r>
            <a:r>
              <a:rPr lang="ru-RU" b="1" dirty="0" smtClean="0">
                <a:solidFill>
                  <a:srgbClr val="0070C0"/>
                </a:solidFill>
              </a:rPr>
              <a:t>МС</a:t>
            </a:r>
            <a:r>
              <a:rPr lang="en-US" b="1" dirty="0" smtClean="0">
                <a:solidFill>
                  <a:srgbClr val="0070C0"/>
                </a:solidFill>
              </a:rPr>
              <a:t>, </a:t>
            </a:r>
            <a:r>
              <a:rPr lang="ru-RU" b="1" dirty="0" smtClean="0">
                <a:solidFill>
                  <a:srgbClr val="0070C0"/>
                </a:solidFill>
              </a:rPr>
              <a:t> </a:t>
            </a:r>
            <a:r>
              <a:rPr lang="en-US" b="1" dirty="0" smtClean="0">
                <a:solidFill>
                  <a:srgbClr val="0070C0"/>
                </a:solidFill>
              </a:rPr>
              <a:t>CIR</a:t>
            </a:r>
            <a:r>
              <a:rPr lang="ru-RU" b="1" dirty="0" smtClean="0">
                <a:solidFill>
                  <a:srgbClr val="0070C0"/>
                </a:solidFill>
              </a:rPr>
              <a:t> </a:t>
            </a:r>
            <a:r>
              <a:rPr lang="en-US" b="1" dirty="0" smtClean="0">
                <a:solidFill>
                  <a:srgbClr val="0070C0"/>
                </a:solidFill>
              </a:rPr>
              <a:t> and</a:t>
            </a:r>
            <a:r>
              <a:rPr lang="ru-RU" b="1" dirty="0" smtClean="0">
                <a:solidFill>
                  <a:srgbClr val="0070C0"/>
                </a:solidFill>
              </a:rPr>
              <a:t> </a:t>
            </a:r>
            <a:r>
              <a:rPr lang="en-US" b="1" dirty="0" smtClean="0">
                <a:solidFill>
                  <a:srgbClr val="0070C0"/>
                </a:solidFill>
              </a:rPr>
              <a:t>MC</a:t>
            </a:r>
            <a:r>
              <a:rPr lang="ru-RU" b="1" dirty="0" smtClean="0">
                <a:solidFill>
                  <a:srgbClr val="0070C0"/>
                </a:solidFill>
              </a:rPr>
              <a:t> </a:t>
            </a:r>
            <a:r>
              <a:rPr lang="en-US" b="1" dirty="0" smtClean="0">
                <a:solidFill>
                  <a:srgbClr val="0070C0"/>
                </a:solidFill>
              </a:rPr>
              <a:t> </a:t>
            </a:r>
            <a:r>
              <a:rPr lang="en-US" dirty="0" smtClean="0">
                <a:solidFill>
                  <a:srgbClr val="0070C0"/>
                </a:solidFill>
              </a:rPr>
              <a:t>- the highest spectral density (PSD), and the most steep spectrum at the kinetic scale. The  turbulent properties at the ion kinetic scale are strongly different from model predictions,  and can be the signature of  the </a:t>
            </a:r>
            <a:r>
              <a:rPr lang="en-US" dirty="0" err="1" smtClean="0">
                <a:solidFill>
                  <a:srgbClr val="0070C0"/>
                </a:solidFill>
              </a:rPr>
              <a:t>disbalance</a:t>
            </a:r>
            <a:r>
              <a:rPr lang="en-US" dirty="0" smtClean="0">
                <a:solidFill>
                  <a:srgbClr val="0070C0"/>
                </a:solidFill>
              </a:rPr>
              <a:t>  between energy pumping over the spectrum and dissipation, which in turn can lead to the intensification of dissipation processes and additional heating</a:t>
            </a:r>
            <a:r>
              <a:rPr lang="en-US" b="1" dirty="0" smtClean="0">
                <a:solidFill>
                  <a:srgbClr val="002060"/>
                </a:solidFill>
              </a:rPr>
              <a:t>.</a:t>
            </a:r>
            <a:endParaRPr lang="ru-RU" dirty="0">
              <a:solidFill>
                <a:srgbClr val="002060"/>
              </a:solidFill>
            </a:endParaRPr>
          </a:p>
        </p:txBody>
      </p:sp>
      <p:pic>
        <p:nvPicPr>
          <p:cNvPr id="22" name="Рисунок 21" descr="stat_SWtype_3branch_v4_Fbr_all.png"/>
          <p:cNvPicPr>
            <a:picLocks/>
          </p:cNvPicPr>
          <p:nvPr/>
        </p:nvPicPr>
        <p:blipFill>
          <a:blip r:embed="rId2" cstate="print"/>
          <a:stretch>
            <a:fillRect/>
          </a:stretch>
        </p:blipFill>
        <p:spPr>
          <a:xfrm>
            <a:off x="0" y="4400805"/>
            <a:ext cx="5751576" cy="2111619"/>
          </a:xfrm>
          <a:prstGeom prst="rect">
            <a:avLst/>
          </a:prstGeom>
        </p:spPr>
      </p:pic>
      <p:pic>
        <p:nvPicPr>
          <p:cNvPr id="1027" name="Picture 3"/>
          <p:cNvPicPr>
            <a:picLocks noChangeArrowheads="1"/>
          </p:cNvPicPr>
          <p:nvPr/>
        </p:nvPicPr>
        <p:blipFill>
          <a:blip r:embed="rId3" cstate="print"/>
          <a:srcRect/>
          <a:stretch>
            <a:fillRect/>
          </a:stretch>
        </p:blipFill>
        <p:spPr bwMode="auto">
          <a:xfrm>
            <a:off x="192024" y="2597009"/>
            <a:ext cx="5022000" cy="1912286"/>
          </a:xfrm>
          <a:prstGeom prst="rect">
            <a:avLst/>
          </a:prstGeom>
          <a:noFill/>
          <a:ln w="9525">
            <a:noFill/>
            <a:miter lim="800000"/>
            <a:headEnd/>
            <a:tailEnd/>
          </a:ln>
          <a:effectLst/>
        </p:spPr>
      </p:pic>
      <p:pic>
        <p:nvPicPr>
          <p:cNvPr id="1026" name="Picture 2"/>
          <p:cNvPicPr>
            <a:picLocks noChangeArrowheads="1"/>
          </p:cNvPicPr>
          <p:nvPr/>
        </p:nvPicPr>
        <p:blipFill>
          <a:blip r:embed="rId4" cstate="print"/>
          <a:srcRect/>
          <a:stretch>
            <a:fillRect/>
          </a:stretch>
        </p:blipFill>
        <p:spPr bwMode="auto">
          <a:xfrm>
            <a:off x="194197" y="721219"/>
            <a:ext cx="5022000" cy="1903109"/>
          </a:xfrm>
          <a:prstGeom prst="rect">
            <a:avLst/>
          </a:prstGeom>
          <a:noFill/>
          <a:ln w="9525">
            <a:noFill/>
            <a:miter lim="800000"/>
            <a:headEnd/>
            <a:tailEnd/>
          </a:ln>
          <a:effectLst/>
        </p:spPr>
      </p:pic>
      <p:sp>
        <p:nvSpPr>
          <p:cNvPr id="23" name="TextBox 22"/>
          <p:cNvSpPr txBox="1"/>
          <p:nvPr/>
        </p:nvSpPr>
        <p:spPr>
          <a:xfrm>
            <a:off x="723263" y="917423"/>
            <a:ext cx="1457707" cy="369332"/>
          </a:xfrm>
          <a:prstGeom prst="rect">
            <a:avLst/>
          </a:prstGeom>
          <a:noFill/>
        </p:spPr>
        <p:txBody>
          <a:bodyPr wrap="none" rtlCol="0">
            <a:spAutoFit/>
          </a:bodyPr>
          <a:lstStyle/>
          <a:p>
            <a:pPr algn="ctr"/>
            <a:r>
              <a:rPr lang="en-US" b="1" dirty="0" smtClean="0">
                <a:solidFill>
                  <a:srgbClr val="0070C0"/>
                </a:solidFill>
              </a:rPr>
              <a:t>P</a:t>
            </a:r>
            <a:r>
              <a:rPr lang="en-US" b="1" baseline="-30000" dirty="0" smtClean="0">
                <a:solidFill>
                  <a:srgbClr val="0070C0"/>
                </a:solidFill>
                <a:ea typeface="Calibri" pitchFamily="34" charset="0"/>
                <a:cs typeface="Times New Roman" pitchFamily="18" charset="0"/>
              </a:rPr>
              <a:t>1</a:t>
            </a:r>
            <a:r>
              <a:rPr lang="ru-RU" b="1" dirty="0" smtClean="0">
                <a:solidFill>
                  <a:srgbClr val="0070C0"/>
                </a:solidFill>
              </a:rPr>
              <a:t> </a:t>
            </a:r>
            <a:r>
              <a:rPr lang="en-US" b="1" dirty="0" smtClean="0">
                <a:solidFill>
                  <a:srgbClr val="0070C0"/>
                </a:solidFill>
              </a:rPr>
              <a:t>MHD scale</a:t>
            </a:r>
            <a:endParaRPr lang="ru-RU" b="1" dirty="0">
              <a:solidFill>
                <a:srgbClr val="0070C0"/>
              </a:solidFill>
            </a:endParaRPr>
          </a:p>
        </p:txBody>
      </p:sp>
      <p:sp>
        <p:nvSpPr>
          <p:cNvPr id="24" name="TextBox 23"/>
          <p:cNvSpPr txBox="1"/>
          <p:nvPr/>
        </p:nvSpPr>
        <p:spPr>
          <a:xfrm>
            <a:off x="703750" y="2752319"/>
            <a:ext cx="1600375" cy="369332"/>
          </a:xfrm>
          <a:prstGeom prst="rect">
            <a:avLst/>
          </a:prstGeom>
          <a:noFill/>
        </p:spPr>
        <p:txBody>
          <a:bodyPr wrap="none" rtlCol="0">
            <a:spAutoFit/>
          </a:bodyPr>
          <a:lstStyle/>
          <a:p>
            <a:pPr algn="ctr"/>
            <a:r>
              <a:rPr lang="en-US" b="1" dirty="0" smtClean="0">
                <a:solidFill>
                  <a:srgbClr val="0070C0"/>
                </a:solidFill>
              </a:rPr>
              <a:t>P</a:t>
            </a:r>
            <a:r>
              <a:rPr lang="en-US" b="1" baseline="-30000" dirty="0" smtClean="0">
                <a:solidFill>
                  <a:srgbClr val="0070C0"/>
                </a:solidFill>
                <a:ea typeface="Calibri" pitchFamily="34" charset="0"/>
                <a:cs typeface="Times New Roman" pitchFamily="18" charset="0"/>
              </a:rPr>
              <a:t>2</a:t>
            </a:r>
            <a:r>
              <a:rPr lang="ru-RU" b="1" dirty="0" smtClean="0">
                <a:solidFill>
                  <a:srgbClr val="0070C0"/>
                </a:solidFill>
              </a:rPr>
              <a:t> </a:t>
            </a:r>
            <a:r>
              <a:rPr lang="en-US" b="1" dirty="0" smtClean="0">
                <a:solidFill>
                  <a:srgbClr val="0070C0"/>
                </a:solidFill>
              </a:rPr>
              <a:t>kinetic scale</a:t>
            </a:r>
            <a:endParaRPr lang="ru-RU" b="1" dirty="0">
              <a:solidFill>
                <a:srgbClr val="0070C0"/>
              </a:solidFill>
            </a:endParaRPr>
          </a:p>
        </p:txBody>
      </p:sp>
      <p:sp>
        <p:nvSpPr>
          <p:cNvPr id="25" name="TextBox 24"/>
          <p:cNvSpPr txBox="1"/>
          <p:nvPr/>
        </p:nvSpPr>
        <p:spPr>
          <a:xfrm>
            <a:off x="706683" y="4699991"/>
            <a:ext cx="506870" cy="369332"/>
          </a:xfrm>
          <a:prstGeom prst="rect">
            <a:avLst/>
          </a:prstGeom>
          <a:noFill/>
        </p:spPr>
        <p:txBody>
          <a:bodyPr wrap="none" rtlCol="0">
            <a:spAutoFit/>
          </a:bodyPr>
          <a:lstStyle/>
          <a:p>
            <a:pPr algn="ctr"/>
            <a:r>
              <a:rPr lang="en-US" b="1" dirty="0" smtClean="0">
                <a:solidFill>
                  <a:srgbClr val="0070C0"/>
                </a:solidFill>
              </a:rPr>
              <a:t>F</a:t>
            </a:r>
            <a:r>
              <a:rPr lang="en-US" b="1" baseline="-30000" dirty="0" smtClean="0">
                <a:solidFill>
                  <a:srgbClr val="0070C0"/>
                </a:solidFill>
                <a:ea typeface="Calibri" pitchFamily="34" charset="0"/>
                <a:cs typeface="Times New Roman" pitchFamily="18" charset="0"/>
              </a:rPr>
              <a:t>br2</a:t>
            </a:r>
            <a:endParaRPr lang="ru-RU" b="1" dirty="0">
              <a:solidFill>
                <a:srgbClr val="0070C0"/>
              </a:solidFill>
            </a:endParaRPr>
          </a:p>
        </p:txBody>
      </p:sp>
      <p:cxnSp>
        <p:nvCxnSpPr>
          <p:cNvPr id="26" name="Прямая соединительная линия 25"/>
          <p:cNvCxnSpPr>
            <a:endCxn id="1026" idx="0"/>
          </p:cNvCxnSpPr>
          <p:nvPr/>
        </p:nvCxnSpPr>
        <p:spPr>
          <a:xfrm rot="16200000" flipV="1">
            <a:off x="1933250" y="1493167"/>
            <a:ext cx="1558643" cy="14748"/>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2687787" y="743521"/>
            <a:ext cx="588623" cy="369332"/>
          </a:xfrm>
          <a:prstGeom prst="rect">
            <a:avLst/>
          </a:prstGeom>
          <a:noFill/>
        </p:spPr>
        <p:txBody>
          <a:bodyPr wrap="none" rtlCol="0">
            <a:spAutoFit/>
          </a:bodyPr>
          <a:lstStyle/>
          <a:p>
            <a:r>
              <a:rPr lang="en-US" b="1" dirty="0" smtClean="0">
                <a:solidFill>
                  <a:srgbClr val="F25D12"/>
                </a:solidFill>
              </a:rPr>
              <a:t>-5/3</a:t>
            </a:r>
            <a:endParaRPr lang="ru-RU" b="1" dirty="0">
              <a:solidFill>
                <a:srgbClr val="F25D12"/>
              </a:solidFill>
            </a:endParaRPr>
          </a:p>
        </p:txBody>
      </p:sp>
      <p:cxnSp>
        <p:nvCxnSpPr>
          <p:cNvPr id="30" name="Прямая соединительная линия 29"/>
          <p:cNvCxnSpPr/>
          <p:nvPr/>
        </p:nvCxnSpPr>
        <p:spPr>
          <a:xfrm rot="16200000" flipV="1">
            <a:off x="3044440" y="3607375"/>
            <a:ext cx="1070666" cy="5703"/>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234425" y="2747681"/>
            <a:ext cx="588623" cy="369332"/>
          </a:xfrm>
          <a:prstGeom prst="rect">
            <a:avLst/>
          </a:prstGeom>
          <a:noFill/>
        </p:spPr>
        <p:txBody>
          <a:bodyPr wrap="none" rtlCol="0">
            <a:spAutoFit/>
          </a:bodyPr>
          <a:lstStyle/>
          <a:p>
            <a:r>
              <a:rPr lang="en-US" b="1" dirty="0" smtClean="0">
                <a:solidFill>
                  <a:srgbClr val="F25D12"/>
                </a:solidFill>
              </a:rPr>
              <a:t>-8/3</a:t>
            </a:r>
            <a:endParaRPr lang="ru-RU" b="1" dirty="0">
              <a:solidFill>
                <a:srgbClr val="F25D12"/>
              </a:solidFill>
            </a:endParaRPr>
          </a:p>
        </p:txBody>
      </p:sp>
      <p:cxnSp>
        <p:nvCxnSpPr>
          <p:cNvPr id="34" name="Прямая соединительная линия 33"/>
          <p:cNvCxnSpPr/>
          <p:nvPr/>
        </p:nvCxnSpPr>
        <p:spPr>
          <a:xfrm rot="5400000" flipH="1" flipV="1">
            <a:off x="3948317" y="3914890"/>
            <a:ext cx="497198" cy="0"/>
          </a:xfrm>
          <a:prstGeom prst="line">
            <a:avLst/>
          </a:prstGeom>
          <a:ln w="254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4241740" y="3517960"/>
            <a:ext cx="588623" cy="369332"/>
          </a:xfrm>
          <a:prstGeom prst="rect">
            <a:avLst/>
          </a:prstGeom>
          <a:noFill/>
        </p:spPr>
        <p:txBody>
          <a:bodyPr wrap="none" rtlCol="0">
            <a:spAutoFit/>
          </a:bodyPr>
          <a:lstStyle/>
          <a:p>
            <a:r>
              <a:rPr lang="en-US" b="1" dirty="0" smtClean="0">
                <a:solidFill>
                  <a:srgbClr val="F25D12"/>
                </a:solidFill>
              </a:rPr>
              <a:t>-7/3</a:t>
            </a:r>
            <a:endParaRPr lang="ru-RU" b="1" dirty="0">
              <a:solidFill>
                <a:srgbClr val="F25D12"/>
              </a:solidFill>
            </a:endParaRPr>
          </a:p>
        </p:txBody>
      </p:sp>
      <p:graphicFrame>
        <p:nvGraphicFramePr>
          <p:cNvPr id="18" name="Таблица 17"/>
          <p:cNvGraphicFramePr>
            <a:graphicFrameLocks noGrp="1"/>
          </p:cNvGraphicFramePr>
          <p:nvPr/>
        </p:nvGraphicFramePr>
        <p:xfrm>
          <a:off x="5432611" y="3112490"/>
          <a:ext cx="5638801" cy="3401802"/>
        </p:xfrm>
        <a:graphic>
          <a:graphicData uri="http://schemas.openxmlformats.org/drawingml/2006/table">
            <a:tbl>
              <a:tblPr firstRow="1" bandRow="1">
                <a:tableStyleId>{5C22544A-7EE6-4342-B048-85BDC9FD1C3A}</a:tableStyleId>
              </a:tblPr>
              <a:tblGrid>
                <a:gridCol w="1183205"/>
                <a:gridCol w="765078"/>
                <a:gridCol w="1174308"/>
                <a:gridCol w="1370027"/>
                <a:gridCol w="1146183"/>
              </a:tblGrid>
              <a:tr h="572954">
                <a:tc>
                  <a:txBody>
                    <a:bodyPr/>
                    <a:lstStyle/>
                    <a:p>
                      <a:pPr algn="ctr"/>
                      <a:r>
                        <a:rPr lang="en-US" sz="1600" b="1" dirty="0" smtClean="0"/>
                        <a:t>SW</a:t>
                      </a:r>
                    </a:p>
                    <a:p>
                      <a:pPr algn="ctr"/>
                      <a:r>
                        <a:rPr lang="en-US" sz="1600" b="1" dirty="0" smtClean="0"/>
                        <a:t>type</a:t>
                      </a:r>
                      <a:endParaRPr lang="ru-RU" sz="1600" b="1" dirty="0"/>
                    </a:p>
                  </a:txBody>
                  <a:tcPr anchor="ctr"/>
                </a:tc>
                <a:tc>
                  <a:txBody>
                    <a:bodyPr/>
                    <a:lstStyle/>
                    <a:p>
                      <a:pPr algn="ctr"/>
                      <a:r>
                        <a:rPr lang="en-US" sz="1800" b="1" kern="1200" dirty="0" smtClean="0">
                          <a:solidFill>
                            <a:schemeClr val="bg1"/>
                          </a:solidFill>
                          <a:latin typeface="+mn-lt"/>
                          <a:ea typeface="+mn-ea"/>
                          <a:cs typeface="+mn-cs"/>
                        </a:rPr>
                        <a:t>PSD</a:t>
                      </a:r>
                      <a:r>
                        <a:rPr lang="en-US" sz="1800" b="1" kern="1200" baseline="-25000" dirty="0" smtClean="0">
                          <a:solidFill>
                            <a:schemeClr val="bg1"/>
                          </a:solidFill>
                          <a:latin typeface="+mn-lt"/>
                          <a:ea typeface="+mn-ea"/>
                          <a:cs typeface="+mn-cs"/>
                        </a:rPr>
                        <a:t>1</a:t>
                      </a:r>
                      <a:endParaRPr lang="ru-RU" sz="1800" b="1" kern="1200" dirty="0">
                        <a:solidFill>
                          <a:schemeClr val="bg1"/>
                        </a:solidFill>
                        <a:latin typeface="+mn-lt"/>
                        <a:ea typeface="+mn-ea"/>
                        <a:cs typeface="+mn-cs"/>
                      </a:endParaRPr>
                    </a:p>
                  </a:txBody>
                  <a:tcPr marL="7620" marR="7620" marT="7620" marB="0" anchor="ctr"/>
                </a:tc>
                <a:tc>
                  <a:txBody>
                    <a:bodyPr/>
                    <a:lstStyle/>
                    <a:p>
                      <a:pPr algn="ctr"/>
                      <a:r>
                        <a:rPr lang="en-US" sz="1600" b="1" dirty="0" smtClean="0"/>
                        <a:t>P1</a:t>
                      </a:r>
                      <a:endParaRPr lang="ru-RU" sz="1600" b="1" dirty="0"/>
                    </a:p>
                  </a:txBody>
                  <a:tcPr anchor="ctr"/>
                </a:tc>
                <a:tc>
                  <a:txBody>
                    <a:bodyPr/>
                    <a:lstStyle/>
                    <a:p>
                      <a:pPr algn="ctr"/>
                      <a:r>
                        <a:rPr lang="en-US" sz="1600" b="1" dirty="0" smtClean="0"/>
                        <a:t>P2</a:t>
                      </a:r>
                      <a:endParaRPr lang="ru-RU" sz="16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kern="1200" baseline="0" dirty="0" smtClean="0">
                          <a:solidFill>
                            <a:srgbClr val="002060"/>
                          </a:solidFill>
                          <a:latin typeface="+mn-lt"/>
                          <a:ea typeface="+mn-ea"/>
                          <a:cs typeface="+mn-cs"/>
                        </a:rPr>
                        <a:t>Fbr</a:t>
                      </a:r>
                      <a:r>
                        <a:rPr lang="en-US" sz="1600" b="1" kern="1200" baseline="-25000" dirty="0" smtClean="0">
                          <a:solidFill>
                            <a:srgbClr val="002060"/>
                          </a:solidFill>
                          <a:latin typeface="+mn-lt"/>
                          <a:ea typeface="+mn-ea"/>
                          <a:cs typeface="+mn-cs"/>
                        </a:rPr>
                        <a:t>2</a:t>
                      </a:r>
                      <a:r>
                        <a:rPr lang="ru-RU" sz="1600" b="1" kern="1200" baseline="0" dirty="0" smtClean="0">
                          <a:solidFill>
                            <a:srgbClr val="002060"/>
                          </a:solidFill>
                          <a:latin typeface="+mn-lt"/>
                          <a:ea typeface="+mn-ea"/>
                          <a:cs typeface="Times New Roman" pitchFamily="18" charset="0"/>
                        </a:rPr>
                        <a:t>, </a:t>
                      </a:r>
                      <a:r>
                        <a:rPr lang="en-US" sz="1600" b="1" kern="1200" baseline="0" dirty="0" smtClean="0">
                          <a:solidFill>
                            <a:srgbClr val="002060"/>
                          </a:solidFill>
                          <a:latin typeface="+mn-lt"/>
                          <a:ea typeface="+mn-ea"/>
                          <a:cs typeface="Times New Roman" pitchFamily="18" charset="0"/>
                        </a:rPr>
                        <a:t>Hz</a:t>
                      </a:r>
                      <a:endParaRPr lang="ru-RU" sz="1600" b="1" kern="1200" dirty="0" smtClean="0">
                        <a:solidFill>
                          <a:srgbClr val="002060"/>
                        </a:solidFill>
                        <a:latin typeface="+mn-lt"/>
                        <a:ea typeface="+mn-ea"/>
                        <a:cs typeface="+mn-cs"/>
                      </a:endParaRPr>
                    </a:p>
                  </a:txBody>
                  <a:tcPr anchor="ctr"/>
                </a:tc>
              </a:tr>
              <a:tr h="369261">
                <a:tc>
                  <a:txBody>
                    <a:bodyPr/>
                    <a:lstStyle/>
                    <a:p>
                      <a:pPr algn="ctr"/>
                      <a:r>
                        <a:rPr lang="en-US" sz="1600" b="1" dirty="0" smtClean="0"/>
                        <a:t>Slow</a:t>
                      </a:r>
                      <a:endParaRPr lang="ru-RU" sz="1600" b="1" dirty="0"/>
                    </a:p>
                  </a:txBody>
                  <a:tcPr anchor="ctr"/>
                </a:tc>
                <a:tc>
                  <a:txBody>
                    <a:bodyPr/>
                    <a:lstStyle/>
                    <a:p>
                      <a:pPr algn="ctr"/>
                      <a:r>
                        <a:rPr lang="en-US" sz="1800" b="1" dirty="0" smtClean="0">
                          <a:solidFill>
                            <a:schemeClr val="tx1"/>
                          </a:solidFill>
                        </a:rPr>
                        <a:t>0.53</a:t>
                      </a:r>
                      <a:endParaRPr lang="ru-RU" sz="1800" b="1" dirty="0">
                        <a:solidFill>
                          <a:schemeClr val="tx1"/>
                        </a:solidFill>
                      </a:endParaRPr>
                    </a:p>
                  </a:txBody>
                  <a:tcPr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ru-RU" sz="1800" b="1" strike="noStrike" dirty="0" smtClean="0">
                          <a:solidFill>
                            <a:srgbClr val="000000"/>
                          </a:solidFill>
                          <a:latin typeface="+mn-lt"/>
                          <a:ea typeface="Calibri"/>
                          <a:cs typeface="Times New Roman"/>
                        </a:rPr>
                        <a:t>-</a:t>
                      </a:r>
                      <a:r>
                        <a:rPr lang="en-US" sz="1800" b="1" strike="noStrike" dirty="0" smtClean="0">
                          <a:solidFill>
                            <a:srgbClr val="000000"/>
                          </a:solidFill>
                          <a:latin typeface="+mn-lt"/>
                          <a:ea typeface="Calibri"/>
                          <a:cs typeface="Times New Roman"/>
                        </a:rPr>
                        <a:t>1.56</a:t>
                      </a:r>
                      <a:r>
                        <a:rPr lang="ru-RU" sz="1800" b="1" kern="1200" dirty="0" smtClean="0">
                          <a:solidFill>
                            <a:schemeClr val="dk1"/>
                          </a:solidFill>
                          <a:latin typeface="+mn-lt"/>
                          <a:ea typeface="+mn-ea"/>
                          <a:cs typeface="+mn-cs"/>
                        </a:rPr>
                        <a:t>±0.01</a:t>
                      </a:r>
                      <a:endParaRPr lang="ru-RU" sz="1800" b="1" strike="noStrike" dirty="0">
                        <a:latin typeface="+mn-lt"/>
                        <a:ea typeface="Calibri"/>
                        <a:cs typeface="Times New Roman"/>
                      </a:endParaRPr>
                    </a:p>
                  </a:txBody>
                  <a:tcPr marL="68580" marR="68580" marT="0" marB="0" anchor="ctr"/>
                </a:tc>
                <a:tc>
                  <a:txBody>
                    <a:bodyPr/>
                    <a:lstStyle/>
                    <a:p>
                      <a:pPr algn="ctr">
                        <a:lnSpc>
                          <a:spcPct val="115000"/>
                        </a:lnSpc>
                        <a:spcAft>
                          <a:spcPts val="0"/>
                        </a:spcAft>
                      </a:pPr>
                      <a:r>
                        <a:rPr lang="ru-RU" sz="1800" b="1" strike="noStrike" dirty="0" smtClean="0">
                          <a:solidFill>
                            <a:srgbClr val="000000"/>
                          </a:solidFill>
                          <a:latin typeface="+mn-lt"/>
                          <a:ea typeface="Calibri"/>
                          <a:cs typeface="Times New Roman"/>
                        </a:rPr>
                        <a:t>-</a:t>
                      </a:r>
                      <a:r>
                        <a:rPr lang="en-US" sz="1800" b="1" strike="noStrike" dirty="0" smtClean="0">
                          <a:solidFill>
                            <a:srgbClr val="000000"/>
                          </a:solidFill>
                          <a:latin typeface="+mn-lt"/>
                          <a:ea typeface="Calibri"/>
                          <a:cs typeface="Times New Roman"/>
                        </a:rPr>
                        <a:t>2.</a:t>
                      </a:r>
                      <a:r>
                        <a:rPr lang="ru-RU" sz="1800" b="1" strike="noStrike" dirty="0" smtClean="0">
                          <a:solidFill>
                            <a:srgbClr val="000000"/>
                          </a:solidFill>
                          <a:latin typeface="+mn-lt"/>
                          <a:ea typeface="Calibri"/>
                          <a:cs typeface="Times New Roman"/>
                        </a:rPr>
                        <a:t>79</a:t>
                      </a:r>
                      <a:r>
                        <a:rPr lang="ru-RU" sz="1800" b="1" kern="1200" dirty="0" smtClean="0">
                          <a:solidFill>
                            <a:schemeClr val="dk1"/>
                          </a:solidFill>
                          <a:latin typeface="+mn-lt"/>
                          <a:ea typeface="+mn-ea"/>
                          <a:cs typeface="+mn-cs"/>
                        </a:rPr>
                        <a:t>±0.01</a:t>
                      </a:r>
                      <a:endParaRPr lang="ru-RU" sz="1800" b="1" strike="noStrike" dirty="0">
                        <a:latin typeface="+mn-lt"/>
                        <a:ea typeface="Calibri"/>
                        <a:cs typeface="Times New Roman"/>
                      </a:endParaRPr>
                    </a:p>
                  </a:txBody>
                  <a:tcPr marL="68580" marR="68580" marT="0" marB="0" anchor="ctr"/>
                </a:tc>
                <a:tc>
                  <a:txBody>
                    <a:bodyPr/>
                    <a:lstStyle/>
                    <a:p>
                      <a:pPr algn="ctr">
                        <a:lnSpc>
                          <a:spcPct val="115000"/>
                        </a:lnSpc>
                        <a:spcAft>
                          <a:spcPts val="0"/>
                        </a:spcAft>
                      </a:pPr>
                      <a:r>
                        <a:rPr lang="en-US" sz="1800" b="1" strike="noStrike" dirty="0" smtClean="0">
                          <a:solidFill>
                            <a:srgbClr val="000000"/>
                          </a:solidFill>
                          <a:latin typeface="+mn-lt"/>
                          <a:ea typeface="Calibri"/>
                          <a:cs typeface="Times New Roman"/>
                        </a:rPr>
                        <a:t>1.0</a:t>
                      </a:r>
                      <a:r>
                        <a:rPr lang="ru-RU" sz="1800" b="1" kern="1200" dirty="0" smtClean="0">
                          <a:solidFill>
                            <a:schemeClr val="dk1"/>
                          </a:solidFill>
                          <a:latin typeface="+mn-lt"/>
                          <a:ea typeface="+mn-ea"/>
                          <a:cs typeface="+mn-cs"/>
                        </a:rPr>
                        <a:t>±0.02</a:t>
                      </a:r>
                      <a:endParaRPr lang="ru-RU" sz="1800" b="1" strike="noStrike" dirty="0">
                        <a:latin typeface="+mn-lt"/>
                        <a:ea typeface="Calibri"/>
                        <a:cs typeface="Times New Roman"/>
                      </a:endParaRPr>
                    </a:p>
                  </a:txBody>
                  <a:tcPr marL="68580" marR="68580" marT="0" marB="0" anchor="ctr"/>
                </a:tc>
              </a:tr>
              <a:tr h="361866">
                <a:tc>
                  <a:txBody>
                    <a:bodyPr/>
                    <a:lstStyle/>
                    <a:p>
                      <a:pPr algn="ctr"/>
                      <a:r>
                        <a:rPr lang="en-US" sz="1600" b="1" dirty="0" smtClean="0"/>
                        <a:t>Fast</a:t>
                      </a:r>
                      <a:endParaRPr lang="ru-RU" sz="1600" b="1" dirty="0"/>
                    </a:p>
                  </a:txBody>
                  <a:tcPr anchor="ctr"/>
                </a:tc>
                <a:tc>
                  <a:txBody>
                    <a:bodyPr/>
                    <a:lstStyle/>
                    <a:p>
                      <a:pPr algn="ctr"/>
                      <a:r>
                        <a:rPr lang="en-US" sz="1800" b="1" dirty="0" smtClean="0">
                          <a:solidFill>
                            <a:schemeClr val="tx1"/>
                          </a:solidFill>
                        </a:rPr>
                        <a:t>0.63</a:t>
                      </a:r>
                      <a:endParaRPr lang="ru-RU" sz="1800" b="1" dirty="0">
                        <a:solidFill>
                          <a:schemeClr val="tx1"/>
                        </a:solidFill>
                      </a:endParaRPr>
                    </a:p>
                  </a:txBody>
                  <a:tcPr anchor="ctr"/>
                </a:tc>
                <a:tc>
                  <a:txBody>
                    <a:bodyPr/>
                    <a:lstStyle/>
                    <a:p>
                      <a:pPr algn="ctr">
                        <a:lnSpc>
                          <a:spcPct val="115000"/>
                        </a:lnSpc>
                        <a:spcAft>
                          <a:spcPts val="0"/>
                        </a:spcAft>
                      </a:pPr>
                      <a:r>
                        <a:rPr lang="ru-RU" sz="1800" b="1" strike="noStrike" dirty="0" smtClean="0">
                          <a:latin typeface="+mn-lt"/>
                          <a:ea typeface="Calibri"/>
                          <a:cs typeface="Times New Roman"/>
                        </a:rPr>
                        <a:t>-1.62</a:t>
                      </a:r>
                      <a:r>
                        <a:rPr lang="ru-RU" sz="1800" b="1" kern="1200" dirty="0" smtClean="0">
                          <a:solidFill>
                            <a:schemeClr val="dk1"/>
                          </a:solidFill>
                          <a:latin typeface="+mn-lt"/>
                          <a:ea typeface="+mn-ea"/>
                          <a:cs typeface="+mn-cs"/>
                        </a:rPr>
                        <a:t>±0.02</a:t>
                      </a:r>
                      <a:endParaRPr lang="ru-RU" sz="1800" b="1" strike="noStrike" dirty="0">
                        <a:latin typeface="+mn-lt"/>
                        <a:ea typeface="Calibri"/>
                        <a:cs typeface="Times New Roman"/>
                      </a:endParaRPr>
                    </a:p>
                  </a:txBody>
                  <a:tcPr marL="68580" marR="68580" marT="0" marB="0" anchor="ctr"/>
                </a:tc>
                <a:tc>
                  <a:txBody>
                    <a:bodyPr/>
                    <a:lstStyle/>
                    <a:p>
                      <a:pPr algn="ctr">
                        <a:lnSpc>
                          <a:spcPct val="115000"/>
                        </a:lnSpc>
                        <a:spcAft>
                          <a:spcPts val="0"/>
                        </a:spcAft>
                      </a:pPr>
                      <a:r>
                        <a:rPr lang="ru-RU" sz="1800" b="1" strike="noStrike" dirty="0" smtClean="0">
                          <a:latin typeface="+mn-lt"/>
                          <a:ea typeface="Calibri"/>
                          <a:cs typeface="Times New Roman"/>
                        </a:rPr>
                        <a:t>-2.79</a:t>
                      </a:r>
                      <a:r>
                        <a:rPr lang="ru-RU" sz="1800" b="1" kern="1200" dirty="0" smtClean="0">
                          <a:solidFill>
                            <a:schemeClr val="dk1"/>
                          </a:solidFill>
                          <a:latin typeface="+mn-lt"/>
                          <a:ea typeface="+mn-ea"/>
                          <a:cs typeface="+mn-cs"/>
                        </a:rPr>
                        <a:t>±0.02</a:t>
                      </a:r>
                      <a:endParaRPr lang="ru-RU" sz="1800" b="1" strike="noStrike" dirty="0">
                        <a:latin typeface="+mn-lt"/>
                        <a:ea typeface="Calibri"/>
                        <a:cs typeface="Times New Roman"/>
                      </a:endParaRPr>
                    </a:p>
                  </a:txBody>
                  <a:tcPr marL="68580" marR="68580" marT="0" marB="0" anchor="ctr"/>
                </a:tc>
                <a:tc>
                  <a:txBody>
                    <a:bodyPr/>
                    <a:lstStyle/>
                    <a:p>
                      <a:pPr algn="ctr">
                        <a:lnSpc>
                          <a:spcPct val="115000"/>
                        </a:lnSpc>
                        <a:spcAft>
                          <a:spcPts val="0"/>
                        </a:spcAft>
                      </a:pPr>
                      <a:r>
                        <a:rPr lang="ru-RU" sz="1800" b="1" strike="noStrike" dirty="0" smtClean="0">
                          <a:latin typeface="+mn-lt"/>
                          <a:ea typeface="Calibri"/>
                          <a:cs typeface="Times New Roman"/>
                        </a:rPr>
                        <a:t>1.2</a:t>
                      </a:r>
                      <a:r>
                        <a:rPr lang="ru-RU" sz="1800" b="1" kern="1200" dirty="0" smtClean="0">
                          <a:solidFill>
                            <a:schemeClr val="dk1"/>
                          </a:solidFill>
                          <a:latin typeface="+mn-lt"/>
                          <a:ea typeface="+mn-ea"/>
                          <a:cs typeface="+mn-cs"/>
                        </a:rPr>
                        <a:t>±0.04</a:t>
                      </a:r>
                      <a:endParaRPr lang="ru-RU" sz="1800" b="1" strike="noStrike" dirty="0">
                        <a:latin typeface="+mn-lt"/>
                        <a:ea typeface="Calibri"/>
                        <a:cs typeface="Times New Roman"/>
                      </a:endParaRPr>
                    </a:p>
                  </a:txBody>
                  <a:tcPr marL="68580" marR="68580" marT="0" marB="0" anchor="ctr"/>
                </a:tc>
              </a:tr>
              <a:tr h="361866">
                <a:tc>
                  <a:txBody>
                    <a:bodyPr/>
                    <a:lstStyle/>
                    <a:p>
                      <a:pPr algn="ctr"/>
                      <a:r>
                        <a:rPr lang="en-US" sz="1600" b="1" dirty="0" smtClean="0"/>
                        <a:t>EJECTA</a:t>
                      </a:r>
                      <a:endParaRPr lang="ru-RU" sz="1600" b="1" dirty="0"/>
                    </a:p>
                  </a:txBody>
                  <a:tcPr anchor="ctr"/>
                </a:tc>
                <a:tc>
                  <a:txBody>
                    <a:bodyPr/>
                    <a:lstStyle/>
                    <a:p>
                      <a:pPr algn="ctr"/>
                      <a:r>
                        <a:rPr lang="en-US" sz="1800" b="1" dirty="0" smtClean="0">
                          <a:solidFill>
                            <a:schemeClr val="tx1"/>
                          </a:solidFill>
                        </a:rPr>
                        <a:t>1.00</a:t>
                      </a:r>
                      <a:endParaRPr lang="ru-RU" sz="1800" b="1" dirty="0">
                        <a:solidFill>
                          <a:schemeClr val="tx1"/>
                        </a:solidFill>
                      </a:endParaRPr>
                    </a:p>
                  </a:txBody>
                  <a:tcPr anchor="ctr"/>
                </a:tc>
                <a:tc>
                  <a:txBody>
                    <a:bodyPr/>
                    <a:lstStyle/>
                    <a:p>
                      <a:pPr algn="ctr">
                        <a:lnSpc>
                          <a:spcPct val="115000"/>
                        </a:lnSpc>
                        <a:spcAft>
                          <a:spcPts val="0"/>
                        </a:spcAft>
                      </a:pPr>
                      <a:r>
                        <a:rPr lang="ru-RU" sz="1800" b="1" strike="noStrike" dirty="0" smtClean="0">
                          <a:latin typeface="+mn-lt"/>
                          <a:ea typeface="Calibri"/>
                          <a:cs typeface="Times New Roman"/>
                        </a:rPr>
                        <a:t>-1.69</a:t>
                      </a:r>
                      <a:r>
                        <a:rPr lang="ru-RU" sz="1800" b="1" kern="1200" dirty="0" smtClean="0">
                          <a:solidFill>
                            <a:schemeClr val="dk1"/>
                          </a:solidFill>
                          <a:latin typeface="+mn-lt"/>
                          <a:ea typeface="+mn-ea"/>
                          <a:cs typeface="+mn-cs"/>
                        </a:rPr>
                        <a:t>±0.01</a:t>
                      </a:r>
                      <a:endParaRPr lang="ru-RU" sz="1800" b="1" strike="noStrike" dirty="0">
                        <a:latin typeface="+mn-lt"/>
                        <a:ea typeface="Calibri"/>
                        <a:cs typeface="Times New Roman"/>
                      </a:endParaRPr>
                    </a:p>
                  </a:txBody>
                  <a:tcPr marL="68580" marR="68580" marT="0" marB="0" anchor="ctr"/>
                </a:tc>
                <a:tc>
                  <a:txBody>
                    <a:bodyPr/>
                    <a:lstStyle/>
                    <a:p>
                      <a:pPr algn="ctr">
                        <a:lnSpc>
                          <a:spcPct val="115000"/>
                        </a:lnSpc>
                        <a:spcAft>
                          <a:spcPts val="0"/>
                        </a:spcAft>
                      </a:pPr>
                      <a:r>
                        <a:rPr lang="ru-RU" sz="1800" b="1" strike="noStrike" dirty="0" smtClean="0">
                          <a:latin typeface="+mn-lt"/>
                          <a:ea typeface="Calibri"/>
                          <a:cs typeface="Times New Roman"/>
                        </a:rPr>
                        <a:t>-2.91</a:t>
                      </a:r>
                      <a:r>
                        <a:rPr lang="ru-RU" sz="1800" b="1" kern="1200" dirty="0" smtClean="0">
                          <a:solidFill>
                            <a:schemeClr val="dk1"/>
                          </a:solidFill>
                          <a:latin typeface="+mn-lt"/>
                          <a:ea typeface="+mn-ea"/>
                          <a:cs typeface="+mn-cs"/>
                        </a:rPr>
                        <a:t>±0.01</a:t>
                      </a:r>
                      <a:endParaRPr lang="ru-RU" sz="1800" b="1" strike="noStrike" dirty="0">
                        <a:latin typeface="+mn-lt"/>
                        <a:ea typeface="Calibri"/>
                        <a:cs typeface="Times New Roman"/>
                      </a:endParaRPr>
                    </a:p>
                  </a:txBody>
                  <a:tcPr marL="68580" marR="68580" marT="0" marB="0" anchor="ctr"/>
                </a:tc>
                <a:tc>
                  <a:txBody>
                    <a:bodyPr/>
                    <a:lstStyle/>
                    <a:p>
                      <a:pPr algn="ctr">
                        <a:lnSpc>
                          <a:spcPct val="115000"/>
                        </a:lnSpc>
                        <a:spcAft>
                          <a:spcPts val="0"/>
                        </a:spcAft>
                      </a:pPr>
                      <a:r>
                        <a:rPr lang="ru-RU" sz="1800" b="1" strike="noStrike" dirty="0" smtClean="0">
                          <a:latin typeface="+mn-lt"/>
                          <a:ea typeface="Calibri"/>
                          <a:cs typeface="Times New Roman"/>
                        </a:rPr>
                        <a:t>1.5</a:t>
                      </a:r>
                      <a:r>
                        <a:rPr lang="ru-RU" sz="1800" b="1" kern="1200" dirty="0" smtClean="0">
                          <a:solidFill>
                            <a:schemeClr val="dk1"/>
                          </a:solidFill>
                          <a:latin typeface="+mn-lt"/>
                          <a:ea typeface="+mn-ea"/>
                          <a:cs typeface="+mn-cs"/>
                        </a:rPr>
                        <a:t>±0.03</a:t>
                      </a:r>
                      <a:endParaRPr lang="ru-RU" sz="1800" b="1" strike="noStrike" dirty="0">
                        <a:latin typeface="+mn-lt"/>
                        <a:ea typeface="Calibri"/>
                        <a:cs typeface="Times New Roman"/>
                      </a:endParaRPr>
                    </a:p>
                  </a:txBody>
                  <a:tcPr marL="68580" marR="68580" marT="0" marB="0" anchor="ctr"/>
                </a:tc>
              </a:tr>
              <a:tr h="361866">
                <a:tc>
                  <a:txBody>
                    <a:bodyPr/>
                    <a:lstStyle/>
                    <a:p>
                      <a:pPr algn="ctr"/>
                      <a:r>
                        <a:rPr lang="en-US" sz="1600" b="1" dirty="0" smtClean="0"/>
                        <a:t>SHEATH</a:t>
                      </a:r>
                      <a:r>
                        <a:rPr lang="ru-RU" sz="1600" b="1" dirty="0" smtClean="0"/>
                        <a:t> </a:t>
                      </a:r>
                      <a:r>
                        <a:rPr lang="en-US" sz="1600" b="1" dirty="0" smtClean="0"/>
                        <a:t>EJECTA</a:t>
                      </a:r>
                      <a:endParaRPr lang="ru-RU" sz="1600" b="1" dirty="0"/>
                    </a:p>
                  </a:txBody>
                  <a:tcPr anchor="ctr"/>
                </a:tc>
                <a:tc>
                  <a:txBody>
                    <a:bodyPr/>
                    <a:lstStyle/>
                    <a:p>
                      <a:pPr algn="ctr"/>
                      <a:r>
                        <a:rPr lang="en-US" sz="1800" b="1" dirty="0" smtClean="0">
                          <a:solidFill>
                            <a:schemeClr val="tx1"/>
                          </a:solidFill>
                        </a:rPr>
                        <a:t>0.65</a:t>
                      </a:r>
                      <a:endParaRPr lang="ru-RU" sz="1800" b="1" dirty="0">
                        <a:solidFill>
                          <a:schemeClr val="tx1"/>
                        </a:solidFill>
                      </a:endParaRPr>
                    </a:p>
                  </a:txBody>
                  <a:tcPr anchor="ctr"/>
                </a:tc>
                <a:tc>
                  <a:txBody>
                    <a:bodyPr/>
                    <a:lstStyle/>
                    <a:p>
                      <a:pPr algn="ctr">
                        <a:lnSpc>
                          <a:spcPct val="115000"/>
                        </a:lnSpc>
                        <a:spcAft>
                          <a:spcPts val="0"/>
                        </a:spcAft>
                      </a:pPr>
                      <a:r>
                        <a:rPr lang="ru-RU" sz="1800" b="1" strike="noStrike" dirty="0" smtClean="0">
                          <a:solidFill>
                            <a:srgbClr val="000000"/>
                          </a:solidFill>
                          <a:latin typeface="+mn-lt"/>
                          <a:ea typeface="Calibri"/>
                          <a:cs typeface="Times New Roman"/>
                        </a:rPr>
                        <a:t>-</a:t>
                      </a:r>
                      <a:r>
                        <a:rPr lang="en-US" sz="1800" b="1" strike="noStrike" dirty="0" smtClean="0">
                          <a:solidFill>
                            <a:srgbClr val="000000"/>
                          </a:solidFill>
                          <a:latin typeface="+mn-lt"/>
                          <a:ea typeface="Calibri"/>
                          <a:cs typeface="Times New Roman"/>
                        </a:rPr>
                        <a:t>1.6</a:t>
                      </a:r>
                      <a:r>
                        <a:rPr lang="ru-RU" sz="1800" b="1" kern="1200" dirty="0" smtClean="0">
                          <a:solidFill>
                            <a:schemeClr val="dk1"/>
                          </a:solidFill>
                          <a:latin typeface="+mn-lt"/>
                          <a:ea typeface="+mn-ea"/>
                          <a:cs typeface="+mn-cs"/>
                        </a:rPr>
                        <a:t>±0.02</a:t>
                      </a:r>
                      <a:endParaRPr lang="ru-RU" sz="1800" b="1" strike="noStrike" dirty="0">
                        <a:latin typeface="+mn-lt"/>
                        <a:ea typeface="Calibri"/>
                        <a:cs typeface="Times New Roman"/>
                      </a:endParaRPr>
                    </a:p>
                  </a:txBody>
                  <a:tcPr marL="68580" marR="68580" marT="0" marB="0" anchor="ctr"/>
                </a:tc>
                <a:tc>
                  <a:txBody>
                    <a:bodyPr/>
                    <a:lstStyle/>
                    <a:p>
                      <a:pPr algn="ctr">
                        <a:lnSpc>
                          <a:spcPct val="115000"/>
                        </a:lnSpc>
                        <a:spcAft>
                          <a:spcPts val="0"/>
                        </a:spcAft>
                      </a:pPr>
                      <a:r>
                        <a:rPr lang="ru-RU" sz="1800" b="1" strike="noStrike" dirty="0" smtClean="0">
                          <a:solidFill>
                            <a:srgbClr val="000000"/>
                          </a:solidFill>
                          <a:latin typeface="+mn-lt"/>
                          <a:ea typeface="Calibri"/>
                          <a:cs typeface="Times New Roman"/>
                        </a:rPr>
                        <a:t>-</a:t>
                      </a:r>
                      <a:r>
                        <a:rPr lang="en-US" sz="1800" b="1" strike="noStrike" dirty="0" smtClean="0">
                          <a:solidFill>
                            <a:srgbClr val="000000"/>
                          </a:solidFill>
                          <a:latin typeface="+mn-lt"/>
                          <a:ea typeface="Calibri"/>
                          <a:cs typeface="Times New Roman"/>
                        </a:rPr>
                        <a:t>2.9</a:t>
                      </a:r>
                      <a:r>
                        <a:rPr lang="ru-RU" sz="1800" b="1" kern="1200" dirty="0" smtClean="0">
                          <a:solidFill>
                            <a:schemeClr val="dk1"/>
                          </a:solidFill>
                          <a:latin typeface="+mn-lt"/>
                          <a:ea typeface="+mn-ea"/>
                          <a:cs typeface="+mn-cs"/>
                        </a:rPr>
                        <a:t>±0.02</a:t>
                      </a:r>
                      <a:endParaRPr lang="ru-RU" sz="1800" b="1" strike="noStrike" dirty="0">
                        <a:latin typeface="+mn-lt"/>
                        <a:ea typeface="Calibri"/>
                        <a:cs typeface="Times New Roman"/>
                      </a:endParaRPr>
                    </a:p>
                  </a:txBody>
                  <a:tcPr marL="68580" marR="68580" marT="0" marB="0" anchor="ctr"/>
                </a:tc>
                <a:tc>
                  <a:txBody>
                    <a:bodyPr/>
                    <a:lstStyle/>
                    <a:p>
                      <a:pPr algn="ctr">
                        <a:lnSpc>
                          <a:spcPct val="115000"/>
                        </a:lnSpc>
                        <a:spcAft>
                          <a:spcPts val="0"/>
                        </a:spcAft>
                      </a:pPr>
                      <a:r>
                        <a:rPr lang="en-US" sz="1800" b="1" strike="noStrike" dirty="0" smtClean="0">
                          <a:solidFill>
                            <a:srgbClr val="000000"/>
                          </a:solidFill>
                          <a:latin typeface="+mn-lt"/>
                          <a:ea typeface="Calibri"/>
                          <a:cs typeface="Times New Roman"/>
                        </a:rPr>
                        <a:t>1.2</a:t>
                      </a:r>
                      <a:r>
                        <a:rPr lang="ru-RU" sz="1800" b="1" kern="1200" dirty="0" smtClean="0">
                          <a:solidFill>
                            <a:schemeClr val="dk1"/>
                          </a:solidFill>
                          <a:latin typeface="+mn-lt"/>
                          <a:ea typeface="+mn-ea"/>
                          <a:cs typeface="+mn-cs"/>
                        </a:rPr>
                        <a:t>±0.04</a:t>
                      </a:r>
                      <a:endParaRPr lang="ru-RU" sz="1800" b="1" strike="noStrike" dirty="0">
                        <a:latin typeface="+mn-lt"/>
                        <a:ea typeface="Calibri"/>
                        <a:cs typeface="Times New Roman"/>
                      </a:endParaRPr>
                    </a:p>
                  </a:txBody>
                  <a:tcPr marL="68580" marR="68580" marT="0" marB="0" anchor="ctr"/>
                </a:tc>
              </a:tr>
              <a:tr h="361866">
                <a:tc>
                  <a:txBody>
                    <a:bodyPr/>
                    <a:lstStyle/>
                    <a:p>
                      <a:pPr algn="ctr"/>
                      <a:r>
                        <a:rPr lang="en-US" sz="1600" b="1" dirty="0" smtClean="0"/>
                        <a:t>MC</a:t>
                      </a:r>
                      <a:endParaRPr lang="ru-RU" sz="1600" b="1" dirty="0"/>
                    </a:p>
                  </a:txBody>
                  <a:tcPr anchor="ctr"/>
                </a:tc>
                <a:tc>
                  <a:txBody>
                    <a:bodyPr/>
                    <a:lstStyle/>
                    <a:p>
                      <a:pPr algn="ctr"/>
                      <a:r>
                        <a:rPr lang="en-US" sz="1800" b="1" dirty="0" smtClean="0">
                          <a:solidFill>
                            <a:schemeClr val="tx1"/>
                          </a:solidFill>
                        </a:rPr>
                        <a:t>1.02</a:t>
                      </a:r>
                      <a:endParaRPr lang="ru-RU" sz="1800" b="1" dirty="0">
                        <a:solidFill>
                          <a:schemeClr val="tx1"/>
                        </a:solidFill>
                      </a:endParaRPr>
                    </a:p>
                  </a:txBody>
                  <a:tcPr anchor="ctr"/>
                </a:tc>
                <a:tc>
                  <a:txBody>
                    <a:bodyPr/>
                    <a:lstStyle/>
                    <a:p>
                      <a:pPr algn="ctr">
                        <a:lnSpc>
                          <a:spcPct val="115000"/>
                        </a:lnSpc>
                        <a:spcAft>
                          <a:spcPts val="0"/>
                        </a:spcAft>
                      </a:pPr>
                      <a:r>
                        <a:rPr lang="ru-RU" sz="1800" b="1" strike="noStrike" dirty="0" smtClean="0">
                          <a:latin typeface="+mn-lt"/>
                          <a:ea typeface="Calibri"/>
                          <a:cs typeface="Times New Roman"/>
                        </a:rPr>
                        <a:t>-1.61</a:t>
                      </a:r>
                      <a:r>
                        <a:rPr lang="ru-RU" sz="1800" b="1" kern="1200" dirty="0" smtClean="0">
                          <a:solidFill>
                            <a:schemeClr val="dk1"/>
                          </a:solidFill>
                          <a:latin typeface="+mn-lt"/>
                          <a:ea typeface="+mn-ea"/>
                          <a:cs typeface="+mn-cs"/>
                        </a:rPr>
                        <a:t>±0.02</a:t>
                      </a:r>
                      <a:endParaRPr lang="ru-RU" sz="1800" b="1" strike="noStrike" dirty="0">
                        <a:latin typeface="+mn-lt"/>
                        <a:ea typeface="Calibri"/>
                        <a:cs typeface="Times New Roman"/>
                      </a:endParaRPr>
                    </a:p>
                  </a:txBody>
                  <a:tcPr marL="68580" marR="68580" marT="0" marB="0" anchor="ctr"/>
                </a:tc>
                <a:tc>
                  <a:txBody>
                    <a:bodyPr/>
                    <a:lstStyle/>
                    <a:p>
                      <a:pPr algn="ctr">
                        <a:lnSpc>
                          <a:spcPct val="115000"/>
                        </a:lnSpc>
                        <a:spcAft>
                          <a:spcPts val="0"/>
                        </a:spcAft>
                      </a:pPr>
                      <a:r>
                        <a:rPr lang="ru-RU" sz="1800" b="1" strike="noStrike" dirty="0" smtClean="0">
                          <a:latin typeface="+mn-lt"/>
                          <a:ea typeface="Calibri"/>
                          <a:cs typeface="Times New Roman"/>
                        </a:rPr>
                        <a:t>-3.04</a:t>
                      </a:r>
                      <a:r>
                        <a:rPr lang="ru-RU" sz="1800" b="1" kern="1200" dirty="0" smtClean="0">
                          <a:solidFill>
                            <a:schemeClr val="dk1"/>
                          </a:solidFill>
                          <a:latin typeface="+mn-lt"/>
                          <a:ea typeface="+mn-ea"/>
                          <a:cs typeface="+mn-cs"/>
                        </a:rPr>
                        <a:t>±0.02</a:t>
                      </a:r>
                      <a:endParaRPr lang="ru-RU" sz="1800" b="1" strike="noStrike" dirty="0">
                        <a:latin typeface="+mn-lt"/>
                        <a:ea typeface="Calibri"/>
                        <a:cs typeface="Times New Roman"/>
                      </a:endParaRPr>
                    </a:p>
                  </a:txBody>
                  <a:tcPr marL="68580" marR="68580" marT="0" marB="0" anchor="ctr"/>
                </a:tc>
                <a:tc>
                  <a:txBody>
                    <a:bodyPr/>
                    <a:lstStyle/>
                    <a:p>
                      <a:pPr algn="ctr">
                        <a:lnSpc>
                          <a:spcPct val="115000"/>
                        </a:lnSpc>
                        <a:spcAft>
                          <a:spcPts val="0"/>
                        </a:spcAft>
                      </a:pPr>
                      <a:r>
                        <a:rPr lang="ru-RU" sz="1800" b="1" strike="noStrike" dirty="0" smtClean="0">
                          <a:latin typeface="+mn-lt"/>
                          <a:ea typeface="Calibri"/>
                          <a:cs typeface="Times New Roman"/>
                        </a:rPr>
                        <a:t>1.7</a:t>
                      </a:r>
                      <a:r>
                        <a:rPr lang="ru-RU" sz="1800" b="1" kern="1200" dirty="0" smtClean="0">
                          <a:solidFill>
                            <a:schemeClr val="dk1"/>
                          </a:solidFill>
                          <a:latin typeface="+mn-lt"/>
                          <a:ea typeface="+mn-ea"/>
                          <a:cs typeface="+mn-cs"/>
                        </a:rPr>
                        <a:t>±0.05</a:t>
                      </a:r>
                      <a:endParaRPr lang="ru-RU" sz="1800" b="1" strike="noStrike" dirty="0">
                        <a:latin typeface="+mn-lt"/>
                        <a:ea typeface="Calibri"/>
                        <a:cs typeface="Times New Roman"/>
                      </a:endParaRPr>
                    </a:p>
                  </a:txBody>
                  <a:tcPr marL="68580" marR="68580" marT="0" marB="0" anchor="ctr"/>
                </a:tc>
              </a:tr>
              <a:tr h="361866">
                <a:tc>
                  <a:txBody>
                    <a:bodyPr/>
                    <a:lstStyle/>
                    <a:p>
                      <a:pPr algn="ctr"/>
                      <a:r>
                        <a:rPr lang="en-US" sz="1600" b="1" dirty="0" smtClean="0">
                          <a:solidFill>
                            <a:srgbClr val="FF0000"/>
                          </a:solidFill>
                        </a:rPr>
                        <a:t>SHEATH MC</a:t>
                      </a:r>
                      <a:endParaRPr lang="ru-RU" sz="1600" b="1" dirty="0">
                        <a:solidFill>
                          <a:srgbClr val="FF0000"/>
                        </a:solidFill>
                      </a:endParaRPr>
                    </a:p>
                  </a:txBody>
                  <a:tcPr anchor="ctr"/>
                </a:tc>
                <a:tc>
                  <a:txBody>
                    <a:bodyPr/>
                    <a:lstStyle/>
                    <a:p>
                      <a:pPr algn="ctr"/>
                      <a:r>
                        <a:rPr lang="en-US" sz="1800" b="1" dirty="0" smtClean="0">
                          <a:solidFill>
                            <a:srgbClr val="FF0000"/>
                          </a:solidFill>
                        </a:rPr>
                        <a:t>3.02</a:t>
                      </a:r>
                      <a:endParaRPr lang="ru-RU" sz="1800" b="1" dirty="0">
                        <a:solidFill>
                          <a:srgbClr val="FF0000"/>
                        </a:solidFill>
                      </a:endParaRPr>
                    </a:p>
                  </a:txBody>
                  <a:tcPr anchor="ctr"/>
                </a:tc>
                <a:tc>
                  <a:txBody>
                    <a:bodyPr/>
                    <a:lstStyle/>
                    <a:p>
                      <a:pPr algn="ctr">
                        <a:lnSpc>
                          <a:spcPct val="115000"/>
                        </a:lnSpc>
                        <a:spcAft>
                          <a:spcPts val="0"/>
                        </a:spcAft>
                      </a:pPr>
                      <a:r>
                        <a:rPr lang="ru-RU" sz="1800" b="1" strike="noStrike" dirty="0" smtClean="0">
                          <a:solidFill>
                            <a:srgbClr val="000000"/>
                          </a:solidFill>
                          <a:latin typeface="+mn-lt"/>
                          <a:ea typeface="Calibri"/>
                          <a:cs typeface="Times New Roman"/>
                        </a:rPr>
                        <a:t>-</a:t>
                      </a:r>
                      <a:r>
                        <a:rPr lang="en-US" sz="1800" b="1" strike="noStrike" dirty="0" smtClean="0">
                          <a:solidFill>
                            <a:srgbClr val="000000"/>
                          </a:solidFill>
                          <a:latin typeface="+mn-lt"/>
                          <a:ea typeface="Calibri"/>
                          <a:cs typeface="Times New Roman"/>
                        </a:rPr>
                        <a:t>1.68</a:t>
                      </a:r>
                      <a:r>
                        <a:rPr lang="ru-RU" sz="1800" b="1" kern="1200" dirty="0" smtClean="0">
                          <a:solidFill>
                            <a:schemeClr val="dk1"/>
                          </a:solidFill>
                          <a:latin typeface="+mn-lt"/>
                          <a:ea typeface="+mn-ea"/>
                          <a:cs typeface="+mn-cs"/>
                        </a:rPr>
                        <a:t>±0.02</a:t>
                      </a:r>
                      <a:endParaRPr lang="ru-RU" sz="1800" b="1" strike="noStrike" dirty="0">
                        <a:latin typeface="+mn-lt"/>
                        <a:ea typeface="Calibri"/>
                        <a:cs typeface="Times New Roman"/>
                      </a:endParaRPr>
                    </a:p>
                  </a:txBody>
                  <a:tcPr marL="68580" marR="68580" marT="0" marB="0" anchor="ctr"/>
                </a:tc>
                <a:tc>
                  <a:txBody>
                    <a:bodyPr/>
                    <a:lstStyle/>
                    <a:p>
                      <a:pPr algn="ctr">
                        <a:lnSpc>
                          <a:spcPct val="115000"/>
                        </a:lnSpc>
                        <a:spcAft>
                          <a:spcPts val="0"/>
                        </a:spcAft>
                      </a:pPr>
                      <a:r>
                        <a:rPr lang="ru-RU" sz="1800" b="1" strike="noStrike" dirty="0" smtClean="0">
                          <a:solidFill>
                            <a:srgbClr val="FF0000"/>
                          </a:solidFill>
                          <a:latin typeface="+mn-lt"/>
                          <a:ea typeface="Calibri"/>
                          <a:cs typeface="Times New Roman"/>
                        </a:rPr>
                        <a:t>-</a:t>
                      </a:r>
                      <a:r>
                        <a:rPr lang="en-US" sz="1800" b="1" strike="noStrike" dirty="0" smtClean="0">
                          <a:solidFill>
                            <a:srgbClr val="FF0000"/>
                          </a:solidFill>
                          <a:latin typeface="+mn-lt"/>
                          <a:ea typeface="Calibri"/>
                          <a:cs typeface="Times New Roman"/>
                        </a:rPr>
                        <a:t>3.</a:t>
                      </a:r>
                      <a:r>
                        <a:rPr lang="ru-RU" sz="1800" b="1" strike="noStrike" dirty="0" smtClean="0">
                          <a:solidFill>
                            <a:srgbClr val="FF0000"/>
                          </a:solidFill>
                          <a:latin typeface="+mn-lt"/>
                          <a:ea typeface="Calibri"/>
                          <a:cs typeface="Times New Roman"/>
                        </a:rPr>
                        <a:t>17</a:t>
                      </a:r>
                      <a:r>
                        <a:rPr lang="ru-RU" sz="1800" b="1" kern="1200" dirty="0" smtClean="0">
                          <a:solidFill>
                            <a:srgbClr val="FF0000"/>
                          </a:solidFill>
                          <a:latin typeface="+mn-lt"/>
                          <a:ea typeface="+mn-ea"/>
                          <a:cs typeface="+mn-cs"/>
                        </a:rPr>
                        <a:t>±0.02</a:t>
                      </a:r>
                      <a:endParaRPr lang="ru-RU" sz="1800" b="1" strike="noStrike" dirty="0">
                        <a:solidFill>
                          <a:srgbClr val="FF0000"/>
                        </a:solidFill>
                        <a:latin typeface="+mn-lt"/>
                        <a:ea typeface="Calibri"/>
                        <a:cs typeface="Times New Roman"/>
                      </a:endParaRPr>
                    </a:p>
                  </a:txBody>
                  <a:tcPr marL="68580" marR="68580" marT="0" marB="0" anchor="ctr"/>
                </a:tc>
                <a:tc>
                  <a:txBody>
                    <a:bodyPr/>
                    <a:lstStyle/>
                    <a:p>
                      <a:pPr algn="ctr">
                        <a:lnSpc>
                          <a:spcPct val="115000"/>
                        </a:lnSpc>
                        <a:spcAft>
                          <a:spcPts val="0"/>
                        </a:spcAft>
                      </a:pPr>
                      <a:r>
                        <a:rPr lang="en-US" sz="1800" b="1" strike="noStrike" dirty="0" smtClean="0">
                          <a:solidFill>
                            <a:srgbClr val="000000"/>
                          </a:solidFill>
                          <a:latin typeface="+mn-lt"/>
                          <a:ea typeface="Calibri"/>
                          <a:cs typeface="Times New Roman"/>
                        </a:rPr>
                        <a:t>1.9</a:t>
                      </a:r>
                      <a:r>
                        <a:rPr lang="ru-RU" sz="1800" b="1" kern="1200" dirty="0" smtClean="0">
                          <a:solidFill>
                            <a:schemeClr val="dk1"/>
                          </a:solidFill>
                          <a:latin typeface="+mn-lt"/>
                          <a:ea typeface="+mn-ea"/>
                          <a:cs typeface="+mn-cs"/>
                        </a:rPr>
                        <a:t>±0.05</a:t>
                      </a:r>
                      <a:endParaRPr lang="ru-RU" sz="1800" b="1" strike="noStrike" dirty="0">
                        <a:latin typeface="+mn-lt"/>
                        <a:ea typeface="Calibri"/>
                        <a:cs typeface="Times New Roman"/>
                      </a:endParaRPr>
                    </a:p>
                  </a:txBody>
                  <a:tcPr marL="68580" marR="68580" marT="0" marB="0" anchor="ctr"/>
                </a:tc>
              </a:tr>
              <a:tr h="411261">
                <a:tc>
                  <a:txBody>
                    <a:bodyPr/>
                    <a:lstStyle/>
                    <a:p>
                      <a:pPr algn="ctr"/>
                      <a:r>
                        <a:rPr lang="en-US" sz="1600" b="1" dirty="0" smtClean="0">
                          <a:solidFill>
                            <a:srgbClr val="FF0000"/>
                          </a:solidFill>
                        </a:rPr>
                        <a:t>CIR</a:t>
                      </a:r>
                      <a:endParaRPr lang="ru-RU" sz="1600" b="1" dirty="0">
                        <a:solidFill>
                          <a:srgbClr val="FF0000"/>
                        </a:solidFill>
                      </a:endParaRPr>
                    </a:p>
                  </a:txBody>
                  <a:tcPr anchor="ctr"/>
                </a:tc>
                <a:tc>
                  <a:txBody>
                    <a:bodyPr/>
                    <a:lstStyle/>
                    <a:p>
                      <a:pPr algn="ctr"/>
                      <a:r>
                        <a:rPr lang="en-US" sz="1800" b="1" dirty="0" smtClean="0">
                          <a:solidFill>
                            <a:srgbClr val="FF0000"/>
                          </a:solidFill>
                        </a:rPr>
                        <a:t>2.57</a:t>
                      </a:r>
                      <a:endParaRPr lang="ru-RU" sz="1800" b="1" dirty="0">
                        <a:solidFill>
                          <a:srgbClr val="FF0000"/>
                        </a:solidFill>
                      </a:endParaRPr>
                    </a:p>
                  </a:txBody>
                  <a:tcPr anchor="ctr"/>
                </a:tc>
                <a:tc>
                  <a:txBody>
                    <a:bodyPr/>
                    <a:lstStyle/>
                    <a:p>
                      <a:pPr algn="ctr">
                        <a:lnSpc>
                          <a:spcPct val="115000"/>
                        </a:lnSpc>
                        <a:spcAft>
                          <a:spcPts val="0"/>
                        </a:spcAft>
                      </a:pPr>
                      <a:r>
                        <a:rPr lang="ru-RU" sz="1800" b="1" strike="noStrike" dirty="0" smtClean="0">
                          <a:solidFill>
                            <a:srgbClr val="000000"/>
                          </a:solidFill>
                          <a:latin typeface="+mn-lt"/>
                          <a:ea typeface="Calibri"/>
                          <a:cs typeface="Times New Roman"/>
                        </a:rPr>
                        <a:t>-</a:t>
                      </a:r>
                      <a:r>
                        <a:rPr lang="en-US" sz="1800" b="1" strike="noStrike" dirty="0" smtClean="0">
                          <a:solidFill>
                            <a:srgbClr val="000000"/>
                          </a:solidFill>
                          <a:latin typeface="+mn-lt"/>
                          <a:ea typeface="Calibri"/>
                          <a:cs typeface="Times New Roman"/>
                        </a:rPr>
                        <a:t>1.63</a:t>
                      </a:r>
                      <a:r>
                        <a:rPr lang="ru-RU" sz="1800" b="1" kern="1200" dirty="0" smtClean="0">
                          <a:solidFill>
                            <a:schemeClr val="dk1"/>
                          </a:solidFill>
                          <a:latin typeface="+mn-lt"/>
                          <a:ea typeface="+mn-ea"/>
                          <a:cs typeface="+mn-cs"/>
                        </a:rPr>
                        <a:t>±0.02</a:t>
                      </a:r>
                      <a:endParaRPr lang="ru-RU" sz="1800" b="1" strike="noStrike" dirty="0">
                        <a:latin typeface="+mn-lt"/>
                        <a:ea typeface="Calibri"/>
                        <a:cs typeface="Times New Roman"/>
                      </a:endParaRPr>
                    </a:p>
                  </a:txBody>
                  <a:tcPr marL="68580" marR="68580" marT="0" marB="0" anchor="ctr"/>
                </a:tc>
                <a:tc>
                  <a:txBody>
                    <a:bodyPr/>
                    <a:lstStyle/>
                    <a:p>
                      <a:pPr algn="ctr">
                        <a:lnSpc>
                          <a:spcPct val="115000"/>
                        </a:lnSpc>
                        <a:spcAft>
                          <a:spcPts val="0"/>
                        </a:spcAft>
                      </a:pPr>
                      <a:r>
                        <a:rPr lang="ru-RU" sz="1800" b="1" strike="noStrike" dirty="0" smtClean="0">
                          <a:solidFill>
                            <a:srgbClr val="FF0000"/>
                          </a:solidFill>
                          <a:latin typeface="+mn-lt"/>
                          <a:ea typeface="Calibri"/>
                          <a:cs typeface="Times New Roman"/>
                        </a:rPr>
                        <a:t>-</a:t>
                      </a:r>
                      <a:r>
                        <a:rPr lang="en-US" sz="1800" b="1" strike="noStrike" dirty="0" smtClean="0">
                          <a:solidFill>
                            <a:srgbClr val="FF0000"/>
                          </a:solidFill>
                          <a:latin typeface="+mn-lt"/>
                          <a:ea typeface="Calibri"/>
                          <a:cs typeface="Times New Roman"/>
                        </a:rPr>
                        <a:t>3.</a:t>
                      </a:r>
                      <a:r>
                        <a:rPr lang="ru-RU" sz="1800" b="1" strike="noStrike" dirty="0" smtClean="0">
                          <a:solidFill>
                            <a:srgbClr val="FF0000"/>
                          </a:solidFill>
                          <a:latin typeface="+mn-lt"/>
                          <a:ea typeface="Calibri"/>
                          <a:cs typeface="Times New Roman"/>
                        </a:rPr>
                        <a:t>08</a:t>
                      </a:r>
                      <a:r>
                        <a:rPr lang="ru-RU" sz="1800" b="1" kern="1200" dirty="0" smtClean="0">
                          <a:solidFill>
                            <a:srgbClr val="FF0000"/>
                          </a:solidFill>
                          <a:latin typeface="+mn-lt"/>
                          <a:ea typeface="+mn-ea"/>
                          <a:cs typeface="+mn-cs"/>
                        </a:rPr>
                        <a:t>±0.02</a:t>
                      </a:r>
                      <a:endParaRPr lang="ru-RU" sz="1800" b="1" strike="noStrike" dirty="0">
                        <a:solidFill>
                          <a:srgbClr val="FF0000"/>
                        </a:solidFill>
                        <a:latin typeface="+mn-lt"/>
                        <a:ea typeface="Calibri"/>
                        <a:cs typeface="Times New Roman"/>
                      </a:endParaRPr>
                    </a:p>
                  </a:txBody>
                  <a:tcPr marL="68580" marR="68580" marT="0" marB="0" anchor="ctr"/>
                </a:tc>
                <a:tc>
                  <a:txBody>
                    <a:bodyPr/>
                    <a:lstStyle/>
                    <a:p>
                      <a:pPr algn="ctr">
                        <a:lnSpc>
                          <a:spcPct val="115000"/>
                        </a:lnSpc>
                        <a:spcAft>
                          <a:spcPts val="0"/>
                        </a:spcAft>
                      </a:pPr>
                      <a:r>
                        <a:rPr lang="en-US" sz="1800" b="1" strike="noStrike" dirty="0" smtClean="0">
                          <a:solidFill>
                            <a:srgbClr val="000000"/>
                          </a:solidFill>
                          <a:latin typeface="+mn-lt"/>
                          <a:ea typeface="Calibri"/>
                          <a:cs typeface="Times New Roman"/>
                        </a:rPr>
                        <a:t>1.6</a:t>
                      </a:r>
                      <a:r>
                        <a:rPr lang="ru-RU" sz="1800" b="1" kern="1200" dirty="0" smtClean="0">
                          <a:solidFill>
                            <a:schemeClr val="dk1"/>
                          </a:solidFill>
                          <a:latin typeface="+mn-lt"/>
                          <a:ea typeface="+mn-ea"/>
                          <a:cs typeface="+mn-cs"/>
                        </a:rPr>
                        <a:t>±0.03</a:t>
                      </a:r>
                      <a:endParaRPr lang="ru-RU" sz="1800" b="1" strike="noStrike" dirty="0">
                        <a:latin typeface="+mn-lt"/>
                        <a:ea typeface="Calibri"/>
                        <a:cs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descr="stat_SWtype_3branch_v4_otnFbr2_Fri_SheathCIR.png"/>
          <p:cNvPicPr>
            <a:picLocks noChangeAspect="1"/>
          </p:cNvPicPr>
          <p:nvPr/>
        </p:nvPicPr>
        <p:blipFill>
          <a:blip r:embed="rId2" cstate="print"/>
          <a:stretch>
            <a:fillRect/>
          </a:stretch>
        </p:blipFill>
        <p:spPr>
          <a:xfrm>
            <a:off x="378164" y="2946822"/>
            <a:ext cx="5485715" cy="2754286"/>
          </a:xfrm>
          <a:prstGeom prst="rect">
            <a:avLst/>
          </a:prstGeom>
        </p:spPr>
      </p:pic>
      <p:pic>
        <p:nvPicPr>
          <p:cNvPr id="13" name="Рисунок 12" descr="stat_SWtype_3branch_v4_otnFbr2_Fli_SheathCIR.png"/>
          <p:cNvPicPr>
            <a:picLocks noChangeAspect="1"/>
          </p:cNvPicPr>
          <p:nvPr/>
        </p:nvPicPr>
        <p:blipFill>
          <a:blip r:embed="rId3" cstate="print"/>
          <a:stretch>
            <a:fillRect/>
          </a:stretch>
        </p:blipFill>
        <p:spPr>
          <a:xfrm>
            <a:off x="5621980" y="2961269"/>
            <a:ext cx="5485715" cy="2754286"/>
          </a:xfrm>
          <a:prstGeom prst="rect">
            <a:avLst/>
          </a:prstGeom>
        </p:spPr>
      </p:pic>
      <p:sp>
        <p:nvSpPr>
          <p:cNvPr id="7" name="Прямоугольник 6"/>
          <p:cNvSpPr/>
          <p:nvPr/>
        </p:nvSpPr>
        <p:spPr>
          <a:xfrm>
            <a:off x="0" y="5868325"/>
            <a:ext cx="11241740" cy="707886"/>
          </a:xfrm>
          <a:prstGeom prst="rect">
            <a:avLst/>
          </a:prstGeom>
        </p:spPr>
        <p:txBody>
          <a:bodyPr wrap="square">
            <a:spAutoFit/>
          </a:bodyPr>
          <a:lstStyle/>
          <a:p>
            <a:pPr algn="ctr"/>
            <a:r>
              <a:rPr lang="en-US" sz="2000" dirty="0" smtClean="0">
                <a:solidFill>
                  <a:srgbClr val="0070C0"/>
                </a:solidFill>
              </a:rPr>
              <a:t>The break frequency is statistically related: In Sheath and CIR with the </a:t>
            </a:r>
            <a:r>
              <a:rPr lang="en-US" sz="2000" dirty="0" err="1" smtClean="0">
                <a:solidFill>
                  <a:srgbClr val="0070C0"/>
                </a:solidFill>
              </a:rPr>
              <a:t>gyroradius</a:t>
            </a:r>
            <a:r>
              <a:rPr lang="en-US" sz="2000" dirty="0" smtClean="0">
                <a:solidFill>
                  <a:srgbClr val="0070C0"/>
                </a:solidFill>
              </a:rPr>
              <a:t> of the proton, </a:t>
            </a:r>
          </a:p>
          <a:p>
            <a:pPr algn="ctr"/>
            <a:r>
              <a:rPr lang="en-US" sz="2000" dirty="0" smtClean="0">
                <a:solidFill>
                  <a:srgbClr val="0070C0"/>
                </a:solidFill>
              </a:rPr>
              <a:t>and in a steady slow solar wind with the inertial length of the proton (partly </a:t>
            </a:r>
            <a:r>
              <a:rPr lang="en-US" i="1" dirty="0" smtClean="0">
                <a:solidFill>
                  <a:srgbClr val="0070C0"/>
                </a:solidFill>
              </a:rPr>
              <a:t>Riazantseva et al.  Cos. Res. 2020)</a:t>
            </a:r>
            <a:endParaRPr lang="en-US" dirty="0" smtClean="0">
              <a:solidFill>
                <a:srgbClr val="0070C0"/>
              </a:solidFill>
            </a:endParaRPr>
          </a:p>
        </p:txBody>
      </p:sp>
      <p:pic>
        <p:nvPicPr>
          <p:cNvPr id="9" name="Рисунок 8" descr="stat_SWtype_3branch_v4_otnFbr2_Fri_NoSheathCIR.png"/>
          <p:cNvPicPr>
            <a:picLocks noChangeAspect="1"/>
          </p:cNvPicPr>
          <p:nvPr/>
        </p:nvPicPr>
        <p:blipFill>
          <a:blip r:embed="rId4" cstate="print"/>
          <a:stretch>
            <a:fillRect/>
          </a:stretch>
        </p:blipFill>
        <p:spPr>
          <a:xfrm>
            <a:off x="376375" y="678985"/>
            <a:ext cx="5485715" cy="2754286"/>
          </a:xfrm>
          <a:prstGeom prst="rect">
            <a:avLst/>
          </a:prstGeom>
        </p:spPr>
      </p:pic>
      <p:sp>
        <p:nvSpPr>
          <p:cNvPr id="11" name="Прямоугольник 10"/>
          <p:cNvSpPr/>
          <p:nvPr/>
        </p:nvSpPr>
        <p:spPr>
          <a:xfrm>
            <a:off x="2588269" y="5377065"/>
            <a:ext cx="1048685" cy="461665"/>
          </a:xfrm>
          <a:prstGeom prst="rect">
            <a:avLst/>
          </a:prstGeom>
          <a:solidFill>
            <a:schemeClr val="bg1"/>
          </a:solidFill>
        </p:spPr>
        <p:txBody>
          <a:bodyPr wrap="none">
            <a:spAutoFit/>
          </a:bodyPr>
          <a:lstStyle/>
          <a:p>
            <a:r>
              <a:rPr lang="en-US" sz="2400" b="1" dirty="0" smtClean="0">
                <a:ea typeface="Calibri" pitchFamily="34" charset="0"/>
                <a:cs typeface="Times New Roman" pitchFamily="18" charset="0"/>
              </a:rPr>
              <a:t>F</a:t>
            </a:r>
            <a:r>
              <a:rPr lang="en-US" sz="2400" b="1" baseline="-30000" dirty="0" smtClean="0">
                <a:ea typeface="Calibri" pitchFamily="34" charset="0"/>
                <a:cs typeface="Times New Roman" pitchFamily="18" charset="0"/>
              </a:rPr>
              <a:t>br2 </a:t>
            </a:r>
            <a:r>
              <a:rPr lang="ru-RU" sz="2400" b="1" baseline="-30000" dirty="0" smtClean="0">
                <a:ea typeface="Calibri" pitchFamily="34" charset="0"/>
                <a:cs typeface="Times New Roman" pitchFamily="18" charset="0"/>
              </a:rPr>
              <a:t>/</a:t>
            </a:r>
            <a:r>
              <a:rPr lang="en-US" sz="2400" b="1" dirty="0" err="1" smtClean="0">
                <a:ea typeface="Calibri" pitchFamily="34" charset="0"/>
                <a:cs typeface="Times New Roman" pitchFamily="18" charset="0"/>
              </a:rPr>
              <a:t>F</a:t>
            </a:r>
            <a:r>
              <a:rPr lang="en-US" sz="2400" b="1" baseline="-30000" dirty="0" err="1" smtClean="0">
                <a:ea typeface="Calibri" pitchFamily="34" charset="0"/>
                <a:cs typeface="Times New Roman" pitchFamily="18" charset="0"/>
              </a:rPr>
              <a:t>ρi</a:t>
            </a:r>
            <a:endParaRPr lang="ru-RU" sz="2400" dirty="0"/>
          </a:p>
        </p:txBody>
      </p:sp>
      <p:pic>
        <p:nvPicPr>
          <p:cNvPr id="12" name="Рисунок 11" descr="stat_SWtype_3branch_v4_otnFbr2_Fli_NoSheathCIR.png"/>
          <p:cNvPicPr>
            <a:picLocks noChangeAspect="1"/>
          </p:cNvPicPr>
          <p:nvPr/>
        </p:nvPicPr>
        <p:blipFill>
          <a:blip r:embed="rId5" cstate="print"/>
          <a:stretch>
            <a:fillRect/>
          </a:stretch>
        </p:blipFill>
        <p:spPr>
          <a:xfrm>
            <a:off x="5649053" y="658903"/>
            <a:ext cx="5485715" cy="2754286"/>
          </a:xfrm>
          <a:prstGeom prst="rect">
            <a:avLst/>
          </a:prstGeom>
        </p:spPr>
      </p:pic>
      <p:sp>
        <p:nvSpPr>
          <p:cNvPr id="2" name="Прямоугольник 1"/>
          <p:cNvSpPr/>
          <p:nvPr/>
        </p:nvSpPr>
        <p:spPr>
          <a:xfrm>
            <a:off x="193963" y="375704"/>
            <a:ext cx="10709564" cy="461665"/>
          </a:xfrm>
          <a:prstGeom prst="rect">
            <a:avLst/>
          </a:prstGeom>
        </p:spPr>
        <p:txBody>
          <a:bodyPr wrap="square">
            <a:spAutoFit/>
          </a:bodyPr>
          <a:lstStyle/>
          <a:p>
            <a:pPr algn="ctr">
              <a:defRPr/>
            </a:pPr>
            <a:r>
              <a:rPr lang="en-US" sz="2400" b="1" dirty="0" smtClean="0">
                <a:solidFill>
                  <a:srgbClr val="002060"/>
                </a:solidFill>
              </a:rPr>
              <a:t>The characteristic scales of the break frequency in different large-scale SW types</a:t>
            </a:r>
            <a:endParaRPr lang="ru-RU" sz="2400" b="1" dirty="0">
              <a:solidFill>
                <a:srgbClr val="002060"/>
              </a:solidFill>
            </a:endParaRPr>
          </a:p>
        </p:txBody>
      </p:sp>
      <p:sp>
        <p:nvSpPr>
          <p:cNvPr id="14" name="Прямоугольник 13"/>
          <p:cNvSpPr/>
          <p:nvPr/>
        </p:nvSpPr>
        <p:spPr>
          <a:xfrm>
            <a:off x="7774661" y="5393217"/>
            <a:ext cx="1085554" cy="461665"/>
          </a:xfrm>
          <a:prstGeom prst="rect">
            <a:avLst/>
          </a:prstGeom>
          <a:solidFill>
            <a:schemeClr val="bg1"/>
          </a:solidFill>
        </p:spPr>
        <p:txBody>
          <a:bodyPr wrap="none">
            <a:spAutoFit/>
          </a:bodyPr>
          <a:lstStyle/>
          <a:p>
            <a:r>
              <a:rPr lang="en-US" sz="2400" b="1" dirty="0" smtClean="0">
                <a:ea typeface="Calibri" pitchFamily="34" charset="0"/>
                <a:cs typeface="Times New Roman" pitchFamily="18" charset="0"/>
              </a:rPr>
              <a:t>F</a:t>
            </a:r>
            <a:r>
              <a:rPr lang="en-US" sz="2400" b="1" baseline="-30000" dirty="0" smtClean="0">
                <a:ea typeface="Calibri" pitchFamily="34" charset="0"/>
                <a:cs typeface="Times New Roman" pitchFamily="18" charset="0"/>
              </a:rPr>
              <a:t>br2 </a:t>
            </a:r>
            <a:r>
              <a:rPr lang="ru-RU" sz="2400" b="1" baseline="-30000" dirty="0" smtClean="0">
                <a:ea typeface="Calibri" pitchFamily="34" charset="0"/>
                <a:cs typeface="Times New Roman" pitchFamily="18" charset="0"/>
              </a:rPr>
              <a:t>/</a:t>
            </a:r>
            <a:r>
              <a:rPr lang="en-US" sz="2400" b="1" dirty="0" err="1" smtClean="0">
                <a:ea typeface="Calibri" pitchFamily="34" charset="0"/>
                <a:cs typeface="Times New Roman" pitchFamily="18" charset="0"/>
              </a:rPr>
              <a:t>F</a:t>
            </a:r>
            <a:r>
              <a:rPr lang="en-US" sz="2400" b="1" baseline="-30000" dirty="0" err="1" smtClean="0">
                <a:ea typeface="Calibri" pitchFamily="34" charset="0"/>
                <a:cs typeface="Times New Roman" pitchFamily="18" charset="0"/>
              </a:rPr>
              <a:t>λi</a:t>
            </a:r>
            <a:r>
              <a:rPr lang="en-US" sz="2400" b="1" baseline="-30000" dirty="0" smtClean="0">
                <a:solidFill>
                  <a:srgbClr val="002060"/>
                </a:solidFill>
                <a:ea typeface="Calibri" pitchFamily="34" charset="0"/>
                <a:cs typeface="Times New Roman" pitchFamily="18" charset="0"/>
              </a:rPr>
              <a:t> </a:t>
            </a:r>
            <a:endParaRPr lang="ru-RU"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65262" y="193964"/>
            <a:ext cx="4791440" cy="523220"/>
          </a:xfrm>
          <a:prstGeom prst="rect">
            <a:avLst/>
          </a:prstGeom>
        </p:spPr>
        <p:txBody>
          <a:bodyPr wrap="none">
            <a:spAutoFit/>
          </a:bodyPr>
          <a:lstStyle/>
          <a:p>
            <a:r>
              <a:rPr lang="en-US" sz="2800" b="1" dirty="0" smtClean="0"/>
              <a:t>Intermittency in the solar wind</a:t>
            </a:r>
            <a:endParaRPr lang="ru-RU" sz="2800" dirty="0"/>
          </a:p>
        </p:txBody>
      </p:sp>
      <p:pic>
        <p:nvPicPr>
          <p:cNvPr id="214018" name="Picture 2"/>
          <p:cNvPicPr>
            <a:picLocks noChangeAspect="1" noChangeArrowheads="1"/>
          </p:cNvPicPr>
          <p:nvPr/>
        </p:nvPicPr>
        <p:blipFill>
          <a:blip r:embed="rId2" cstate="print"/>
          <a:srcRect/>
          <a:stretch>
            <a:fillRect/>
          </a:stretch>
        </p:blipFill>
        <p:spPr bwMode="auto">
          <a:xfrm>
            <a:off x="7079673" y="909568"/>
            <a:ext cx="2980800" cy="2678759"/>
          </a:xfrm>
          <a:prstGeom prst="rect">
            <a:avLst/>
          </a:prstGeom>
          <a:noFill/>
          <a:ln w="9525">
            <a:noFill/>
            <a:miter lim="800000"/>
            <a:headEnd/>
            <a:tailEnd/>
          </a:ln>
          <a:effectLst/>
        </p:spPr>
      </p:pic>
      <p:pic>
        <p:nvPicPr>
          <p:cNvPr id="214019" name="Picture 3"/>
          <p:cNvPicPr>
            <a:picLocks noChangeAspect="1" noChangeArrowheads="1"/>
          </p:cNvPicPr>
          <p:nvPr/>
        </p:nvPicPr>
        <p:blipFill>
          <a:blip r:embed="rId3" cstate="print"/>
          <a:srcRect/>
          <a:stretch>
            <a:fillRect/>
          </a:stretch>
        </p:blipFill>
        <p:spPr bwMode="auto">
          <a:xfrm>
            <a:off x="6871425" y="3663841"/>
            <a:ext cx="3367085" cy="2917069"/>
          </a:xfrm>
          <a:prstGeom prst="rect">
            <a:avLst/>
          </a:prstGeom>
          <a:noFill/>
          <a:ln w="9525">
            <a:noFill/>
            <a:miter lim="800000"/>
            <a:headEnd/>
            <a:tailEnd/>
          </a:ln>
          <a:effectLst/>
        </p:spPr>
      </p:pic>
      <p:sp>
        <p:nvSpPr>
          <p:cNvPr id="5" name="Прямоугольник 4"/>
          <p:cNvSpPr/>
          <p:nvPr/>
        </p:nvSpPr>
        <p:spPr>
          <a:xfrm>
            <a:off x="623453" y="900544"/>
            <a:ext cx="5902037" cy="1477328"/>
          </a:xfrm>
          <a:prstGeom prst="rect">
            <a:avLst/>
          </a:prstGeom>
        </p:spPr>
        <p:txBody>
          <a:bodyPr wrap="square">
            <a:spAutoFit/>
          </a:bodyPr>
          <a:lstStyle/>
          <a:p>
            <a:pPr algn="ctr"/>
            <a:r>
              <a:rPr lang="en-US" b="1" dirty="0" smtClean="0">
                <a:solidFill>
                  <a:srgbClr val="0070C0"/>
                </a:solidFill>
              </a:rPr>
              <a:t>Intermittency is universal feature of turbulence:</a:t>
            </a:r>
          </a:p>
          <a:p>
            <a:pPr algn="ctr"/>
            <a:r>
              <a:rPr lang="en-US" b="1" dirty="0" smtClean="0">
                <a:solidFill>
                  <a:srgbClr val="0070C0"/>
                </a:solidFill>
              </a:rPr>
              <a:t>high activity regions area alternate with quiescence regions</a:t>
            </a:r>
          </a:p>
          <a:p>
            <a:pPr algn="ctr"/>
            <a:endParaRPr lang="en-US" b="1" dirty="0" smtClean="0">
              <a:solidFill>
                <a:srgbClr val="0070C0"/>
              </a:solidFill>
            </a:endParaRPr>
          </a:p>
          <a:p>
            <a:pPr algn="ctr"/>
            <a:r>
              <a:rPr lang="en-US" b="1" dirty="0" smtClean="0">
                <a:solidFill>
                  <a:srgbClr val="0070C0"/>
                </a:solidFill>
              </a:rPr>
              <a:t>Energy dissipation is more efficient when it occurs in vortices distributed </a:t>
            </a:r>
            <a:r>
              <a:rPr lang="en-US" b="1" dirty="0" err="1" smtClean="0">
                <a:solidFill>
                  <a:srgbClr val="0070C0"/>
                </a:solidFill>
              </a:rPr>
              <a:t>inhomogeneously</a:t>
            </a:r>
            <a:r>
              <a:rPr lang="en-US" b="1" dirty="0" smtClean="0">
                <a:solidFill>
                  <a:srgbClr val="0070C0"/>
                </a:solidFill>
              </a:rPr>
              <a:t> in space.  </a:t>
            </a:r>
          </a:p>
        </p:txBody>
      </p:sp>
      <p:pic>
        <p:nvPicPr>
          <p:cNvPr id="214020" name="Picture 4"/>
          <p:cNvPicPr>
            <a:picLocks noChangeAspect="1" noChangeArrowheads="1"/>
          </p:cNvPicPr>
          <p:nvPr/>
        </p:nvPicPr>
        <p:blipFill>
          <a:blip r:embed="rId4" cstate="print"/>
          <a:srcRect/>
          <a:stretch>
            <a:fillRect/>
          </a:stretch>
        </p:blipFill>
        <p:spPr bwMode="auto">
          <a:xfrm>
            <a:off x="947304" y="2535382"/>
            <a:ext cx="5079421" cy="3112623"/>
          </a:xfrm>
          <a:prstGeom prst="rect">
            <a:avLst/>
          </a:prstGeom>
          <a:noFill/>
          <a:ln w="9525">
            <a:noFill/>
            <a:miter lim="800000"/>
            <a:headEnd/>
            <a:tailEnd/>
          </a:ln>
          <a:effectLst/>
        </p:spPr>
      </p:pic>
      <p:sp>
        <p:nvSpPr>
          <p:cNvPr id="11" name="Прямоугольник 10"/>
          <p:cNvSpPr/>
          <p:nvPr/>
        </p:nvSpPr>
        <p:spPr>
          <a:xfrm>
            <a:off x="1205347" y="5724343"/>
            <a:ext cx="4765963" cy="830997"/>
          </a:xfrm>
          <a:prstGeom prst="rect">
            <a:avLst/>
          </a:prstGeom>
        </p:spPr>
        <p:txBody>
          <a:bodyPr wrap="square">
            <a:spAutoFit/>
          </a:bodyPr>
          <a:lstStyle/>
          <a:p>
            <a:pPr algn="ctr"/>
            <a:r>
              <a:rPr lang="en-US" sz="1600" i="1" dirty="0" smtClean="0">
                <a:solidFill>
                  <a:srgbClr val="002060"/>
                </a:solidFill>
              </a:rPr>
              <a:t>Large numbers of sudden ion flux changes by Interball-1 data unevenly </a:t>
            </a:r>
            <a:r>
              <a:rPr lang="en-US" sz="1600" i="1" dirty="0" err="1" smtClean="0">
                <a:solidFill>
                  <a:srgbClr val="002060"/>
                </a:solidFill>
              </a:rPr>
              <a:t>inhomogeneously</a:t>
            </a:r>
            <a:r>
              <a:rPr lang="en-US" sz="1600" i="1" dirty="0" smtClean="0">
                <a:solidFill>
                  <a:srgbClr val="002060"/>
                </a:solidFill>
              </a:rPr>
              <a:t> in space (Riazantseva et al., JGR 2005)</a:t>
            </a:r>
            <a:endParaRPr lang="ru-RU" sz="1600" i="1" dirty="0">
              <a:solidFill>
                <a:srgbClr val="00206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180109" y="108000"/>
            <a:ext cx="8991600" cy="523220"/>
          </a:xfrm>
          <a:prstGeom prst="rect">
            <a:avLst/>
          </a:prstGeom>
          <a:noFill/>
          <a:ln w="9525">
            <a:noFill/>
            <a:miter lim="800000"/>
            <a:headEnd/>
            <a:tailEnd/>
          </a:ln>
        </p:spPr>
        <p:txBody>
          <a:bodyPr>
            <a:spAutoFit/>
          </a:bodyPr>
          <a:lstStyle/>
          <a:p>
            <a:pPr algn="ctr">
              <a:spcBef>
                <a:spcPct val="50000"/>
              </a:spcBef>
            </a:pPr>
            <a:r>
              <a:rPr lang="en-US" sz="2800" b="1" dirty="0">
                <a:solidFill>
                  <a:srgbClr val="002060"/>
                </a:solidFill>
              </a:rPr>
              <a:t>Multi-scaling process of  plasma eddies in the solar wind.</a:t>
            </a:r>
          </a:p>
        </p:txBody>
      </p:sp>
      <p:grpSp>
        <p:nvGrpSpPr>
          <p:cNvPr id="3" name="Group 3"/>
          <p:cNvGrpSpPr>
            <a:grpSpLocks/>
          </p:cNvGrpSpPr>
          <p:nvPr/>
        </p:nvGrpSpPr>
        <p:grpSpPr bwMode="auto">
          <a:xfrm>
            <a:off x="5514109" y="713508"/>
            <a:ext cx="2272145" cy="1489363"/>
            <a:chOff x="3312" y="1248"/>
            <a:chExt cx="1920" cy="1440"/>
          </a:xfrm>
        </p:grpSpPr>
        <p:sp>
          <p:nvSpPr>
            <p:cNvPr id="4" name="AutoShape 4"/>
            <p:cNvSpPr>
              <a:spLocks noChangeArrowheads="1"/>
            </p:cNvSpPr>
            <p:nvPr/>
          </p:nvSpPr>
          <p:spPr bwMode="auto">
            <a:xfrm>
              <a:off x="4272" y="1248"/>
              <a:ext cx="576" cy="384"/>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pPr algn="ctr"/>
              <a:endParaRPr kumimoji="1" lang="ru-RU" sz="1800">
                <a:ea typeface="MS PGothic" pitchFamily="34" charset="-128"/>
              </a:endParaRPr>
            </a:p>
          </p:txBody>
        </p:sp>
        <p:sp>
          <p:nvSpPr>
            <p:cNvPr id="5" name="AutoShape 5"/>
            <p:cNvSpPr>
              <a:spLocks noChangeArrowheads="1"/>
            </p:cNvSpPr>
            <p:nvPr/>
          </p:nvSpPr>
          <p:spPr bwMode="auto">
            <a:xfrm>
              <a:off x="3648" y="1632"/>
              <a:ext cx="480" cy="336"/>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pPr algn="ctr"/>
              <a:endParaRPr kumimoji="1" lang="ru-RU" sz="1400">
                <a:ea typeface="MS PGothic" pitchFamily="34" charset="-128"/>
              </a:endParaRPr>
            </a:p>
          </p:txBody>
        </p:sp>
        <p:sp>
          <p:nvSpPr>
            <p:cNvPr id="6" name="AutoShape 6"/>
            <p:cNvSpPr>
              <a:spLocks noChangeArrowheads="1"/>
            </p:cNvSpPr>
            <p:nvPr/>
          </p:nvSpPr>
          <p:spPr bwMode="auto">
            <a:xfrm>
              <a:off x="4800" y="1632"/>
              <a:ext cx="192" cy="336"/>
            </a:xfrm>
            <a:prstGeom prst="downArrow">
              <a:avLst>
                <a:gd name="adj1" fmla="val 50000"/>
                <a:gd name="adj2" fmla="val 43750"/>
              </a:avLst>
            </a:prstGeom>
            <a:solidFill>
              <a:schemeClr val="accent1"/>
            </a:solidFill>
            <a:ln w="9525">
              <a:solidFill>
                <a:schemeClr val="tx1"/>
              </a:solidFill>
              <a:miter lim="800000"/>
              <a:headEnd/>
              <a:tailEnd/>
            </a:ln>
          </p:spPr>
          <p:txBody>
            <a:bodyPr wrap="none" anchor="ctr"/>
            <a:lstStyle/>
            <a:p>
              <a:pPr algn="ctr"/>
              <a:endParaRPr kumimoji="1" lang="ru-RU" sz="1400">
                <a:ea typeface="MS PGothic" pitchFamily="34" charset="-128"/>
              </a:endParaRPr>
            </a:p>
          </p:txBody>
        </p:sp>
        <p:sp>
          <p:nvSpPr>
            <p:cNvPr id="7" name="AutoShape 7"/>
            <p:cNvSpPr>
              <a:spLocks noChangeArrowheads="1"/>
            </p:cNvSpPr>
            <p:nvPr/>
          </p:nvSpPr>
          <p:spPr bwMode="auto">
            <a:xfrm>
              <a:off x="3360" y="2016"/>
              <a:ext cx="480" cy="288"/>
            </a:xfrm>
            <a:prstGeom prst="downArrow">
              <a:avLst>
                <a:gd name="adj1" fmla="val 33333"/>
                <a:gd name="adj2" fmla="val 29167"/>
              </a:avLst>
            </a:prstGeom>
            <a:solidFill>
              <a:schemeClr val="accent1"/>
            </a:solidFill>
            <a:ln w="9525">
              <a:solidFill>
                <a:schemeClr val="tx1"/>
              </a:solidFill>
              <a:miter lim="800000"/>
              <a:headEnd/>
              <a:tailEnd/>
            </a:ln>
          </p:spPr>
          <p:txBody>
            <a:bodyPr wrap="none" anchor="ctr"/>
            <a:lstStyle/>
            <a:p>
              <a:endParaRPr lang="ru-RU"/>
            </a:p>
          </p:txBody>
        </p:sp>
        <p:sp>
          <p:nvSpPr>
            <p:cNvPr id="8" name="AutoShape 8"/>
            <p:cNvSpPr>
              <a:spLocks noChangeArrowheads="1"/>
            </p:cNvSpPr>
            <p:nvPr/>
          </p:nvSpPr>
          <p:spPr bwMode="auto">
            <a:xfrm>
              <a:off x="4032" y="2016"/>
              <a:ext cx="144" cy="288"/>
            </a:xfrm>
            <a:prstGeom prst="downArrow">
              <a:avLst>
                <a:gd name="adj1" fmla="val 33333"/>
                <a:gd name="adj2" fmla="val 58333"/>
              </a:avLst>
            </a:prstGeom>
            <a:solidFill>
              <a:schemeClr val="accent1"/>
            </a:solidFill>
            <a:ln w="9525">
              <a:solidFill>
                <a:schemeClr val="tx1"/>
              </a:solidFill>
              <a:miter lim="800000"/>
              <a:headEnd/>
              <a:tailEnd/>
            </a:ln>
          </p:spPr>
          <p:txBody>
            <a:bodyPr wrap="none" anchor="ctr"/>
            <a:lstStyle/>
            <a:p>
              <a:endParaRPr lang="ru-RU"/>
            </a:p>
          </p:txBody>
        </p:sp>
        <p:sp>
          <p:nvSpPr>
            <p:cNvPr id="9" name="AutoShape 9"/>
            <p:cNvSpPr>
              <a:spLocks noChangeArrowheads="1"/>
            </p:cNvSpPr>
            <p:nvPr/>
          </p:nvSpPr>
          <p:spPr bwMode="auto">
            <a:xfrm>
              <a:off x="4560" y="2016"/>
              <a:ext cx="288" cy="288"/>
            </a:xfrm>
            <a:prstGeom prst="downArrow">
              <a:avLst>
                <a:gd name="adj1" fmla="val 33333"/>
                <a:gd name="adj2" fmla="val 29167"/>
              </a:avLst>
            </a:prstGeom>
            <a:solidFill>
              <a:schemeClr val="accent1"/>
            </a:solidFill>
            <a:ln w="9525">
              <a:solidFill>
                <a:schemeClr val="tx1"/>
              </a:solidFill>
              <a:miter lim="800000"/>
              <a:headEnd/>
              <a:tailEnd/>
            </a:ln>
          </p:spPr>
          <p:txBody>
            <a:bodyPr wrap="none" anchor="ctr"/>
            <a:lstStyle/>
            <a:p>
              <a:endParaRPr lang="ru-RU"/>
            </a:p>
          </p:txBody>
        </p:sp>
        <p:sp>
          <p:nvSpPr>
            <p:cNvPr id="10" name="AutoShape 10"/>
            <p:cNvSpPr>
              <a:spLocks noChangeArrowheads="1"/>
            </p:cNvSpPr>
            <p:nvPr/>
          </p:nvSpPr>
          <p:spPr bwMode="auto">
            <a:xfrm>
              <a:off x="5040" y="2016"/>
              <a:ext cx="144" cy="288"/>
            </a:xfrm>
            <a:prstGeom prst="downArrow">
              <a:avLst>
                <a:gd name="adj1" fmla="val 33333"/>
                <a:gd name="adj2" fmla="val 58333"/>
              </a:avLst>
            </a:prstGeom>
            <a:solidFill>
              <a:schemeClr val="accent1"/>
            </a:solidFill>
            <a:ln w="9525">
              <a:solidFill>
                <a:schemeClr val="tx1"/>
              </a:solidFill>
              <a:miter lim="800000"/>
              <a:headEnd/>
              <a:tailEnd/>
            </a:ln>
          </p:spPr>
          <p:txBody>
            <a:bodyPr wrap="none" anchor="ctr"/>
            <a:lstStyle/>
            <a:p>
              <a:endParaRPr lang="ru-RU"/>
            </a:p>
          </p:txBody>
        </p:sp>
        <p:grpSp>
          <p:nvGrpSpPr>
            <p:cNvPr id="11" name="Group 11"/>
            <p:cNvGrpSpPr>
              <a:grpSpLocks/>
            </p:cNvGrpSpPr>
            <p:nvPr/>
          </p:nvGrpSpPr>
          <p:grpSpPr bwMode="auto">
            <a:xfrm>
              <a:off x="3312" y="2400"/>
              <a:ext cx="480" cy="288"/>
              <a:chOff x="3360" y="2400"/>
              <a:chExt cx="480" cy="288"/>
            </a:xfrm>
          </p:grpSpPr>
          <p:sp>
            <p:nvSpPr>
              <p:cNvPr id="22" name="AutoShape 12"/>
              <p:cNvSpPr>
                <a:spLocks noChangeArrowheads="1"/>
              </p:cNvSpPr>
              <p:nvPr/>
            </p:nvSpPr>
            <p:spPr bwMode="auto">
              <a:xfrm>
                <a:off x="3360" y="2400"/>
                <a:ext cx="336" cy="288"/>
              </a:xfrm>
              <a:prstGeom prst="downArrow">
                <a:avLst>
                  <a:gd name="adj1" fmla="val 33333"/>
                  <a:gd name="adj2" fmla="val 29167"/>
                </a:avLst>
              </a:prstGeom>
              <a:solidFill>
                <a:schemeClr val="accent1"/>
              </a:solidFill>
              <a:ln w="9525">
                <a:solidFill>
                  <a:schemeClr val="tx1"/>
                </a:solidFill>
                <a:miter lim="800000"/>
                <a:headEnd/>
                <a:tailEnd/>
              </a:ln>
            </p:spPr>
            <p:txBody>
              <a:bodyPr wrap="none" anchor="ctr"/>
              <a:lstStyle/>
              <a:p>
                <a:endParaRPr lang="ru-RU"/>
              </a:p>
            </p:txBody>
          </p:sp>
          <p:sp>
            <p:nvSpPr>
              <p:cNvPr id="23" name="AutoShape 13"/>
              <p:cNvSpPr>
                <a:spLocks noChangeArrowheads="1"/>
              </p:cNvSpPr>
              <p:nvPr/>
            </p:nvSpPr>
            <p:spPr bwMode="auto">
              <a:xfrm>
                <a:off x="3696" y="2400"/>
                <a:ext cx="144" cy="288"/>
              </a:xfrm>
              <a:prstGeom prst="downArrow">
                <a:avLst>
                  <a:gd name="adj1" fmla="val 33333"/>
                  <a:gd name="adj2" fmla="val 58333"/>
                </a:avLst>
              </a:prstGeom>
              <a:solidFill>
                <a:schemeClr val="accent1"/>
              </a:solidFill>
              <a:ln w="9525">
                <a:solidFill>
                  <a:schemeClr val="tx1"/>
                </a:solidFill>
                <a:miter lim="800000"/>
                <a:headEnd/>
                <a:tailEnd/>
              </a:ln>
            </p:spPr>
            <p:txBody>
              <a:bodyPr wrap="none" anchor="ctr"/>
              <a:lstStyle/>
              <a:p>
                <a:endParaRPr lang="ru-RU"/>
              </a:p>
            </p:txBody>
          </p:sp>
        </p:grpSp>
        <p:grpSp>
          <p:nvGrpSpPr>
            <p:cNvPr id="12" name="Group 14"/>
            <p:cNvGrpSpPr>
              <a:grpSpLocks/>
            </p:cNvGrpSpPr>
            <p:nvPr/>
          </p:nvGrpSpPr>
          <p:grpSpPr bwMode="auto">
            <a:xfrm>
              <a:off x="3984" y="2400"/>
              <a:ext cx="192" cy="288"/>
              <a:chOff x="3936" y="2400"/>
              <a:chExt cx="192" cy="288"/>
            </a:xfrm>
          </p:grpSpPr>
          <p:sp>
            <p:nvSpPr>
              <p:cNvPr id="20" name="AutoShape 15"/>
              <p:cNvSpPr>
                <a:spLocks noChangeArrowheads="1"/>
              </p:cNvSpPr>
              <p:nvPr/>
            </p:nvSpPr>
            <p:spPr bwMode="auto">
              <a:xfrm>
                <a:off x="3936" y="2400"/>
                <a:ext cx="144" cy="288"/>
              </a:xfrm>
              <a:prstGeom prst="downArrow">
                <a:avLst>
                  <a:gd name="adj1" fmla="val 33333"/>
                  <a:gd name="adj2" fmla="val 58333"/>
                </a:avLst>
              </a:prstGeom>
              <a:solidFill>
                <a:schemeClr val="accent1"/>
              </a:solidFill>
              <a:ln w="9525">
                <a:solidFill>
                  <a:schemeClr val="tx1"/>
                </a:solidFill>
                <a:miter lim="800000"/>
                <a:headEnd/>
                <a:tailEnd/>
              </a:ln>
            </p:spPr>
            <p:txBody>
              <a:bodyPr wrap="none" anchor="ctr"/>
              <a:lstStyle/>
              <a:p>
                <a:endParaRPr lang="ru-RU"/>
              </a:p>
            </p:txBody>
          </p:sp>
          <p:sp>
            <p:nvSpPr>
              <p:cNvPr id="21" name="AutoShape 16"/>
              <p:cNvSpPr>
                <a:spLocks noChangeArrowheads="1"/>
              </p:cNvSpPr>
              <p:nvPr/>
            </p:nvSpPr>
            <p:spPr bwMode="auto">
              <a:xfrm>
                <a:off x="4080" y="2400"/>
                <a:ext cx="48" cy="288"/>
              </a:xfrm>
              <a:prstGeom prst="downArrow">
                <a:avLst>
                  <a:gd name="adj1" fmla="val 33333"/>
                  <a:gd name="adj2" fmla="val 175000"/>
                </a:avLst>
              </a:prstGeom>
              <a:solidFill>
                <a:schemeClr val="accent1"/>
              </a:solidFill>
              <a:ln w="9525">
                <a:solidFill>
                  <a:schemeClr val="tx1"/>
                </a:solidFill>
                <a:miter lim="800000"/>
                <a:headEnd/>
                <a:tailEnd/>
              </a:ln>
            </p:spPr>
            <p:txBody>
              <a:bodyPr wrap="none" anchor="ctr"/>
              <a:lstStyle/>
              <a:p>
                <a:endParaRPr lang="ru-RU"/>
              </a:p>
            </p:txBody>
          </p:sp>
        </p:grpSp>
        <p:grpSp>
          <p:nvGrpSpPr>
            <p:cNvPr id="13" name="Group 17"/>
            <p:cNvGrpSpPr>
              <a:grpSpLocks/>
            </p:cNvGrpSpPr>
            <p:nvPr/>
          </p:nvGrpSpPr>
          <p:grpSpPr bwMode="auto">
            <a:xfrm>
              <a:off x="4560" y="2400"/>
              <a:ext cx="240" cy="288"/>
              <a:chOff x="4464" y="2400"/>
              <a:chExt cx="240" cy="288"/>
            </a:xfrm>
          </p:grpSpPr>
          <p:sp>
            <p:nvSpPr>
              <p:cNvPr id="18" name="AutoShape 18"/>
              <p:cNvSpPr>
                <a:spLocks noChangeArrowheads="1"/>
              </p:cNvSpPr>
              <p:nvPr/>
            </p:nvSpPr>
            <p:spPr bwMode="auto">
              <a:xfrm>
                <a:off x="4464" y="2400"/>
                <a:ext cx="192" cy="288"/>
              </a:xfrm>
              <a:prstGeom prst="downArrow">
                <a:avLst>
                  <a:gd name="adj1" fmla="val 33333"/>
                  <a:gd name="adj2" fmla="val 43750"/>
                </a:avLst>
              </a:prstGeom>
              <a:solidFill>
                <a:schemeClr val="accent1"/>
              </a:solidFill>
              <a:ln w="9525">
                <a:solidFill>
                  <a:schemeClr val="tx1"/>
                </a:solidFill>
                <a:miter lim="800000"/>
                <a:headEnd/>
                <a:tailEnd/>
              </a:ln>
            </p:spPr>
            <p:txBody>
              <a:bodyPr wrap="none" anchor="ctr"/>
              <a:lstStyle/>
              <a:p>
                <a:endParaRPr lang="ru-RU"/>
              </a:p>
            </p:txBody>
          </p:sp>
          <p:sp>
            <p:nvSpPr>
              <p:cNvPr id="19" name="AutoShape 19"/>
              <p:cNvSpPr>
                <a:spLocks noChangeArrowheads="1"/>
              </p:cNvSpPr>
              <p:nvPr/>
            </p:nvSpPr>
            <p:spPr bwMode="auto">
              <a:xfrm>
                <a:off x="4608" y="2400"/>
                <a:ext cx="96" cy="288"/>
              </a:xfrm>
              <a:prstGeom prst="downArrow">
                <a:avLst>
                  <a:gd name="adj1" fmla="val 33333"/>
                  <a:gd name="adj2" fmla="val 87500"/>
                </a:avLst>
              </a:prstGeom>
              <a:solidFill>
                <a:schemeClr val="accent1"/>
              </a:solidFill>
              <a:ln w="9525">
                <a:solidFill>
                  <a:schemeClr val="tx1"/>
                </a:solidFill>
                <a:miter lim="800000"/>
                <a:headEnd/>
                <a:tailEnd/>
              </a:ln>
            </p:spPr>
            <p:txBody>
              <a:bodyPr wrap="none" anchor="ctr"/>
              <a:lstStyle/>
              <a:p>
                <a:endParaRPr lang="ru-RU"/>
              </a:p>
            </p:txBody>
          </p:sp>
        </p:grpSp>
        <p:grpSp>
          <p:nvGrpSpPr>
            <p:cNvPr id="14" name="Group 20"/>
            <p:cNvGrpSpPr>
              <a:grpSpLocks/>
            </p:cNvGrpSpPr>
            <p:nvPr/>
          </p:nvGrpSpPr>
          <p:grpSpPr bwMode="auto">
            <a:xfrm>
              <a:off x="5040" y="2400"/>
              <a:ext cx="192" cy="288"/>
              <a:chOff x="5040" y="2400"/>
              <a:chExt cx="192" cy="288"/>
            </a:xfrm>
          </p:grpSpPr>
          <p:sp>
            <p:nvSpPr>
              <p:cNvPr id="16" name="AutoShape 21"/>
              <p:cNvSpPr>
                <a:spLocks noChangeArrowheads="1"/>
              </p:cNvSpPr>
              <p:nvPr/>
            </p:nvSpPr>
            <p:spPr bwMode="auto">
              <a:xfrm>
                <a:off x="5040" y="2400"/>
                <a:ext cx="144" cy="288"/>
              </a:xfrm>
              <a:prstGeom prst="downArrow">
                <a:avLst>
                  <a:gd name="adj1" fmla="val 33333"/>
                  <a:gd name="adj2" fmla="val 58333"/>
                </a:avLst>
              </a:prstGeom>
              <a:solidFill>
                <a:schemeClr val="accent1"/>
              </a:solidFill>
              <a:ln w="9525">
                <a:solidFill>
                  <a:schemeClr val="tx1"/>
                </a:solidFill>
                <a:miter lim="800000"/>
                <a:headEnd/>
                <a:tailEnd/>
              </a:ln>
            </p:spPr>
            <p:txBody>
              <a:bodyPr wrap="none" anchor="ctr"/>
              <a:lstStyle/>
              <a:p>
                <a:endParaRPr lang="ru-RU"/>
              </a:p>
            </p:txBody>
          </p:sp>
          <p:sp>
            <p:nvSpPr>
              <p:cNvPr id="17" name="AutoShape 22"/>
              <p:cNvSpPr>
                <a:spLocks noChangeArrowheads="1"/>
              </p:cNvSpPr>
              <p:nvPr/>
            </p:nvSpPr>
            <p:spPr bwMode="auto">
              <a:xfrm>
                <a:off x="5184" y="2400"/>
                <a:ext cx="48" cy="288"/>
              </a:xfrm>
              <a:prstGeom prst="downArrow">
                <a:avLst>
                  <a:gd name="adj1" fmla="val 33333"/>
                  <a:gd name="adj2" fmla="val 175000"/>
                </a:avLst>
              </a:prstGeom>
              <a:solidFill>
                <a:schemeClr val="accent1"/>
              </a:solidFill>
              <a:ln w="9525">
                <a:solidFill>
                  <a:schemeClr val="tx1"/>
                </a:solidFill>
                <a:miter lim="800000"/>
                <a:headEnd/>
                <a:tailEnd/>
              </a:ln>
            </p:spPr>
            <p:txBody>
              <a:bodyPr wrap="none" anchor="ctr"/>
              <a:lstStyle/>
              <a:p>
                <a:endParaRPr lang="ru-RU"/>
              </a:p>
            </p:txBody>
          </p:sp>
        </p:grpSp>
        <p:sp>
          <p:nvSpPr>
            <p:cNvPr id="15" name="Rectangle 23"/>
            <p:cNvSpPr>
              <a:spLocks noChangeArrowheads="1"/>
            </p:cNvSpPr>
            <p:nvPr/>
          </p:nvSpPr>
          <p:spPr bwMode="auto">
            <a:xfrm>
              <a:off x="3600" y="1824"/>
              <a:ext cx="432" cy="288"/>
            </a:xfrm>
            <a:prstGeom prst="rect">
              <a:avLst/>
            </a:prstGeom>
            <a:noFill/>
            <a:ln w="9525" algn="ctr">
              <a:noFill/>
              <a:miter lim="800000"/>
              <a:headEnd/>
              <a:tailEnd/>
            </a:ln>
          </p:spPr>
          <p:txBody>
            <a:bodyPr wrap="none" anchor="ctr"/>
            <a:lstStyle/>
            <a:p>
              <a:pPr algn="ctr"/>
              <a:endParaRPr kumimoji="1" lang="en-GB" b="1">
                <a:ea typeface="MS PGothic" pitchFamily="34" charset="-128"/>
              </a:endParaRPr>
            </a:p>
          </p:txBody>
        </p:sp>
      </p:grpSp>
      <p:grpSp>
        <p:nvGrpSpPr>
          <p:cNvPr id="25" name="Group 25"/>
          <p:cNvGrpSpPr>
            <a:grpSpLocks/>
          </p:cNvGrpSpPr>
          <p:nvPr/>
        </p:nvGrpSpPr>
        <p:grpSpPr bwMode="auto">
          <a:xfrm>
            <a:off x="1773382" y="706584"/>
            <a:ext cx="1898072" cy="1482435"/>
            <a:chOff x="3936" y="1200"/>
            <a:chExt cx="1488" cy="1392"/>
          </a:xfrm>
        </p:grpSpPr>
        <p:sp>
          <p:nvSpPr>
            <p:cNvPr id="26" name="AutoShape 26"/>
            <p:cNvSpPr>
              <a:spLocks noChangeArrowheads="1"/>
            </p:cNvSpPr>
            <p:nvPr/>
          </p:nvSpPr>
          <p:spPr bwMode="auto">
            <a:xfrm>
              <a:off x="4368" y="1200"/>
              <a:ext cx="576" cy="384"/>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pPr algn="ctr"/>
              <a:endParaRPr kumimoji="1" lang="ru-RU" sz="1800">
                <a:ea typeface="MS PGothic" pitchFamily="34" charset="-128"/>
              </a:endParaRPr>
            </a:p>
          </p:txBody>
        </p:sp>
        <p:sp>
          <p:nvSpPr>
            <p:cNvPr id="27" name="AutoShape 27"/>
            <p:cNvSpPr>
              <a:spLocks noChangeArrowheads="1"/>
            </p:cNvSpPr>
            <p:nvPr/>
          </p:nvSpPr>
          <p:spPr bwMode="auto">
            <a:xfrm>
              <a:off x="4080" y="1584"/>
              <a:ext cx="384" cy="336"/>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pPr algn="ctr"/>
              <a:endParaRPr kumimoji="1" lang="ru-RU" sz="1400" b="1">
                <a:ea typeface="MS PGothic" pitchFamily="34" charset="-128"/>
              </a:endParaRPr>
            </a:p>
          </p:txBody>
        </p:sp>
        <p:sp>
          <p:nvSpPr>
            <p:cNvPr id="28" name="AutoShape 28"/>
            <p:cNvSpPr>
              <a:spLocks noChangeArrowheads="1"/>
            </p:cNvSpPr>
            <p:nvPr/>
          </p:nvSpPr>
          <p:spPr bwMode="auto">
            <a:xfrm>
              <a:off x="4896" y="1584"/>
              <a:ext cx="384" cy="336"/>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pPr algn="ctr"/>
              <a:endParaRPr kumimoji="1" lang="ru-RU" sz="1400" b="1">
                <a:ea typeface="MS PGothic" pitchFamily="34" charset="-128"/>
              </a:endParaRPr>
            </a:p>
          </p:txBody>
        </p:sp>
        <p:sp>
          <p:nvSpPr>
            <p:cNvPr id="29" name="AutoShape 29"/>
            <p:cNvSpPr>
              <a:spLocks noChangeArrowheads="1"/>
            </p:cNvSpPr>
            <p:nvPr/>
          </p:nvSpPr>
          <p:spPr bwMode="auto">
            <a:xfrm>
              <a:off x="3984" y="1968"/>
              <a:ext cx="288" cy="288"/>
            </a:xfrm>
            <a:prstGeom prst="downArrow">
              <a:avLst>
                <a:gd name="adj1" fmla="val 33333"/>
                <a:gd name="adj2" fmla="val 29167"/>
              </a:avLst>
            </a:prstGeom>
            <a:solidFill>
              <a:schemeClr val="accent1"/>
            </a:solidFill>
            <a:ln w="9525">
              <a:solidFill>
                <a:schemeClr val="tx1"/>
              </a:solidFill>
              <a:miter lim="800000"/>
              <a:headEnd/>
              <a:tailEnd/>
            </a:ln>
          </p:spPr>
          <p:txBody>
            <a:bodyPr wrap="none" anchor="ctr"/>
            <a:lstStyle/>
            <a:p>
              <a:endParaRPr lang="ru-RU"/>
            </a:p>
          </p:txBody>
        </p:sp>
        <p:sp>
          <p:nvSpPr>
            <p:cNvPr id="30" name="AutoShape 30"/>
            <p:cNvSpPr>
              <a:spLocks noChangeArrowheads="1"/>
            </p:cNvSpPr>
            <p:nvPr/>
          </p:nvSpPr>
          <p:spPr bwMode="auto">
            <a:xfrm>
              <a:off x="4272" y="1968"/>
              <a:ext cx="288" cy="288"/>
            </a:xfrm>
            <a:prstGeom prst="downArrow">
              <a:avLst>
                <a:gd name="adj1" fmla="val 33333"/>
                <a:gd name="adj2" fmla="val 29167"/>
              </a:avLst>
            </a:prstGeom>
            <a:solidFill>
              <a:schemeClr val="accent1"/>
            </a:solidFill>
            <a:ln w="9525">
              <a:solidFill>
                <a:schemeClr val="tx1"/>
              </a:solidFill>
              <a:miter lim="800000"/>
              <a:headEnd/>
              <a:tailEnd/>
            </a:ln>
          </p:spPr>
          <p:txBody>
            <a:bodyPr wrap="none" anchor="ctr"/>
            <a:lstStyle/>
            <a:p>
              <a:endParaRPr lang="ru-RU"/>
            </a:p>
          </p:txBody>
        </p:sp>
        <p:sp>
          <p:nvSpPr>
            <p:cNvPr id="31" name="AutoShape 31"/>
            <p:cNvSpPr>
              <a:spLocks noChangeArrowheads="1"/>
            </p:cNvSpPr>
            <p:nvPr/>
          </p:nvSpPr>
          <p:spPr bwMode="auto">
            <a:xfrm>
              <a:off x="4800" y="1968"/>
              <a:ext cx="288" cy="288"/>
            </a:xfrm>
            <a:prstGeom prst="downArrow">
              <a:avLst>
                <a:gd name="adj1" fmla="val 33333"/>
                <a:gd name="adj2" fmla="val 29167"/>
              </a:avLst>
            </a:prstGeom>
            <a:solidFill>
              <a:schemeClr val="accent1"/>
            </a:solidFill>
            <a:ln w="9525">
              <a:solidFill>
                <a:schemeClr val="tx1"/>
              </a:solidFill>
              <a:miter lim="800000"/>
              <a:headEnd/>
              <a:tailEnd/>
            </a:ln>
          </p:spPr>
          <p:txBody>
            <a:bodyPr wrap="none" anchor="ctr"/>
            <a:lstStyle/>
            <a:p>
              <a:endParaRPr lang="ru-RU"/>
            </a:p>
          </p:txBody>
        </p:sp>
        <p:sp>
          <p:nvSpPr>
            <p:cNvPr id="32" name="AutoShape 32"/>
            <p:cNvSpPr>
              <a:spLocks noChangeArrowheads="1"/>
            </p:cNvSpPr>
            <p:nvPr/>
          </p:nvSpPr>
          <p:spPr bwMode="auto">
            <a:xfrm>
              <a:off x="5088" y="1968"/>
              <a:ext cx="288" cy="288"/>
            </a:xfrm>
            <a:prstGeom prst="downArrow">
              <a:avLst>
                <a:gd name="adj1" fmla="val 33333"/>
                <a:gd name="adj2" fmla="val 29167"/>
              </a:avLst>
            </a:prstGeom>
            <a:solidFill>
              <a:schemeClr val="accent1"/>
            </a:solidFill>
            <a:ln w="9525">
              <a:solidFill>
                <a:schemeClr val="tx1"/>
              </a:solidFill>
              <a:miter lim="800000"/>
              <a:headEnd/>
              <a:tailEnd/>
            </a:ln>
          </p:spPr>
          <p:txBody>
            <a:bodyPr wrap="none" anchor="ctr"/>
            <a:lstStyle/>
            <a:p>
              <a:endParaRPr lang="ru-RU"/>
            </a:p>
          </p:txBody>
        </p:sp>
        <p:grpSp>
          <p:nvGrpSpPr>
            <p:cNvPr id="33" name="Group 33"/>
            <p:cNvGrpSpPr>
              <a:grpSpLocks/>
            </p:cNvGrpSpPr>
            <p:nvPr/>
          </p:nvGrpSpPr>
          <p:grpSpPr bwMode="auto">
            <a:xfrm>
              <a:off x="3936" y="2304"/>
              <a:ext cx="288" cy="288"/>
              <a:chOff x="3936" y="2304"/>
              <a:chExt cx="288" cy="288"/>
            </a:xfrm>
          </p:grpSpPr>
          <p:sp>
            <p:nvSpPr>
              <p:cNvPr id="43" name="AutoShape 34"/>
              <p:cNvSpPr>
                <a:spLocks noChangeArrowheads="1"/>
              </p:cNvSpPr>
              <p:nvPr/>
            </p:nvSpPr>
            <p:spPr bwMode="auto">
              <a:xfrm>
                <a:off x="3936" y="2304"/>
                <a:ext cx="144" cy="288"/>
              </a:xfrm>
              <a:prstGeom prst="downArrow">
                <a:avLst>
                  <a:gd name="adj1" fmla="val 33333"/>
                  <a:gd name="adj2" fmla="val 58333"/>
                </a:avLst>
              </a:prstGeom>
              <a:solidFill>
                <a:schemeClr val="accent1"/>
              </a:solidFill>
              <a:ln w="9525">
                <a:solidFill>
                  <a:schemeClr val="tx1"/>
                </a:solidFill>
                <a:miter lim="800000"/>
                <a:headEnd/>
                <a:tailEnd/>
              </a:ln>
            </p:spPr>
            <p:txBody>
              <a:bodyPr wrap="none" anchor="ctr"/>
              <a:lstStyle/>
              <a:p>
                <a:endParaRPr lang="ru-RU"/>
              </a:p>
            </p:txBody>
          </p:sp>
          <p:sp>
            <p:nvSpPr>
              <p:cNvPr id="44" name="AutoShape 35"/>
              <p:cNvSpPr>
                <a:spLocks noChangeArrowheads="1"/>
              </p:cNvSpPr>
              <p:nvPr/>
            </p:nvSpPr>
            <p:spPr bwMode="auto">
              <a:xfrm>
                <a:off x="4080" y="2304"/>
                <a:ext cx="144" cy="288"/>
              </a:xfrm>
              <a:prstGeom prst="downArrow">
                <a:avLst>
                  <a:gd name="adj1" fmla="val 33333"/>
                  <a:gd name="adj2" fmla="val 58333"/>
                </a:avLst>
              </a:prstGeom>
              <a:solidFill>
                <a:schemeClr val="accent1"/>
              </a:solidFill>
              <a:ln w="9525">
                <a:solidFill>
                  <a:schemeClr val="tx1"/>
                </a:solidFill>
                <a:miter lim="800000"/>
                <a:headEnd/>
                <a:tailEnd/>
              </a:ln>
            </p:spPr>
            <p:txBody>
              <a:bodyPr wrap="none" anchor="ctr"/>
              <a:lstStyle/>
              <a:p>
                <a:endParaRPr lang="ru-RU"/>
              </a:p>
            </p:txBody>
          </p:sp>
        </p:grpSp>
        <p:grpSp>
          <p:nvGrpSpPr>
            <p:cNvPr id="34" name="Group 36"/>
            <p:cNvGrpSpPr>
              <a:grpSpLocks/>
            </p:cNvGrpSpPr>
            <p:nvPr/>
          </p:nvGrpSpPr>
          <p:grpSpPr bwMode="auto">
            <a:xfrm>
              <a:off x="4320" y="2304"/>
              <a:ext cx="288" cy="288"/>
              <a:chOff x="3936" y="2304"/>
              <a:chExt cx="288" cy="288"/>
            </a:xfrm>
          </p:grpSpPr>
          <p:sp>
            <p:nvSpPr>
              <p:cNvPr id="41" name="AutoShape 37"/>
              <p:cNvSpPr>
                <a:spLocks noChangeArrowheads="1"/>
              </p:cNvSpPr>
              <p:nvPr/>
            </p:nvSpPr>
            <p:spPr bwMode="auto">
              <a:xfrm>
                <a:off x="3936" y="2304"/>
                <a:ext cx="144" cy="288"/>
              </a:xfrm>
              <a:prstGeom prst="downArrow">
                <a:avLst>
                  <a:gd name="adj1" fmla="val 33333"/>
                  <a:gd name="adj2" fmla="val 58333"/>
                </a:avLst>
              </a:prstGeom>
              <a:solidFill>
                <a:schemeClr val="accent1"/>
              </a:solidFill>
              <a:ln w="9525">
                <a:solidFill>
                  <a:schemeClr val="tx1"/>
                </a:solidFill>
                <a:miter lim="800000"/>
                <a:headEnd/>
                <a:tailEnd/>
              </a:ln>
            </p:spPr>
            <p:txBody>
              <a:bodyPr wrap="none" anchor="ctr"/>
              <a:lstStyle/>
              <a:p>
                <a:endParaRPr lang="ru-RU"/>
              </a:p>
            </p:txBody>
          </p:sp>
          <p:sp>
            <p:nvSpPr>
              <p:cNvPr id="42" name="AutoShape 38"/>
              <p:cNvSpPr>
                <a:spLocks noChangeArrowheads="1"/>
              </p:cNvSpPr>
              <p:nvPr/>
            </p:nvSpPr>
            <p:spPr bwMode="auto">
              <a:xfrm>
                <a:off x="4080" y="2304"/>
                <a:ext cx="144" cy="288"/>
              </a:xfrm>
              <a:prstGeom prst="downArrow">
                <a:avLst>
                  <a:gd name="adj1" fmla="val 33333"/>
                  <a:gd name="adj2" fmla="val 58333"/>
                </a:avLst>
              </a:prstGeom>
              <a:solidFill>
                <a:schemeClr val="accent1"/>
              </a:solidFill>
              <a:ln w="9525">
                <a:solidFill>
                  <a:schemeClr val="tx1"/>
                </a:solidFill>
                <a:miter lim="800000"/>
                <a:headEnd/>
                <a:tailEnd/>
              </a:ln>
            </p:spPr>
            <p:txBody>
              <a:bodyPr wrap="none" anchor="ctr"/>
              <a:lstStyle/>
              <a:p>
                <a:endParaRPr lang="ru-RU"/>
              </a:p>
            </p:txBody>
          </p:sp>
        </p:grpSp>
        <p:grpSp>
          <p:nvGrpSpPr>
            <p:cNvPr id="35" name="Group 39"/>
            <p:cNvGrpSpPr>
              <a:grpSpLocks/>
            </p:cNvGrpSpPr>
            <p:nvPr/>
          </p:nvGrpSpPr>
          <p:grpSpPr bwMode="auto">
            <a:xfrm>
              <a:off x="4800" y="2304"/>
              <a:ext cx="288" cy="288"/>
              <a:chOff x="3936" y="2304"/>
              <a:chExt cx="288" cy="288"/>
            </a:xfrm>
          </p:grpSpPr>
          <p:sp>
            <p:nvSpPr>
              <p:cNvPr id="39" name="AutoShape 40"/>
              <p:cNvSpPr>
                <a:spLocks noChangeArrowheads="1"/>
              </p:cNvSpPr>
              <p:nvPr/>
            </p:nvSpPr>
            <p:spPr bwMode="auto">
              <a:xfrm>
                <a:off x="3936" y="2304"/>
                <a:ext cx="144" cy="288"/>
              </a:xfrm>
              <a:prstGeom prst="downArrow">
                <a:avLst>
                  <a:gd name="adj1" fmla="val 33333"/>
                  <a:gd name="adj2" fmla="val 58333"/>
                </a:avLst>
              </a:prstGeom>
              <a:solidFill>
                <a:schemeClr val="accent1"/>
              </a:solidFill>
              <a:ln w="9525">
                <a:solidFill>
                  <a:schemeClr val="tx1"/>
                </a:solidFill>
                <a:miter lim="800000"/>
                <a:headEnd/>
                <a:tailEnd/>
              </a:ln>
            </p:spPr>
            <p:txBody>
              <a:bodyPr wrap="none" anchor="ctr"/>
              <a:lstStyle/>
              <a:p>
                <a:endParaRPr lang="ru-RU"/>
              </a:p>
            </p:txBody>
          </p:sp>
          <p:sp>
            <p:nvSpPr>
              <p:cNvPr id="40" name="AutoShape 41"/>
              <p:cNvSpPr>
                <a:spLocks noChangeArrowheads="1"/>
              </p:cNvSpPr>
              <p:nvPr/>
            </p:nvSpPr>
            <p:spPr bwMode="auto">
              <a:xfrm>
                <a:off x="4080" y="2304"/>
                <a:ext cx="144" cy="288"/>
              </a:xfrm>
              <a:prstGeom prst="downArrow">
                <a:avLst>
                  <a:gd name="adj1" fmla="val 33333"/>
                  <a:gd name="adj2" fmla="val 58333"/>
                </a:avLst>
              </a:prstGeom>
              <a:solidFill>
                <a:schemeClr val="accent1"/>
              </a:solidFill>
              <a:ln w="9525">
                <a:solidFill>
                  <a:schemeClr val="tx1"/>
                </a:solidFill>
                <a:miter lim="800000"/>
                <a:headEnd/>
                <a:tailEnd/>
              </a:ln>
            </p:spPr>
            <p:txBody>
              <a:bodyPr wrap="none" anchor="ctr"/>
              <a:lstStyle/>
              <a:p>
                <a:endParaRPr lang="ru-RU"/>
              </a:p>
            </p:txBody>
          </p:sp>
        </p:grpSp>
        <p:grpSp>
          <p:nvGrpSpPr>
            <p:cNvPr id="36" name="Group 42"/>
            <p:cNvGrpSpPr>
              <a:grpSpLocks/>
            </p:cNvGrpSpPr>
            <p:nvPr/>
          </p:nvGrpSpPr>
          <p:grpSpPr bwMode="auto">
            <a:xfrm>
              <a:off x="5136" y="2304"/>
              <a:ext cx="288" cy="288"/>
              <a:chOff x="3936" y="2304"/>
              <a:chExt cx="288" cy="288"/>
            </a:xfrm>
          </p:grpSpPr>
          <p:sp>
            <p:nvSpPr>
              <p:cNvPr id="37" name="AutoShape 43"/>
              <p:cNvSpPr>
                <a:spLocks noChangeArrowheads="1"/>
              </p:cNvSpPr>
              <p:nvPr/>
            </p:nvSpPr>
            <p:spPr bwMode="auto">
              <a:xfrm>
                <a:off x="3936" y="2304"/>
                <a:ext cx="144" cy="288"/>
              </a:xfrm>
              <a:prstGeom prst="downArrow">
                <a:avLst>
                  <a:gd name="adj1" fmla="val 33333"/>
                  <a:gd name="adj2" fmla="val 58333"/>
                </a:avLst>
              </a:prstGeom>
              <a:solidFill>
                <a:schemeClr val="accent1"/>
              </a:solidFill>
              <a:ln w="9525">
                <a:solidFill>
                  <a:schemeClr val="tx1"/>
                </a:solidFill>
                <a:miter lim="800000"/>
                <a:headEnd/>
                <a:tailEnd/>
              </a:ln>
            </p:spPr>
            <p:txBody>
              <a:bodyPr wrap="none" anchor="ctr"/>
              <a:lstStyle/>
              <a:p>
                <a:endParaRPr lang="ru-RU"/>
              </a:p>
            </p:txBody>
          </p:sp>
          <p:sp>
            <p:nvSpPr>
              <p:cNvPr id="38" name="AutoShape 44"/>
              <p:cNvSpPr>
                <a:spLocks noChangeArrowheads="1"/>
              </p:cNvSpPr>
              <p:nvPr/>
            </p:nvSpPr>
            <p:spPr bwMode="auto">
              <a:xfrm>
                <a:off x="4080" y="2304"/>
                <a:ext cx="144" cy="288"/>
              </a:xfrm>
              <a:prstGeom prst="downArrow">
                <a:avLst>
                  <a:gd name="adj1" fmla="val 33333"/>
                  <a:gd name="adj2" fmla="val 58333"/>
                </a:avLst>
              </a:prstGeom>
              <a:solidFill>
                <a:schemeClr val="accent1"/>
              </a:solidFill>
              <a:ln w="9525">
                <a:solidFill>
                  <a:schemeClr val="tx1"/>
                </a:solidFill>
                <a:miter lim="800000"/>
                <a:headEnd/>
                <a:tailEnd/>
              </a:ln>
            </p:spPr>
            <p:txBody>
              <a:bodyPr wrap="none" anchor="ctr"/>
              <a:lstStyle/>
              <a:p>
                <a:endParaRPr lang="ru-RU"/>
              </a:p>
            </p:txBody>
          </p:sp>
        </p:grpSp>
      </p:grpSp>
      <p:sp>
        <p:nvSpPr>
          <p:cNvPr id="45" name="TextBox 77"/>
          <p:cNvSpPr txBox="1">
            <a:spLocks noChangeArrowheads="1"/>
          </p:cNvSpPr>
          <p:nvPr/>
        </p:nvSpPr>
        <p:spPr bwMode="auto">
          <a:xfrm>
            <a:off x="609600" y="2237509"/>
            <a:ext cx="4239491" cy="1200329"/>
          </a:xfrm>
          <a:prstGeom prst="rect">
            <a:avLst/>
          </a:prstGeom>
          <a:noFill/>
          <a:ln w="9525">
            <a:noFill/>
            <a:miter lim="800000"/>
            <a:headEnd/>
            <a:tailEnd/>
          </a:ln>
        </p:spPr>
        <p:txBody>
          <a:bodyPr wrap="square">
            <a:spAutoFit/>
          </a:bodyPr>
          <a:lstStyle/>
          <a:p>
            <a:pPr algn="ctr"/>
            <a:r>
              <a:rPr lang="en-US" dirty="0" err="1">
                <a:solidFill>
                  <a:srgbClr val="0070C0"/>
                </a:solidFill>
              </a:rPr>
              <a:t>Monofractal</a:t>
            </a:r>
            <a:r>
              <a:rPr lang="en-US" dirty="0">
                <a:solidFill>
                  <a:srgbClr val="0070C0"/>
                </a:solidFill>
              </a:rPr>
              <a:t> structure of eddies: Isotropic process of </a:t>
            </a:r>
            <a:r>
              <a:rPr lang="en-US" dirty="0" err="1">
                <a:solidFill>
                  <a:srgbClr val="0070C0"/>
                </a:solidFill>
              </a:rPr>
              <a:t>Kolmogorov</a:t>
            </a:r>
            <a:r>
              <a:rPr lang="en-US" dirty="0">
                <a:solidFill>
                  <a:srgbClr val="0070C0"/>
                </a:solidFill>
              </a:rPr>
              <a:t> type, probability distribution functions of fluctuations are Gaussian </a:t>
            </a:r>
            <a:r>
              <a:rPr lang="ru-RU" dirty="0">
                <a:solidFill>
                  <a:srgbClr val="0070C0"/>
                </a:solidFill>
                <a:sym typeface="Wingdings" pitchFamily="2" charset="2"/>
              </a:rPr>
              <a:t></a:t>
            </a:r>
            <a:r>
              <a:rPr lang="en-US" dirty="0">
                <a:solidFill>
                  <a:srgbClr val="0070C0"/>
                </a:solidFill>
                <a:sym typeface="Wingdings" pitchFamily="2" charset="2"/>
              </a:rPr>
              <a:t> </a:t>
            </a:r>
            <a:r>
              <a:rPr lang="en-US" dirty="0">
                <a:solidFill>
                  <a:srgbClr val="FF0000"/>
                </a:solidFill>
                <a:sym typeface="Wingdings" pitchFamily="2" charset="2"/>
              </a:rPr>
              <a:t>trivial </a:t>
            </a:r>
            <a:r>
              <a:rPr lang="en-US" dirty="0">
                <a:solidFill>
                  <a:srgbClr val="FF0000"/>
                </a:solidFill>
              </a:rPr>
              <a:t>self similarity </a:t>
            </a:r>
            <a:endParaRPr lang="ru-RU" dirty="0">
              <a:solidFill>
                <a:srgbClr val="FF0000"/>
              </a:solidFill>
            </a:endParaRPr>
          </a:p>
        </p:txBody>
      </p:sp>
      <p:pic>
        <p:nvPicPr>
          <p:cNvPr id="54" name="Picture 15" descr="DSC01112"/>
          <p:cNvPicPr>
            <a:picLocks noChangeAspect="1" noChangeArrowheads="1"/>
          </p:cNvPicPr>
          <p:nvPr/>
        </p:nvPicPr>
        <p:blipFill>
          <a:blip r:embed="rId2" cstate="print"/>
          <a:srcRect/>
          <a:stretch>
            <a:fillRect/>
          </a:stretch>
        </p:blipFill>
        <p:spPr bwMode="auto">
          <a:xfrm>
            <a:off x="652319" y="3657600"/>
            <a:ext cx="2436088" cy="1828799"/>
          </a:xfrm>
          <a:prstGeom prst="rect">
            <a:avLst/>
          </a:prstGeom>
          <a:noFill/>
          <a:ln w="9525">
            <a:solidFill>
              <a:schemeClr val="tx1"/>
            </a:solidFill>
            <a:miter lim="800000"/>
            <a:headEnd/>
            <a:tailEnd/>
          </a:ln>
        </p:spPr>
      </p:pic>
      <p:pic>
        <p:nvPicPr>
          <p:cNvPr id="55" name="Picture 15" descr="DSC01112"/>
          <p:cNvPicPr>
            <a:picLocks noChangeAspect="1" noChangeArrowheads="1"/>
          </p:cNvPicPr>
          <p:nvPr/>
        </p:nvPicPr>
        <p:blipFill>
          <a:blip r:embed="rId2" cstate="print"/>
          <a:srcRect l="38782" t="24606" r="42476" b="44292"/>
          <a:stretch>
            <a:fillRect/>
          </a:stretch>
        </p:blipFill>
        <p:spPr bwMode="auto">
          <a:xfrm>
            <a:off x="3205164" y="3676468"/>
            <a:ext cx="1463817" cy="1823787"/>
          </a:xfrm>
          <a:prstGeom prst="rect">
            <a:avLst/>
          </a:prstGeom>
          <a:noFill/>
          <a:ln w="9525">
            <a:solidFill>
              <a:schemeClr val="tx1"/>
            </a:solidFill>
            <a:miter lim="800000"/>
            <a:headEnd/>
            <a:tailEnd/>
          </a:ln>
        </p:spPr>
      </p:pic>
      <p:sp>
        <p:nvSpPr>
          <p:cNvPr id="56" name="Прямоугольник 55"/>
          <p:cNvSpPr/>
          <p:nvPr/>
        </p:nvSpPr>
        <p:spPr>
          <a:xfrm>
            <a:off x="623455" y="5710535"/>
            <a:ext cx="3962400" cy="646331"/>
          </a:xfrm>
          <a:prstGeom prst="rect">
            <a:avLst/>
          </a:prstGeom>
        </p:spPr>
        <p:txBody>
          <a:bodyPr wrap="square">
            <a:spAutoFit/>
          </a:bodyPr>
          <a:lstStyle/>
          <a:p>
            <a:pPr algn="ctr"/>
            <a:r>
              <a:rPr lang="en-US" dirty="0" smtClean="0">
                <a:solidFill>
                  <a:srgbClr val="002060"/>
                </a:solidFill>
              </a:rPr>
              <a:t>Self-similar object is exactly or approximately similar to a part of itself</a:t>
            </a:r>
            <a:endParaRPr lang="en-US" dirty="0">
              <a:solidFill>
                <a:srgbClr val="002060"/>
              </a:solidFill>
            </a:endParaRPr>
          </a:p>
        </p:txBody>
      </p:sp>
      <p:sp>
        <p:nvSpPr>
          <p:cNvPr id="57" name="Oval Callout 5"/>
          <p:cNvSpPr/>
          <p:nvPr/>
        </p:nvSpPr>
        <p:spPr>
          <a:xfrm>
            <a:off x="1496291" y="4019984"/>
            <a:ext cx="775854" cy="690561"/>
          </a:xfrm>
          <a:prstGeom prst="wedgeEllipseCallout">
            <a:avLst>
              <a:gd name="adj1" fmla="val 235217"/>
              <a:gd name="adj2" fmla="val 77901"/>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TextBox 78"/>
          <p:cNvSpPr txBox="1">
            <a:spLocks noChangeArrowheads="1"/>
          </p:cNvSpPr>
          <p:nvPr/>
        </p:nvSpPr>
        <p:spPr bwMode="auto">
          <a:xfrm>
            <a:off x="4835233" y="2265219"/>
            <a:ext cx="5126185" cy="1200329"/>
          </a:xfrm>
          <a:prstGeom prst="rect">
            <a:avLst/>
          </a:prstGeom>
          <a:noFill/>
          <a:ln w="9525">
            <a:noFill/>
            <a:miter lim="800000"/>
            <a:headEnd/>
            <a:tailEnd/>
          </a:ln>
        </p:spPr>
        <p:txBody>
          <a:bodyPr wrap="square">
            <a:spAutoFit/>
          </a:bodyPr>
          <a:lstStyle/>
          <a:p>
            <a:pPr algn="ctr"/>
            <a:r>
              <a:rPr lang="en-US" sz="1800" dirty="0" err="1">
                <a:solidFill>
                  <a:srgbClr val="0070C0"/>
                </a:solidFill>
              </a:rPr>
              <a:t>Multifractal</a:t>
            </a:r>
            <a:r>
              <a:rPr lang="en-US" sz="1800" dirty="0">
                <a:solidFill>
                  <a:srgbClr val="0070C0"/>
                </a:solidFill>
              </a:rPr>
              <a:t> structure of eddies: long-range correlations with  memory effect, probability distribution functions of fluctuations are not Gaussian </a:t>
            </a:r>
            <a:r>
              <a:rPr lang="ru-RU" sz="1800" dirty="0">
                <a:solidFill>
                  <a:srgbClr val="0070C0"/>
                </a:solidFill>
                <a:sym typeface="Wingdings" pitchFamily="2" charset="2"/>
              </a:rPr>
              <a:t> </a:t>
            </a:r>
            <a:r>
              <a:rPr lang="en-US" sz="1800" dirty="0">
                <a:solidFill>
                  <a:srgbClr val="0070C0"/>
                </a:solidFill>
                <a:sym typeface="Wingdings" pitchFamily="2" charset="2"/>
              </a:rPr>
              <a:t> </a:t>
            </a:r>
            <a:r>
              <a:rPr lang="en-US" sz="1800" dirty="0">
                <a:solidFill>
                  <a:srgbClr val="FF0000"/>
                </a:solidFill>
              </a:rPr>
              <a:t>extended self similarity </a:t>
            </a:r>
            <a:r>
              <a:rPr lang="en-US" dirty="0" smtClean="0">
                <a:solidFill>
                  <a:srgbClr val="FF0000"/>
                </a:solidFill>
              </a:rPr>
              <a:t>?</a:t>
            </a:r>
            <a:endParaRPr lang="ru-RU" sz="1800" dirty="0">
              <a:solidFill>
                <a:srgbClr val="FF0000"/>
              </a:solidFill>
            </a:endParaRPr>
          </a:p>
        </p:txBody>
      </p:sp>
      <p:sp>
        <p:nvSpPr>
          <p:cNvPr id="60" name="Прямоугольник 59"/>
          <p:cNvSpPr/>
          <p:nvPr/>
        </p:nvSpPr>
        <p:spPr>
          <a:xfrm>
            <a:off x="9331036" y="3994942"/>
            <a:ext cx="1697182" cy="1754326"/>
          </a:xfrm>
          <a:prstGeom prst="rect">
            <a:avLst/>
          </a:prstGeom>
        </p:spPr>
        <p:txBody>
          <a:bodyPr wrap="square">
            <a:spAutoFit/>
          </a:bodyPr>
          <a:lstStyle/>
          <a:p>
            <a:pPr algn="ctr"/>
            <a:r>
              <a:rPr lang="en-US" dirty="0" smtClean="0">
                <a:solidFill>
                  <a:srgbClr val="002060"/>
                </a:solidFill>
                <a:latin typeface="Calibri" pitchFamily="34" charset="0"/>
              </a:rPr>
              <a:t>Solar wind observations demonstrate the absence of trivial self-similarity  </a:t>
            </a:r>
            <a:endParaRPr lang="en-US" i="1" dirty="0">
              <a:latin typeface="Calibri" pitchFamily="34" charset="0"/>
            </a:endParaRPr>
          </a:p>
        </p:txBody>
      </p:sp>
      <p:sp>
        <p:nvSpPr>
          <p:cNvPr id="61" name="Прямоугольник 4"/>
          <p:cNvSpPr>
            <a:spLocks noChangeArrowheads="1"/>
          </p:cNvSpPr>
          <p:nvPr/>
        </p:nvSpPr>
        <p:spPr bwMode="auto">
          <a:xfrm>
            <a:off x="8003933" y="1089392"/>
            <a:ext cx="2373121" cy="923330"/>
          </a:xfrm>
          <a:prstGeom prst="rect">
            <a:avLst/>
          </a:prstGeom>
          <a:noFill/>
          <a:ln w="9525">
            <a:noFill/>
            <a:miter lim="800000"/>
            <a:headEnd/>
            <a:tailEnd/>
          </a:ln>
        </p:spPr>
        <p:txBody>
          <a:bodyPr wrap="square">
            <a:spAutoFit/>
          </a:bodyPr>
          <a:lstStyle/>
          <a:p>
            <a:pPr algn="ctr" rtl="1"/>
            <a:r>
              <a:rPr lang="en-US" b="1" dirty="0" err="1" smtClean="0">
                <a:solidFill>
                  <a:srgbClr val="002060"/>
                </a:solidFill>
              </a:rPr>
              <a:t>Multiscale</a:t>
            </a:r>
            <a:r>
              <a:rPr lang="en-US" b="1" dirty="0" smtClean="0">
                <a:solidFill>
                  <a:srgbClr val="002060"/>
                </a:solidFill>
              </a:rPr>
              <a:t> process: </a:t>
            </a:r>
            <a:r>
              <a:rPr lang="en-US" i="1" dirty="0" smtClean="0">
                <a:solidFill>
                  <a:srgbClr val="002060"/>
                </a:solidFill>
              </a:rPr>
              <a:t>(</a:t>
            </a:r>
            <a:r>
              <a:rPr lang="en-US" i="1" dirty="0" err="1" smtClean="0">
                <a:solidFill>
                  <a:srgbClr val="002060"/>
                </a:solidFill>
              </a:rPr>
              <a:t>Zelenyi</a:t>
            </a:r>
            <a:r>
              <a:rPr lang="en-US" i="1" dirty="0" smtClean="0">
                <a:solidFill>
                  <a:srgbClr val="002060"/>
                </a:solidFill>
              </a:rPr>
              <a:t> &amp; </a:t>
            </a:r>
            <a:r>
              <a:rPr lang="en-US" i="1" dirty="0" err="1" smtClean="0">
                <a:solidFill>
                  <a:srgbClr val="002060"/>
                </a:solidFill>
              </a:rPr>
              <a:t>Milovanov</a:t>
            </a:r>
            <a:r>
              <a:rPr lang="en-US" i="1" dirty="0" smtClean="0">
                <a:solidFill>
                  <a:srgbClr val="002060"/>
                </a:solidFill>
              </a:rPr>
              <a:t>, UFN 2004)</a:t>
            </a:r>
            <a:endParaRPr lang="en-US" i="1" dirty="0">
              <a:solidFill>
                <a:srgbClr val="002060"/>
              </a:solidFill>
            </a:endParaRPr>
          </a:p>
        </p:txBody>
      </p:sp>
      <p:sp>
        <p:nvSpPr>
          <p:cNvPr id="63" name="TextBox 8"/>
          <p:cNvSpPr txBox="1">
            <a:spLocks noChangeArrowheads="1"/>
          </p:cNvSpPr>
          <p:nvPr/>
        </p:nvSpPr>
        <p:spPr bwMode="auto">
          <a:xfrm>
            <a:off x="609600" y="677863"/>
            <a:ext cx="1638300" cy="368300"/>
          </a:xfrm>
          <a:prstGeom prst="rect">
            <a:avLst/>
          </a:prstGeom>
          <a:noFill/>
          <a:ln w="9525">
            <a:noFill/>
            <a:miter lim="800000"/>
            <a:headEnd/>
            <a:tailEnd/>
          </a:ln>
        </p:spPr>
        <p:txBody>
          <a:bodyPr wrap="none">
            <a:spAutoFit/>
          </a:bodyPr>
          <a:lstStyle/>
          <a:p>
            <a:r>
              <a:rPr lang="en-US">
                <a:solidFill>
                  <a:schemeClr val="bg1"/>
                </a:solidFill>
                <a:latin typeface="Calibri" pitchFamily="34" charset="0"/>
              </a:rPr>
              <a:t>Roman broccoli</a:t>
            </a:r>
          </a:p>
        </p:txBody>
      </p:sp>
      <p:sp>
        <p:nvSpPr>
          <p:cNvPr id="62" name="TextBox 8"/>
          <p:cNvSpPr txBox="1">
            <a:spLocks noChangeArrowheads="1"/>
          </p:cNvSpPr>
          <p:nvPr/>
        </p:nvSpPr>
        <p:spPr bwMode="auto">
          <a:xfrm>
            <a:off x="651165" y="3601171"/>
            <a:ext cx="926023" cy="646331"/>
          </a:xfrm>
          <a:prstGeom prst="rect">
            <a:avLst/>
          </a:prstGeom>
          <a:noFill/>
          <a:ln w="9525">
            <a:noFill/>
            <a:miter lim="800000"/>
            <a:headEnd/>
            <a:tailEnd/>
          </a:ln>
        </p:spPr>
        <p:txBody>
          <a:bodyPr wrap="none">
            <a:spAutoFit/>
          </a:bodyPr>
          <a:lstStyle/>
          <a:p>
            <a:pPr algn="ctr"/>
            <a:r>
              <a:rPr lang="en-US" dirty="0">
                <a:solidFill>
                  <a:schemeClr val="bg1"/>
                </a:solidFill>
                <a:latin typeface="Calibri" pitchFamily="34" charset="0"/>
              </a:rPr>
              <a:t>Roman </a:t>
            </a:r>
            <a:endParaRPr lang="en-US" dirty="0" smtClean="0">
              <a:solidFill>
                <a:schemeClr val="bg1"/>
              </a:solidFill>
              <a:latin typeface="Calibri" pitchFamily="34" charset="0"/>
            </a:endParaRPr>
          </a:p>
          <a:p>
            <a:pPr algn="ctr"/>
            <a:r>
              <a:rPr lang="en-US" dirty="0" smtClean="0">
                <a:solidFill>
                  <a:schemeClr val="bg1"/>
                </a:solidFill>
                <a:latin typeface="Calibri" pitchFamily="34" charset="0"/>
              </a:rPr>
              <a:t>broccoli</a:t>
            </a:r>
            <a:endParaRPr lang="en-US" dirty="0">
              <a:solidFill>
                <a:schemeClr val="bg1"/>
              </a:solidFill>
              <a:latin typeface="Calibri" pitchFamily="34" charset="0"/>
            </a:endParaRPr>
          </a:p>
        </p:txBody>
      </p:sp>
      <p:grpSp>
        <p:nvGrpSpPr>
          <p:cNvPr id="66" name="Группа 65"/>
          <p:cNvGrpSpPr/>
          <p:nvPr/>
        </p:nvGrpSpPr>
        <p:grpSpPr>
          <a:xfrm>
            <a:off x="4972483" y="3446887"/>
            <a:ext cx="4418367" cy="2891999"/>
            <a:chOff x="5698547" y="3204000"/>
            <a:chExt cx="4418367" cy="2891999"/>
          </a:xfrm>
        </p:grpSpPr>
        <p:pic>
          <p:nvPicPr>
            <p:cNvPr id="169986" name="Picture 2"/>
            <p:cNvPicPr>
              <a:picLocks noChangeAspect="1" noChangeArrowheads="1"/>
            </p:cNvPicPr>
            <p:nvPr/>
          </p:nvPicPr>
          <p:blipFill>
            <a:blip r:embed="rId3" cstate="print"/>
            <a:srcRect/>
            <a:stretch>
              <a:fillRect/>
            </a:stretch>
          </p:blipFill>
          <p:spPr bwMode="auto">
            <a:xfrm>
              <a:off x="5698547" y="3226810"/>
              <a:ext cx="4418367" cy="2869189"/>
            </a:xfrm>
            <a:prstGeom prst="rect">
              <a:avLst/>
            </a:prstGeom>
            <a:noFill/>
            <a:ln w="9525">
              <a:noFill/>
              <a:miter lim="800000"/>
              <a:headEnd/>
              <a:tailEnd/>
            </a:ln>
            <a:effectLst/>
          </p:spPr>
        </p:pic>
        <p:sp>
          <p:nvSpPr>
            <p:cNvPr id="64" name="Прямоугольник 63"/>
            <p:cNvSpPr/>
            <p:nvPr/>
          </p:nvSpPr>
          <p:spPr>
            <a:xfrm>
              <a:off x="6054436" y="3204000"/>
              <a:ext cx="692728" cy="166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5" name="Прямоугольник 64"/>
            <p:cNvSpPr/>
            <p:nvPr/>
          </p:nvSpPr>
          <p:spPr>
            <a:xfrm>
              <a:off x="9240981" y="3204000"/>
              <a:ext cx="692728" cy="166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Рисунок 29" descr="110928_0359_0416_dt100ms_PDF_sim.png"/>
          <p:cNvPicPr>
            <a:picLocks noChangeAspect="1"/>
          </p:cNvPicPr>
          <p:nvPr/>
        </p:nvPicPr>
        <p:blipFill>
          <a:blip r:embed="rId2" cstate="print"/>
          <a:srcRect/>
          <a:stretch>
            <a:fillRect/>
          </a:stretch>
        </p:blipFill>
        <p:spPr bwMode="auto">
          <a:xfrm>
            <a:off x="7884291" y="3507795"/>
            <a:ext cx="3270784" cy="2521529"/>
          </a:xfrm>
          <a:prstGeom prst="rect">
            <a:avLst/>
          </a:prstGeom>
          <a:noFill/>
          <a:ln w="9525">
            <a:noFill/>
            <a:miter lim="800000"/>
            <a:headEnd/>
            <a:tailEnd/>
          </a:ln>
        </p:spPr>
      </p:pic>
      <p:sp>
        <p:nvSpPr>
          <p:cNvPr id="3" name="Rectangle 3"/>
          <p:cNvSpPr>
            <a:spLocks noChangeArrowheads="1"/>
          </p:cNvSpPr>
          <p:nvPr/>
        </p:nvSpPr>
        <p:spPr bwMode="auto">
          <a:xfrm>
            <a:off x="304800" y="6629400"/>
            <a:ext cx="914400" cy="914400"/>
          </a:xfrm>
          <a:prstGeom prst="rect">
            <a:avLst/>
          </a:prstGeom>
          <a:noFill/>
          <a:ln w="9525">
            <a:noFill/>
            <a:miter lim="800000"/>
            <a:headEnd/>
            <a:tailEnd/>
          </a:ln>
          <a:effectLst/>
        </p:spPr>
        <p:txBody>
          <a:bodyPr wrap="none" anchor="ctr">
            <a:spAutoFit/>
          </a:bodyPr>
          <a:lstStyle/>
          <a:p>
            <a:endParaRPr lang="ru-RU"/>
          </a:p>
        </p:txBody>
      </p:sp>
      <p:sp>
        <p:nvSpPr>
          <p:cNvPr id="6" name="Text Box 6"/>
          <p:cNvSpPr txBox="1">
            <a:spLocks noChangeArrowheads="1"/>
          </p:cNvSpPr>
          <p:nvPr/>
        </p:nvSpPr>
        <p:spPr bwMode="auto">
          <a:xfrm>
            <a:off x="1516928" y="4161992"/>
            <a:ext cx="2447978" cy="338554"/>
          </a:xfrm>
          <a:prstGeom prst="rect">
            <a:avLst/>
          </a:prstGeom>
          <a:noFill/>
          <a:ln w="9525">
            <a:noFill/>
            <a:miter lim="800000"/>
            <a:headEnd/>
            <a:tailEnd/>
          </a:ln>
          <a:effectLst/>
        </p:spPr>
        <p:txBody>
          <a:bodyPr wrap="none">
            <a:spAutoFit/>
          </a:bodyPr>
          <a:lstStyle/>
          <a:p>
            <a:r>
              <a:rPr lang="en-US" sz="1600" i="1" dirty="0" err="1" smtClean="0">
                <a:latin typeface="Tahoma" pitchFamily="34" charset="0"/>
              </a:rPr>
              <a:t>Sorriso</a:t>
            </a:r>
            <a:r>
              <a:rPr lang="en-US" sz="1600" i="1" dirty="0" smtClean="0">
                <a:latin typeface="Tahoma" pitchFamily="34" charset="0"/>
              </a:rPr>
              <a:t> </a:t>
            </a:r>
            <a:r>
              <a:rPr lang="en-US" sz="1600" i="1" dirty="0">
                <a:latin typeface="Tahoma" pitchFamily="34" charset="0"/>
              </a:rPr>
              <a:t>et. al., </a:t>
            </a:r>
            <a:r>
              <a:rPr lang="en-US" sz="1600" i="1" dirty="0" smtClean="0">
                <a:latin typeface="Tahoma" pitchFamily="34" charset="0"/>
              </a:rPr>
              <a:t> GRL 1999</a:t>
            </a:r>
            <a:endParaRPr lang="ru-RU" sz="1600" i="1" dirty="0">
              <a:latin typeface="Tahoma" pitchFamily="34" charset="0"/>
            </a:endParaRPr>
          </a:p>
        </p:txBody>
      </p:sp>
      <p:sp>
        <p:nvSpPr>
          <p:cNvPr id="8" name="Oval 8"/>
          <p:cNvSpPr>
            <a:spLocks noChangeArrowheads="1"/>
          </p:cNvSpPr>
          <p:nvPr/>
        </p:nvSpPr>
        <p:spPr bwMode="auto">
          <a:xfrm>
            <a:off x="3072968" y="3705225"/>
            <a:ext cx="288925" cy="431800"/>
          </a:xfrm>
          <a:prstGeom prst="ellipse">
            <a:avLst/>
          </a:prstGeom>
          <a:solidFill>
            <a:schemeClr val="bg1"/>
          </a:solidFill>
          <a:ln w="9525">
            <a:noFill/>
            <a:round/>
            <a:headEnd/>
            <a:tailEnd/>
          </a:ln>
          <a:effectLst/>
        </p:spPr>
        <p:txBody>
          <a:bodyPr anchor="ctr">
            <a:spAutoFit/>
          </a:bodyPr>
          <a:lstStyle/>
          <a:p>
            <a:endParaRPr lang="ru-RU"/>
          </a:p>
        </p:txBody>
      </p:sp>
      <p:sp>
        <p:nvSpPr>
          <p:cNvPr id="9" name="Oval 9"/>
          <p:cNvSpPr>
            <a:spLocks noChangeArrowheads="1"/>
          </p:cNvSpPr>
          <p:nvPr/>
        </p:nvSpPr>
        <p:spPr bwMode="auto">
          <a:xfrm>
            <a:off x="2714193" y="2984500"/>
            <a:ext cx="287337" cy="360363"/>
          </a:xfrm>
          <a:prstGeom prst="ellipse">
            <a:avLst/>
          </a:prstGeom>
          <a:solidFill>
            <a:schemeClr val="bg1"/>
          </a:solidFill>
          <a:ln w="9525">
            <a:noFill/>
            <a:round/>
            <a:headEnd/>
            <a:tailEnd/>
          </a:ln>
          <a:effectLst/>
        </p:spPr>
        <p:txBody>
          <a:bodyPr anchor="ctr">
            <a:spAutoFit/>
          </a:bodyPr>
          <a:lstStyle/>
          <a:p>
            <a:endParaRPr lang="ru-RU"/>
          </a:p>
        </p:txBody>
      </p:sp>
      <p:sp>
        <p:nvSpPr>
          <p:cNvPr id="10" name="Oval 10"/>
          <p:cNvSpPr>
            <a:spLocks noChangeArrowheads="1"/>
          </p:cNvSpPr>
          <p:nvPr/>
        </p:nvSpPr>
        <p:spPr bwMode="auto">
          <a:xfrm>
            <a:off x="2064905" y="1760538"/>
            <a:ext cx="215900" cy="360362"/>
          </a:xfrm>
          <a:prstGeom prst="ellipse">
            <a:avLst/>
          </a:prstGeom>
          <a:solidFill>
            <a:schemeClr val="bg1"/>
          </a:solidFill>
          <a:ln w="9525">
            <a:noFill/>
            <a:round/>
            <a:headEnd/>
            <a:tailEnd/>
          </a:ln>
          <a:effectLst/>
        </p:spPr>
        <p:txBody>
          <a:bodyPr anchor="ctr">
            <a:spAutoFit/>
          </a:bodyPr>
          <a:lstStyle/>
          <a:p>
            <a:endParaRPr lang="ru-RU"/>
          </a:p>
        </p:txBody>
      </p:sp>
      <p:sp>
        <p:nvSpPr>
          <p:cNvPr id="12" name="Text Box 12"/>
          <p:cNvSpPr txBox="1">
            <a:spLocks noChangeArrowheads="1"/>
          </p:cNvSpPr>
          <p:nvPr/>
        </p:nvSpPr>
        <p:spPr bwMode="auto">
          <a:xfrm>
            <a:off x="5069033" y="1972972"/>
            <a:ext cx="5695947" cy="1477328"/>
          </a:xfrm>
          <a:prstGeom prst="rect">
            <a:avLst/>
          </a:prstGeom>
          <a:noFill/>
          <a:ln w="9525">
            <a:noFill/>
            <a:miter lim="800000"/>
            <a:headEnd/>
            <a:tailEnd/>
          </a:ln>
          <a:effectLst/>
        </p:spPr>
        <p:txBody>
          <a:bodyPr wrap="square">
            <a:spAutoFit/>
          </a:bodyPr>
          <a:lstStyle/>
          <a:p>
            <a:pPr algn="ctr"/>
            <a:r>
              <a:rPr lang="en-US" dirty="0">
                <a:solidFill>
                  <a:srgbClr val="0070C0"/>
                </a:solidFill>
              </a:rPr>
              <a:t>The variation of the solar wind parameters are </a:t>
            </a:r>
            <a:r>
              <a:rPr lang="en-US" dirty="0" err="1" smtClean="0">
                <a:solidFill>
                  <a:srgbClr val="0070C0"/>
                </a:solidFill>
              </a:rPr>
              <a:t>gaussian</a:t>
            </a:r>
            <a:r>
              <a:rPr lang="en-US" dirty="0" smtClean="0">
                <a:solidFill>
                  <a:srgbClr val="0070C0"/>
                </a:solidFill>
              </a:rPr>
              <a:t> at </a:t>
            </a:r>
            <a:r>
              <a:rPr lang="en-US" dirty="0">
                <a:solidFill>
                  <a:srgbClr val="0070C0"/>
                </a:solidFill>
              </a:rPr>
              <a:t>the large scale </a:t>
            </a:r>
            <a:r>
              <a:rPr lang="en-US" dirty="0" smtClean="0">
                <a:solidFill>
                  <a:srgbClr val="0070C0"/>
                </a:solidFill>
              </a:rPr>
              <a:t>and have flatter tails  at </a:t>
            </a:r>
            <a:r>
              <a:rPr lang="en-US" dirty="0">
                <a:solidFill>
                  <a:srgbClr val="0070C0"/>
                </a:solidFill>
              </a:rPr>
              <a:t>the small scale (not </a:t>
            </a:r>
            <a:r>
              <a:rPr lang="en-US" dirty="0" err="1" smtClean="0">
                <a:solidFill>
                  <a:srgbClr val="0070C0"/>
                </a:solidFill>
              </a:rPr>
              <a:t>gaussian</a:t>
            </a:r>
            <a:r>
              <a:rPr lang="en-US" dirty="0" smtClean="0">
                <a:solidFill>
                  <a:srgbClr val="0070C0"/>
                </a:solidFill>
              </a:rPr>
              <a:t> PDF- </a:t>
            </a:r>
            <a:r>
              <a:rPr lang="en-US" dirty="0">
                <a:solidFill>
                  <a:srgbClr val="0070C0"/>
                </a:solidFill>
              </a:rPr>
              <a:t>extreme events more probable</a:t>
            </a:r>
            <a:r>
              <a:rPr lang="en-US" dirty="0" smtClean="0">
                <a:solidFill>
                  <a:srgbClr val="0070C0"/>
                </a:solidFill>
              </a:rPr>
              <a:t>)</a:t>
            </a:r>
          </a:p>
          <a:p>
            <a:pPr algn="ctr"/>
            <a:endParaRPr lang="en-US" dirty="0" smtClean="0">
              <a:solidFill>
                <a:srgbClr val="FF0000"/>
              </a:solidFill>
              <a:sym typeface="Wingdings" pitchFamily="2" charset="2"/>
            </a:endParaRPr>
          </a:p>
          <a:p>
            <a:pPr algn="ctr"/>
            <a:r>
              <a:rPr lang="en-US" b="1" dirty="0" err="1" smtClean="0">
                <a:solidFill>
                  <a:srgbClr val="FF0000"/>
                </a:solidFill>
              </a:rPr>
              <a:t>multifractal</a:t>
            </a:r>
            <a:r>
              <a:rPr lang="en-US" b="1" dirty="0" smtClean="0">
                <a:solidFill>
                  <a:srgbClr val="FF0000"/>
                </a:solidFill>
              </a:rPr>
              <a:t> signal and high level of intermittency </a:t>
            </a:r>
            <a:endParaRPr lang="ru-RU" b="1" dirty="0"/>
          </a:p>
        </p:txBody>
      </p:sp>
      <p:sp>
        <p:nvSpPr>
          <p:cNvPr id="14" name="Text Box 14"/>
          <p:cNvSpPr txBox="1">
            <a:spLocks noChangeArrowheads="1"/>
          </p:cNvSpPr>
          <p:nvPr/>
        </p:nvSpPr>
        <p:spPr bwMode="auto">
          <a:xfrm>
            <a:off x="5089378" y="758683"/>
            <a:ext cx="5412365" cy="1200329"/>
          </a:xfrm>
          <a:prstGeom prst="rect">
            <a:avLst/>
          </a:prstGeom>
          <a:noFill/>
          <a:ln w="9525">
            <a:noFill/>
            <a:miter lim="800000"/>
            <a:headEnd/>
            <a:tailEnd/>
          </a:ln>
          <a:effectLst/>
        </p:spPr>
        <p:txBody>
          <a:bodyPr wrap="square">
            <a:spAutoFit/>
          </a:bodyPr>
          <a:lstStyle/>
          <a:p>
            <a:pPr algn="ctr"/>
            <a:r>
              <a:rPr lang="en-US" b="1" dirty="0" err="1">
                <a:solidFill>
                  <a:srgbClr val="0070C0"/>
                </a:solidFill>
              </a:rPr>
              <a:t>Selfsimilar</a:t>
            </a:r>
            <a:r>
              <a:rPr lang="en-US" b="1" dirty="0"/>
              <a:t>  - </a:t>
            </a:r>
            <a:r>
              <a:rPr lang="en-US" dirty="0">
                <a:solidFill>
                  <a:srgbClr val="002060"/>
                </a:solidFill>
              </a:rPr>
              <a:t>statistical properties of the signal do not depend on the position of the selecting window </a:t>
            </a:r>
            <a:endParaRPr lang="en-US" dirty="0" smtClean="0">
              <a:solidFill>
                <a:srgbClr val="002060"/>
              </a:solidFill>
            </a:endParaRPr>
          </a:p>
          <a:p>
            <a:pPr algn="ctr"/>
            <a:r>
              <a:rPr lang="en-US" b="1" dirty="0" smtClean="0">
                <a:solidFill>
                  <a:srgbClr val="0070C0"/>
                </a:solidFill>
              </a:rPr>
              <a:t>Intermittent </a:t>
            </a:r>
            <a:r>
              <a:rPr lang="en-US" dirty="0" smtClean="0"/>
              <a:t>- </a:t>
            </a:r>
            <a:r>
              <a:rPr lang="en-US" dirty="0" smtClean="0">
                <a:solidFill>
                  <a:srgbClr val="002060"/>
                </a:solidFill>
              </a:rPr>
              <a:t>statistical properties of the signal strongly depend on the position of the selecting window</a:t>
            </a:r>
            <a:endParaRPr lang="ru-RU" dirty="0">
              <a:solidFill>
                <a:srgbClr val="002060"/>
              </a:solidFill>
            </a:endParaRPr>
          </a:p>
        </p:txBody>
      </p:sp>
      <p:pic>
        <p:nvPicPr>
          <p:cNvPr id="175105" name="Picture 1"/>
          <p:cNvPicPr>
            <a:picLocks noChangeAspect="1" noChangeArrowheads="1"/>
          </p:cNvPicPr>
          <p:nvPr/>
        </p:nvPicPr>
        <p:blipFill>
          <a:blip r:embed="rId3" cstate="print"/>
          <a:srcRect/>
          <a:stretch>
            <a:fillRect/>
          </a:stretch>
        </p:blipFill>
        <p:spPr bwMode="auto">
          <a:xfrm>
            <a:off x="4784150" y="3501628"/>
            <a:ext cx="3270969" cy="2628573"/>
          </a:xfrm>
          <a:prstGeom prst="rect">
            <a:avLst/>
          </a:prstGeom>
          <a:noFill/>
          <a:ln w="9525">
            <a:noFill/>
            <a:miter lim="800000"/>
            <a:headEnd/>
            <a:tailEnd/>
          </a:ln>
          <a:effectLst/>
        </p:spPr>
      </p:pic>
      <p:sp>
        <p:nvSpPr>
          <p:cNvPr id="21" name="Text Box 6"/>
          <p:cNvSpPr txBox="1">
            <a:spLocks noChangeArrowheads="1"/>
          </p:cNvSpPr>
          <p:nvPr/>
        </p:nvSpPr>
        <p:spPr bwMode="auto">
          <a:xfrm>
            <a:off x="5361997" y="6281739"/>
            <a:ext cx="2114874" cy="338554"/>
          </a:xfrm>
          <a:prstGeom prst="rect">
            <a:avLst/>
          </a:prstGeom>
          <a:noFill/>
          <a:ln w="9525">
            <a:noFill/>
            <a:miter lim="800000"/>
            <a:headEnd/>
            <a:tailEnd/>
          </a:ln>
          <a:effectLst/>
        </p:spPr>
        <p:txBody>
          <a:bodyPr wrap="none">
            <a:spAutoFit/>
          </a:bodyPr>
          <a:lstStyle/>
          <a:p>
            <a:r>
              <a:rPr lang="en-US" sz="1600" i="1" dirty="0" err="1" smtClean="0"/>
              <a:t>Kiyani</a:t>
            </a:r>
            <a:r>
              <a:rPr lang="en-US" sz="1600" i="1" dirty="0" smtClean="0"/>
              <a:t> et</a:t>
            </a:r>
            <a:r>
              <a:rPr lang="en-US" sz="1600" i="1" dirty="0"/>
              <a:t>. al., </a:t>
            </a:r>
            <a:r>
              <a:rPr lang="en-US" sz="1600" i="1" dirty="0" smtClean="0"/>
              <a:t>PRL 2009</a:t>
            </a:r>
            <a:endParaRPr lang="ru-RU" sz="1600" i="1" dirty="0"/>
          </a:p>
        </p:txBody>
      </p:sp>
      <p:pic>
        <p:nvPicPr>
          <p:cNvPr id="175106" name="Picture 2"/>
          <p:cNvPicPr>
            <a:picLocks noChangeAspect="1" noChangeArrowheads="1"/>
          </p:cNvPicPr>
          <p:nvPr/>
        </p:nvPicPr>
        <p:blipFill>
          <a:blip r:embed="rId4" cstate="print"/>
          <a:srcRect/>
          <a:stretch>
            <a:fillRect/>
          </a:stretch>
        </p:blipFill>
        <p:spPr bwMode="auto">
          <a:xfrm>
            <a:off x="0" y="614362"/>
            <a:ext cx="5094529" cy="3578802"/>
          </a:xfrm>
          <a:prstGeom prst="rect">
            <a:avLst/>
          </a:prstGeom>
          <a:noFill/>
          <a:ln w="9525">
            <a:noFill/>
            <a:miter lim="800000"/>
            <a:headEnd/>
            <a:tailEnd/>
          </a:ln>
          <a:effectLst/>
        </p:spPr>
      </p:pic>
      <p:sp>
        <p:nvSpPr>
          <p:cNvPr id="24" name="Text Box 6"/>
          <p:cNvSpPr txBox="1">
            <a:spLocks noChangeArrowheads="1"/>
          </p:cNvSpPr>
          <p:nvPr/>
        </p:nvSpPr>
        <p:spPr bwMode="auto">
          <a:xfrm>
            <a:off x="2141248" y="853787"/>
            <a:ext cx="1013419" cy="338554"/>
          </a:xfrm>
          <a:prstGeom prst="rect">
            <a:avLst/>
          </a:prstGeom>
          <a:solidFill>
            <a:schemeClr val="bg1"/>
          </a:solidFill>
          <a:ln w="9525">
            <a:noFill/>
            <a:miter lim="800000"/>
            <a:headEnd/>
            <a:tailEnd/>
          </a:ln>
          <a:effectLst/>
        </p:spPr>
        <p:txBody>
          <a:bodyPr wrap="none">
            <a:spAutoFit/>
          </a:bodyPr>
          <a:lstStyle/>
          <a:p>
            <a:r>
              <a:rPr lang="en-US" sz="1600" b="1" dirty="0" smtClean="0">
                <a:latin typeface="Tahoma" pitchFamily="34" charset="0"/>
              </a:rPr>
              <a:t>Helios 2</a:t>
            </a:r>
            <a:endParaRPr lang="ru-RU" sz="1600" b="1" dirty="0">
              <a:latin typeface="Tahoma" pitchFamily="34" charset="0"/>
            </a:endParaRPr>
          </a:p>
        </p:txBody>
      </p:sp>
      <p:sp>
        <p:nvSpPr>
          <p:cNvPr id="25" name="Text Box 6"/>
          <p:cNvSpPr txBox="1">
            <a:spLocks noChangeArrowheads="1"/>
          </p:cNvSpPr>
          <p:nvPr/>
        </p:nvSpPr>
        <p:spPr bwMode="auto">
          <a:xfrm>
            <a:off x="5383212" y="3675785"/>
            <a:ext cx="970137" cy="338554"/>
          </a:xfrm>
          <a:prstGeom prst="rect">
            <a:avLst/>
          </a:prstGeom>
          <a:solidFill>
            <a:schemeClr val="bg1"/>
          </a:solidFill>
          <a:ln w="9525">
            <a:noFill/>
            <a:miter lim="800000"/>
            <a:headEnd/>
            <a:tailEnd/>
          </a:ln>
          <a:effectLst/>
        </p:spPr>
        <p:txBody>
          <a:bodyPr wrap="none">
            <a:spAutoFit/>
          </a:bodyPr>
          <a:lstStyle/>
          <a:p>
            <a:r>
              <a:rPr lang="en-US" sz="1600" b="1" dirty="0" smtClean="0">
                <a:latin typeface="Tahoma" pitchFamily="34" charset="0"/>
              </a:rPr>
              <a:t>Cluster</a:t>
            </a:r>
            <a:r>
              <a:rPr lang="en-US" sz="1400" b="1" i="1" dirty="0" smtClean="0">
                <a:latin typeface="Tahoma" pitchFamily="34" charset="0"/>
              </a:rPr>
              <a:t> </a:t>
            </a:r>
            <a:endParaRPr lang="ru-RU" sz="1400" b="1" i="1" dirty="0">
              <a:latin typeface="Tahoma" pitchFamily="34" charset="0"/>
            </a:endParaRPr>
          </a:p>
        </p:txBody>
      </p:sp>
      <p:sp>
        <p:nvSpPr>
          <p:cNvPr id="26" name="Text Box 6"/>
          <p:cNvSpPr txBox="1">
            <a:spLocks noChangeArrowheads="1"/>
          </p:cNvSpPr>
          <p:nvPr/>
        </p:nvSpPr>
        <p:spPr bwMode="auto">
          <a:xfrm>
            <a:off x="8306521" y="3680982"/>
            <a:ext cx="1154483" cy="338554"/>
          </a:xfrm>
          <a:prstGeom prst="rect">
            <a:avLst/>
          </a:prstGeom>
          <a:solidFill>
            <a:schemeClr val="bg1"/>
          </a:solidFill>
          <a:ln w="9525">
            <a:noFill/>
            <a:miter lim="800000"/>
            <a:headEnd/>
            <a:tailEnd/>
          </a:ln>
          <a:effectLst/>
        </p:spPr>
        <p:txBody>
          <a:bodyPr wrap="none">
            <a:spAutoFit/>
          </a:bodyPr>
          <a:lstStyle/>
          <a:p>
            <a:r>
              <a:rPr lang="en-US" sz="1600" b="1" dirty="0" err="1" smtClean="0">
                <a:latin typeface="Tahoma" pitchFamily="34" charset="0"/>
              </a:rPr>
              <a:t>Spektr</a:t>
            </a:r>
            <a:r>
              <a:rPr lang="en-US" sz="1600" b="1" dirty="0" smtClean="0">
                <a:latin typeface="Tahoma" pitchFamily="34" charset="0"/>
              </a:rPr>
              <a:t>-R</a:t>
            </a:r>
            <a:r>
              <a:rPr lang="en-US" sz="1400" b="1" i="1" dirty="0" smtClean="0">
                <a:latin typeface="Tahoma" pitchFamily="34" charset="0"/>
              </a:rPr>
              <a:t> </a:t>
            </a:r>
            <a:endParaRPr lang="ru-RU" sz="1400" b="1" i="1" dirty="0">
              <a:latin typeface="Tahoma" pitchFamily="34" charset="0"/>
            </a:endParaRPr>
          </a:p>
        </p:txBody>
      </p:sp>
      <p:sp>
        <p:nvSpPr>
          <p:cNvPr id="27" name="Text Box 6"/>
          <p:cNvSpPr txBox="1">
            <a:spLocks noChangeArrowheads="1"/>
          </p:cNvSpPr>
          <p:nvPr/>
        </p:nvSpPr>
        <p:spPr bwMode="auto">
          <a:xfrm>
            <a:off x="8321676" y="6099611"/>
            <a:ext cx="2467535" cy="584775"/>
          </a:xfrm>
          <a:prstGeom prst="rect">
            <a:avLst/>
          </a:prstGeom>
          <a:noFill/>
          <a:ln w="9525">
            <a:noFill/>
            <a:miter lim="800000"/>
            <a:headEnd/>
            <a:tailEnd/>
          </a:ln>
          <a:effectLst/>
        </p:spPr>
        <p:txBody>
          <a:bodyPr wrap="none">
            <a:spAutoFit/>
          </a:bodyPr>
          <a:lstStyle/>
          <a:p>
            <a:pPr algn="ctr"/>
            <a:r>
              <a:rPr lang="en-US" sz="1600" i="1" dirty="0" err="1" smtClean="0"/>
              <a:t>Riazantseva,et</a:t>
            </a:r>
            <a:r>
              <a:rPr lang="en-US" sz="1600" i="1" dirty="0" smtClean="0"/>
              <a:t> al., </a:t>
            </a:r>
          </a:p>
          <a:p>
            <a:pPr algn="ctr"/>
            <a:r>
              <a:rPr lang="fr-FR" sz="1600" i="1" dirty="0" smtClean="0"/>
              <a:t>Phil. Trans. R. Soc. A</a:t>
            </a:r>
            <a:r>
              <a:rPr lang="en-US" sz="1600" i="1" dirty="0" smtClean="0"/>
              <a:t>. 2015 </a:t>
            </a:r>
            <a:endParaRPr lang="ru-RU" sz="1600" i="1" dirty="0"/>
          </a:p>
        </p:txBody>
      </p:sp>
      <p:sp>
        <p:nvSpPr>
          <p:cNvPr id="33" name="Прямоугольник 32"/>
          <p:cNvSpPr/>
          <p:nvPr/>
        </p:nvSpPr>
        <p:spPr>
          <a:xfrm>
            <a:off x="352425" y="4622908"/>
            <a:ext cx="4276725" cy="1631216"/>
          </a:xfrm>
          <a:prstGeom prst="rect">
            <a:avLst/>
          </a:prstGeom>
        </p:spPr>
        <p:txBody>
          <a:bodyPr wrap="square">
            <a:spAutoFit/>
          </a:bodyPr>
          <a:lstStyle/>
          <a:p>
            <a:pPr algn="ctr">
              <a:spcBef>
                <a:spcPts val="800"/>
              </a:spcBef>
            </a:pPr>
            <a:r>
              <a:rPr lang="en-US" sz="2000" b="1" dirty="0" smtClean="0">
                <a:solidFill>
                  <a:srgbClr val="0070C0"/>
                </a:solidFill>
              </a:rPr>
              <a:t>Traditional models of turbulence  assume self-similarity flow and do not take into account the statistical properties of solar wind flow (non Gaussian statistic)</a:t>
            </a:r>
          </a:p>
        </p:txBody>
      </p:sp>
      <p:sp>
        <p:nvSpPr>
          <p:cNvPr id="2" name="Text Box 2"/>
          <p:cNvSpPr txBox="1">
            <a:spLocks noChangeArrowheads="1"/>
          </p:cNvSpPr>
          <p:nvPr/>
        </p:nvSpPr>
        <p:spPr bwMode="auto">
          <a:xfrm>
            <a:off x="1676834" y="180109"/>
            <a:ext cx="7745518" cy="523220"/>
          </a:xfrm>
          <a:prstGeom prst="rect">
            <a:avLst/>
          </a:prstGeom>
          <a:noFill/>
          <a:ln w="9525">
            <a:noFill/>
            <a:miter lim="800000"/>
            <a:headEnd/>
            <a:tailEnd/>
          </a:ln>
          <a:effectLst/>
        </p:spPr>
        <p:txBody>
          <a:bodyPr wrap="none">
            <a:spAutoFit/>
          </a:bodyPr>
          <a:lstStyle/>
          <a:p>
            <a:r>
              <a:rPr lang="en-US" sz="2800" b="1" dirty="0" smtClean="0"/>
              <a:t>Non </a:t>
            </a:r>
            <a:r>
              <a:rPr lang="en-US" sz="2800" b="1" dirty="0" err="1" smtClean="0"/>
              <a:t>gaussian</a:t>
            </a:r>
            <a:r>
              <a:rPr lang="en-US" sz="2800" b="1" dirty="0" smtClean="0"/>
              <a:t> statistic </a:t>
            </a:r>
            <a:r>
              <a:rPr lang="en-US" sz="2800" b="1" dirty="0"/>
              <a:t>in the solar </a:t>
            </a:r>
            <a:r>
              <a:rPr lang="en-US" sz="2800" b="1" dirty="0" smtClean="0"/>
              <a:t>wind turbulence</a:t>
            </a:r>
            <a:endParaRPr lang="ru-RU" sz="2800" b="1" dirty="0">
              <a:solidFill>
                <a:srgbClr val="8181FF"/>
              </a:solidFill>
            </a:endParaRPr>
          </a:p>
        </p:txBody>
      </p:sp>
      <p:sp>
        <p:nvSpPr>
          <p:cNvPr id="34" name="Стрелка вниз 33"/>
          <p:cNvSpPr/>
          <p:nvPr/>
        </p:nvSpPr>
        <p:spPr>
          <a:xfrm>
            <a:off x="7841673" y="2826327"/>
            <a:ext cx="374072" cy="346363"/>
          </a:xfrm>
          <a:prstGeom prst="downArrow">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4"/>
          <p:cNvSpPr txBox="1">
            <a:spLocks noChangeArrowheads="1"/>
          </p:cNvSpPr>
          <p:nvPr/>
        </p:nvSpPr>
        <p:spPr bwMode="auto">
          <a:xfrm>
            <a:off x="2214720" y="207818"/>
            <a:ext cx="6505692" cy="523220"/>
          </a:xfrm>
          <a:prstGeom prst="rect">
            <a:avLst/>
          </a:prstGeom>
          <a:noFill/>
          <a:ln w="9525">
            <a:noFill/>
            <a:miter lim="800000"/>
            <a:headEnd/>
            <a:tailEnd/>
          </a:ln>
        </p:spPr>
        <p:txBody>
          <a:bodyPr wrap="none">
            <a:spAutoFit/>
          </a:bodyPr>
          <a:lstStyle/>
          <a:p>
            <a:pPr algn="ctr">
              <a:defRPr/>
            </a:pPr>
            <a:r>
              <a:rPr lang="en-US" sz="2800" b="1" dirty="0" smtClean="0">
                <a:latin typeface="+mn-lt"/>
                <a:ea typeface="ＭＳ Ｐゴシック" pitchFamily="34" charset="-128"/>
              </a:rPr>
              <a:t>The flatness as a measure of intermittency</a:t>
            </a:r>
            <a:endParaRPr lang="ru-RU" sz="2800" b="1" dirty="0">
              <a:solidFill>
                <a:srgbClr val="8181FF"/>
              </a:solidFill>
              <a:latin typeface="+mn-lt"/>
              <a:ea typeface="ＭＳ Ｐゴシック" pitchFamily="34" charset="-128"/>
            </a:endParaRPr>
          </a:p>
        </p:txBody>
      </p:sp>
      <p:sp>
        <p:nvSpPr>
          <p:cNvPr id="12" name="TextBox 11"/>
          <p:cNvSpPr txBox="1">
            <a:spLocks noChangeArrowheads="1"/>
          </p:cNvSpPr>
          <p:nvPr/>
        </p:nvSpPr>
        <p:spPr bwMode="auto">
          <a:xfrm>
            <a:off x="4987636" y="5874603"/>
            <a:ext cx="5334001" cy="584775"/>
          </a:xfrm>
          <a:prstGeom prst="rect">
            <a:avLst/>
          </a:prstGeom>
          <a:noFill/>
          <a:ln w="9525">
            <a:noFill/>
            <a:miter lim="800000"/>
            <a:headEnd/>
            <a:tailEnd/>
          </a:ln>
        </p:spPr>
        <p:txBody>
          <a:bodyPr wrap="square">
            <a:spAutoFit/>
          </a:bodyPr>
          <a:lstStyle/>
          <a:p>
            <a:pPr algn="ctr"/>
            <a:r>
              <a:rPr lang="en-US" sz="1600" i="1" dirty="0" smtClean="0"/>
              <a:t> Fourier Spectrum and Flatness of ion flux fluctuations by </a:t>
            </a:r>
            <a:r>
              <a:rPr lang="en-US" sz="1600" i="1" dirty="0" err="1" smtClean="0"/>
              <a:t>Spectr</a:t>
            </a:r>
            <a:r>
              <a:rPr lang="en-US" sz="1600" i="1" dirty="0" smtClean="0"/>
              <a:t>-R data ( Riazantseva </a:t>
            </a:r>
            <a:r>
              <a:rPr lang="en-US" sz="1600" i="1" dirty="0"/>
              <a:t>et. al</a:t>
            </a:r>
            <a:r>
              <a:rPr lang="en-US" sz="1600" i="1" dirty="0" smtClean="0"/>
              <a:t>, </a:t>
            </a:r>
            <a:r>
              <a:rPr lang="fr-FR" sz="1600" i="1" dirty="0" smtClean="0"/>
              <a:t>Phil. Trans. R. Soc. A</a:t>
            </a:r>
            <a:r>
              <a:rPr lang="en-US" sz="1600" i="1" dirty="0" smtClean="0"/>
              <a:t>. 2015 )</a:t>
            </a:r>
            <a:endParaRPr lang="ru-RU" sz="1600" i="1" dirty="0"/>
          </a:p>
        </p:txBody>
      </p:sp>
      <p:pic>
        <p:nvPicPr>
          <p:cNvPr id="13" name="Picture 4"/>
          <p:cNvPicPr>
            <a:picLocks noChangeAspect="1" noChangeArrowheads="1"/>
          </p:cNvPicPr>
          <p:nvPr/>
        </p:nvPicPr>
        <p:blipFill>
          <a:blip r:embed="rId2" cstate="print"/>
          <a:srcRect/>
          <a:stretch>
            <a:fillRect/>
          </a:stretch>
        </p:blipFill>
        <p:spPr bwMode="auto">
          <a:xfrm>
            <a:off x="484908" y="826241"/>
            <a:ext cx="3935591" cy="2748230"/>
          </a:xfrm>
          <a:prstGeom prst="rect">
            <a:avLst/>
          </a:prstGeom>
          <a:noFill/>
          <a:ln w="9525">
            <a:noFill/>
            <a:miter lim="800000"/>
            <a:headEnd/>
            <a:tailEnd/>
          </a:ln>
          <a:effectLst/>
        </p:spPr>
      </p:pic>
      <p:sp>
        <p:nvSpPr>
          <p:cNvPr id="14" name="Прямоугольник 13"/>
          <p:cNvSpPr/>
          <p:nvPr/>
        </p:nvSpPr>
        <p:spPr>
          <a:xfrm>
            <a:off x="387928" y="4422017"/>
            <a:ext cx="4267200" cy="1600438"/>
          </a:xfrm>
          <a:prstGeom prst="rect">
            <a:avLst/>
          </a:prstGeom>
        </p:spPr>
        <p:txBody>
          <a:bodyPr wrap="square">
            <a:spAutoFit/>
          </a:bodyPr>
          <a:lstStyle/>
          <a:p>
            <a:pPr algn="ctr"/>
            <a:r>
              <a:rPr lang="en-US" sz="2000" dirty="0" smtClean="0">
                <a:solidFill>
                  <a:srgbClr val="0070C0"/>
                </a:solidFill>
              </a:rPr>
              <a:t>Flatness is strongly increase to the dissipation scale  -  </a:t>
            </a:r>
            <a:r>
              <a:rPr lang="en-US" sz="2000" dirty="0" err="1" smtClean="0">
                <a:solidFill>
                  <a:srgbClr val="0070C0"/>
                </a:solidFill>
              </a:rPr>
              <a:t>multifractal</a:t>
            </a:r>
            <a:r>
              <a:rPr lang="en-US" sz="2000" dirty="0" smtClean="0">
                <a:solidFill>
                  <a:srgbClr val="0070C0"/>
                </a:solidFill>
              </a:rPr>
              <a:t> intermittent character of the flow </a:t>
            </a:r>
            <a:r>
              <a:rPr lang="en-US" sz="2000" i="1" dirty="0" smtClean="0">
                <a:solidFill>
                  <a:srgbClr val="0070C0"/>
                </a:solidFill>
              </a:rPr>
              <a:t>(</a:t>
            </a:r>
            <a:r>
              <a:rPr lang="en-US" sz="2000" i="1" dirty="0" err="1" smtClean="0">
                <a:solidFill>
                  <a:srgbClr val="0070C0"/>
                </a:solidFill>
                <a:cs typeface="Arial" pitchFamily="34" charset="0"/>
              </a:rPr>
              <a:t>Frish</a:t>
            </a:r>
            <a:r>
              <a:rPr lang="en-US" sz="2000" i="1" dirty="0" smtClean="0">
                <a:solidFill>
                  <a:srgbClr val="0070C0"/>
                </a:solidFill>
                <a:cs typeface="Arial" pitchFamily="34" charset="0"/>
              </a:rPr>
              <a:t>, Turbulence, Cambridge </a:t>
            </a:r>
            <a:r>
              <a:rPr lang="ru-RU" sz="2000" i="1" dirty="0" smtClean="0">
                <a:solidFill>
                  <a:srgbClr val="0070C0"/>
                </a:solidFill>
                <a:cs typeface="Arial" pitchFamily="34" charset="0"/>
              </a:rPr>
              <a:t>1995</a:t>
            </a:r>
            <a:r>
              <a:rPr lang="en-US" sz="2000" i="1" dirty="0" smtClean="0">
                <a:solidFill>
                  <a:srgbClr val="0070C0"/>
                </a:solidFill>
                <a:cs typeface="Arial" pitchFamily="34" charset="0"/>
              </a:rPr>
              <a:t>)</a:t>
            </a:r>
            <a:endParaRPr lang="en-US" sz="2000" i="1" dirty="0" smtClean="0">
              <a:solidFill>
                <a:srgbClr val="0070C0"/>
              </a:solidFill>
            </a:endParaRPr>
          </a:p>
          <a:p>
            <a:endParaRPr lang="en-US" dirty="0" smtClean="0"/>
          </a:p>
        </p:txBody>
      </p:sp>
      <p:sp>
        <p:nvSpPr>
          <p:cNvPr id="16" name="Прямоугольник 15"/>
          <p:cNvSpPr/>
          <p:nvPr/>
        </p:nvSpPr>
        <p:spPr>
          <a:xfrm>
            <a:off x="512619" y="3563034"/>
            <a:ext cx="3990109" cy="584775"/>
          </a:xfrm>
          <a:prstGeom prst="rect">
            <a:avLst/>
          </a:prstGeom>
        </p:spPr>
        <p:txBody>
          <a:bodyPr wrap="square">
            <a:spAutoFit/>
          </a:bodyPr>
          <a:lstStyle/>
          <a:p>
            <a:pPr algn="ctr"/>
            <a:r>
              <a:rPr lang="en-US" sz="1600" i="1" dirty="0" smtClean="0"/>
              <a:t>Flatness of magnetic field fluctuations by Cluster data (</a:t>
            </a:r>
            <a:r>
              <a:rPr lang="en-US" sz="1600" i="1" dirty="0" err="1" smtClean="0"/>
              <a:t>Alexandrova</a:t>
            </a:r>
            <a:r>
              <a:rPr lang="en-US" sz="1600" i="1" dirty="0" smtClean="0"/>
              <a:t> et al., PSS  2007)</a:t>
            </a:r>
            <a:endParaRPr lang="ru-RU" sz="1600" i="1" dirty="0"/>
          </a:p>
        </p:txBody>
      </p:sp>
      <p:grpSp>
        <p:nvGrpSpPr>
          <p:cNvPr id="19" name="Группа 18"/>
          <p:cNvGrpSpPr/>
          <p:nvPr/>
        </p:nvGrpSpPr>
        <p:grpSpPr>
          <a:xfrm>
            <a:off x="4904509" y="2493819"/>
            <a:ext cx="5389419" cy="3380510"/>
            <a:chOff x="0" y="685800"/>
            <a:chExt cx="6403035" cy="4457712"/>
          </a:xfrm>
        </p:grpSpPr>
        <p:pic>
          <p:nvPicPr>
            <p:cNvPr id="20" name="Picture 3"/>
            <p:cNvPicPr>
              <a:picLocks noChangeAspect="1" noChangeArrowheads="1"/>
            </p:cNvPicPr>
            <p:nvPr/>
          </p:nvPicPr>
          <p:blipFill>
            <a:blip r:embed="rId3" cstate="print"/>
            <a:srcRect/>
            <a:stretch>
              <a:fillRect/>
            </a:stretch>
          </p:blipFill>
          <p:spPr bwMode="auto">
            <a:xfrm>
              <a:off x="0" y="685800"/>
              <a:ext cx="6403035" cy="4457712"/>
            </a:xfrm>
            <a:prstGeom prst="rect">
              <a:avLst/>
            </a:prstGeom>
            <a:noFill/>
            <a:ln w="9525">
              <a:noFill/>
              <a:miter lim="800000"/>
              <a:headEnd/>
              <a:tailEnd/>
            </a:ln>
          </p:spPr>
        </p:pic>
        <p:sp>
          <p:nvSpPr>
            <p:cNvPr id="21" name="TextBox 3"/>
            <p:cNvSpPr txBox="1">
              <a:spLocks noChangeArrowheads="1"/>
            </p:cNvSpPr>
            <p:nvPr/>
          </p:nvSpPr>
          <p:spPr bwMode="auto">
            <a:xfrm>
              <a:off x="4800600" y="1600200"/>
              <a:ext cx="1082675" cy="338554"/>
            </a:xfrm>
            <a:prstGeom prst="rect">
              <a:avLst/>
            </a:prstGeom>
            <a:noFill/>
            <a:ln w="9525">
              <a:noFill/>
              <a:miter lim="800000"/>
              <a:headEnd/>
              <a:tailEnd/>
            </a:ln>
          </p:spPr>
          <p:txBody>
            <a:bodyPr>
              <a:spAutoFit/>
            </a:bodyPr>
            <a:lstStyle/>
            <a:p>
              <a:pPr algn="ctr"/>
              <a:r>
                <a:rPr lang="en-US" sz="1600" b="1" dirty="0" smtClean="0">
                  <a:latin typeface="Calibri" pitchFamily="34" charset="0"/>
                </a:rPr>
                <a:t>Noise</a:t>
              </a:r>
              <a:endParaRPr lang="ru-RU" sz="1600" b="1" dirty="0">
                <a:latin typeface="Calibri" pitchFamily="34" charset="0"/>
              </a:endParaRPr>
            </a:p>
          </p:txBody>
        </p:sp>
        <p:cxnSp>
          <p:nvCxnSpPr>
            <p:cNvPr id="22" name="Прямая соединительная линия 21"/>
            <p:cNvCxnSpPr/>
            <p:nvPr/>
          </p:nvCxnSpPr>
          <p:spPr>
            <a:xfrm rot="16200000" flipV="1">
              <a:off x="3771900" y="2933700"/>
              <a:ext cx="1371600" cy="1295400"/>
            </a:xfrm>
            <a:prstGeom prst="line">
              <a:avLst/>
            </a:prstGeom>
            <a:ln w="53975">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rot="10800000">
              <a:off x="1524000" y="1752600"/>
              <a:ext cx="2286000" cy="1143000"/>
            </a:xfrm>
            <a:prstGeom prst="line">
              <a:avLst/>
            </a:prstGeom>
            <a:ln w="53975">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4" name="Прямоугольник 12"/>
            <p:cNvSpPr>
              <a:spLocks noChangeArrowheads="1"/>
            </p:cNvSpPr>
            <p:nvPr/>
          </p:nvSpPr>
          <p:spPr bwMode="auto">
            <a:xfrm>
              <a:off x="2590800" y="1981200"/>
              <a:ext cx="790575" cy="338138"/>
            </a:xfrm>
            <a:prstGeom prst="rect">
              <a:avLst/>
            </a:prstGeom>
            <a:noFill/>
            <a:ln w="9525">
              <a:noFill/>
              <a:miter lim="800000"/>
              <a:headEnd/>
              <a:tailEnd/>
            </a:ln>
          </p:spPr>
          <p:txBody>
            <a:bodyPr wrap="none">
              <a:spAutoFit/>
            </a:bodyPr>
            <a:lstStyle/>
            <a:p>
              <a:r>
                <a:rPr lang="en-US" sz="1600" b="1">
                  <a:latin typeface="Calibri" pitchFamily="34" charset="0"/>
                </a:rPr>
                <a:t>P</a:t>
              </a:r>
              <a:r>
                <a:rPr lang="en-US" sz="1600" b="1" baseline="-25000">
                  <a:latin typeface="Calibri" pitchFamily="34" charset="0"/>
                </a:rPr>
                <a:t>1</a:t>
              </a:r>
              <a:r>
                <a:rPr lang="en-US" sz="1600" b="1">
                  <a:latin typeface="Calibri" pitchFamily="34" charset="0"/>
                </a:rPr>
                <a:t>=-1.7</a:t>
              </a:r>
              <a:endParaRPr lang="ru-RU" sz="1600" b="1">
                <a:latin typeface="Calibri" pitchFamily="34" charset="0"/>
              </a:endParaRPr>
            </a:p>
          </p:txBody>
        </p:sp>
        <p:sp>
          <p:nvSpPr>
            <p:cNvPr id="25" name="Прямоугольник 12"/>
            <p:cNvSpPr>
              <a:spLocks noChangeArrowheads="1"/>
            </p:cNvSpPr>
            <p:nvPr/>
          </p:nvSpPr>
          <p:spPr bwMode="auto">
            <a:xfrm>
              <a:off x="4267200" y="3048000"/>
              <a:ext cx="790575" cy="338138"/>
            </a:xfrm>
            <a:prstGeom prst="rect">
              <a:avLst/>
            </a:prstGeom>
            <a:noFill/>
            <a:ln w="9525">
              <a:noFill/>
              <a:miter lim="800000"/>
              <a:headEnd/>
              <a:tailEnd/>
            </a:ln>
          </p:spPr>
          <p:txBody>
            <a:bodyPr wrap="none">
              <a:spAutoFit/>
            </a:bodyPr>
            <a:lstStyle/>
            <a:p>
              <a:r>
                <a:rPr lang="en-US" sz="1600" b="1">
                  <a:latin typeface="Calibri" pitchFamily="34" charset="0"/>
                </a:rPr>
                <a:t>P</a:t>
              </a:r>
              <a:r>
                <a:rPr lang="en-US" sz="1600" b="1" baseline="-25000">
                  <a:latin typeface="Calibri" pitchFamily="34" charset="0"/>
                </a:rPr>
                <a:t>2</a:t>
              </a:r>
              <a:r>
                <a:rPr lang="en-US" sz="1600" b="1">
                  <a:latin typeface="Calibri" pitchFamily="34" charset="0"/>
                </a:rPr>
                <a:t>=-3.2</a:t>
              </a:r>
              <a:endParaRPr lang="ru-RU" sz="1600" b="1">
                <a:latin typeface="Calibri" pitchFamily="34" charset="0"/>
              </a:endParaRPr>
            </a:p>
          </p:txBody>
        </p:sp>
        <p:sp>
          <p:nvSpPr>
            <p:cNvPr id="26" name="Прямоугольник 27"/>
            <p:cNvSpPr>
              <a:spLocks noChangeArrowheads="1"/>
            </p:cNvSpPr>
            <p:nvPr/>
          </p:nvSpPr>
          <p:spPr bwMode="auto">
            <a:xfrm>
              <a:off x="2362200" y="3124200"/>
              <a:ext cx="1135063" cy="338138"/>
            </a:xfrm>
            <a:prstGeom prst="rect">
              <a:avLst/>
            </a:prstGeom>
            <a:noFill/>
            <a:ln w="9525">
              <a:noFill/>
              <a:miter lim="800000"/>
              <a:headEnd/>
              <a:tailEnd/>
            </a:ln>
          </p:spPr>
          <p:txBody>
            <a:bodyPr wrap="none">
              <a:spAutoFit/>
            </a:bodyPr>
            <a:lstStyle/>
            <a:p>
              <a:r>
                <a:rPr lang="en-US" sz="1600" b="1">
                  <a:latin typeface="Calibri" pitchFamily="34" charset="0"/>
                </a:rPr>
                <a:t>&lt;F</a:t>
              </a:r>
              <a:r>
                <a:rPr lang="en-US" sz="1600" b="1" baseline="-25000">
                  <a:latin typeface="Calibri" pitchFamily="34" charset="0"/>
                </a:rPr>
                <a:t>b</a:t>
              </a:r>
              <a:r>
                <a:rPr lang="en-US" sz="1600" b="1">
                  <a:latin typeface="Calibri" pitchFamily="34" charset="0"/>
                </a:rPr>
                <a:t>&gt;=2.2Hz</a:t>
              </a:r>
              <a:endParaRPr lang="ru-RU" sz="1600" b="1">
                <a:latin typeface="Calibri" pitchFamily="34" charset="0"/>
              </a:endParaRPr>
            </a:p>
          </p:txBody>
        </p:sp>
        <p:cxnSp>
          <p:nvCxnSpPr>
            <p:cNvPr id="27" name="Прямая соединительная линия 26"/>
            <p:cNvCxnSpPr/>
            <p:nvPr/>
          </p:nvCxnSpPr>
          <p:spPr>
            <a:xfrm rot="5400000" flipH="1" flipV="1">
              <a:off x="3009900" y="2857500"/>
              <a:ext cx="1600200"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28" name="Прямоугольник 27"/>
            <p:cNvSpPr/>
            <p:nvPr/>
          </p:nvSpPr>
          <p:spPr>
            <a:xfrm>
              <a:off x="1214414" y="855593"/>
              <a:ext cx="3155031" cy="369332"/>
            </a:xfrm>
            <a:prstGeom prst="rect">
              <a:avLst/>
            </a:prstGeom>
          </p:spPr>
          <p:txBody>
            <a:bodyPr wrap="none">
              <a:spAutoFit/>
            </a:bodyPr>
            <a:lstStyle/>
            <a:p>
              <a:r>
                <a:rPr lang="en-US" dirty="0" smtClean="0">
                  <a:latin typeface="Calibri" pitchFamily="34" charset="0"/>
                </a:rPr>
                <a:t>27-28/09/2011 23:00-09:00 UT </a:t>
              </a:r>
              <a:endParaRPr lang="ru-RU" dirty="0"/>
            </a:p>
          </p:txBody>
        </p:sp>
      </p:grpSp>
      <p:sp>
        <p:nvSpPr>
          <p:cNvPr id="30" name="Rectangle 7"/>
          <p:cNvSpPr>
            <a:spLocks noChangeArrowheads="1"/>
          </p:cNvSpPr>
          <p:nvPr/>
        </p:nvSpPr>
        <p:spPr bwMode="auto">
          <a:xfrm>
            <a:off x="4433457" y="1142134"/>
            <a:ext cx="3837709" cy="1200329"/>
          </a:xfrm>
          <a:prstGeom prst="rect">
            <a:avLst/>
          </a:prstGeom>
          <a:noFill/>
          <a:ln w="9525">
            <a:noFill/>
            <a:miter lim="800000"/>
            <a:headEnd/>
            <a:tailEnd/>
          </a:ln>
          <a:effectLst/>
        </p:spPr>
        <p:txBody>
          <a:bodyPr wrap="square">
            <a:spAutoFit/>
          </a:bodyPr>
          <a:lstStyle/>
          <a:p>
            <a:pPr algn="ctr"/>
            <a:r>
              <a:rPr lang="en-US" sz="2000" b="1" dirty="0" smtClean="0">
                <a:solidFill>
                  <a:srgbClr val="0070C0"/>
                </a:solidFill>
              </a:rPr>
              <a:t>F</a:t>
            </a:r>
            <a:r>
              <a:rPr lang="en-US" sz="2000" b="1" baseline="-25000" dirty="0" smtClean="0">
                <a:solidFill>
                  <a:srgbClr val="0070C0"/>
                </a:solidFill>
                <a:sym typeface="Symbol" pitchFamily="18" charset="2"/>
              </a:rPr>
              <a:t></a:t>
            </a:r>
            <a:r>
              <a:rPr lang="en-US" sz="2000" b="1" dirty="0" smtClean="0">
                <a:solidFill>
                  <a:srgbClr val="0070C0"/>
                </a:solidFill>
                <a:sym typeface="Symbol" pitchFamily="18" charset="2"/>
              </a:rPr>
              <a:t>=S </a:t>
            </a:r>
            <a:r>
              <a:rPr lang="en-US" sz="2000" b="1" baseline="-25000" dirty="0">
                <a:solidFill>
                  <a:srgbClr val="0070C0"/>
                </a:solidFill>
                <a:sym typeface="Symbol" pitchFamily="18" charset="2"/>
              </a:rPr>
              <a:t></a:t>
            </a:r>
            <a:r>
              <a:rPr lang="en-US" sz="2000" b="1" baseline="30000" dirty="0">
                <a:solidFill>
                  <a:srgbClr val="0070C0"/>
                </a:solidFill>
                <a:sym typeface="Symbol" pitchFamily="18" charset="2"/>
              </a:rPr>
              <a:t>4</a:t>
            </a:r>
            <a:r>
              <a:rPr lang="en-US" sz="2000" b="1" dirty="0">
                <a:solidFill>
                  <a:srgbClr val="0070C0"/>
                </a:solidFill>
                <a:sym typeface="Symbol" pitchFamily="18" charset="2"/>
              </a:rPr>
              <a:t>/(S </a:t>
            </a:r>
            <a:r>
              <a:rPr lang="en-US" sz="2000" b="1" baseline="-25000" dirty="0">
                <a:solidFill>
                  <a:srgbClr val="0070C0"/>
                </a:solidFill>
                <a:sym typeface="Symbol" pitchFamily="18" charset="2"/>
              </a:rPr>
              <a:t></a:t>
            </a:r>
            <a:r>
              <a:rPr lang="en-US" sz="2000" b="1" baseline="30000" dirty="0">
                <a:solidFill>
                  <a:srgbClr val="0070C0"/>
                </a:solidFill>
                <a:sym typeface="Symbol" pitchFamily="18" charset="2"/>
              </a:rPr>
              <a:t>2</a:t>
            </a:r>
            <a:r>
              <a:rPr lang="en-US" sz="2000" b="1" dirty="0">
                <a:solidFill>
                  <a:srgbClr val="0070C0"/>
                </a:solidFill>
                <a:sym typeface="Symbol" pitchFamily="18" charset="2"/>
              </a:rPr>
              <a:t>)</a:t>
            </a:r>
            <a:r>
              <a:rPr lang="en-US" sz="2000" b="1" baseline="30000" dirty="0">
                <a:solidFill>
                  <a:srgbClr val="0070C0"/>
                </a:solidFill>
                <a:sym typeface="Symbol" pitchFamily="18" charset="2"/>
              </a:rPr>
              <a:t>2</a:t>
            </a:r>
          </a:p>
          <a:p>
            <a:pPr algn="ctr"/>
            <a:endParaRPr lang="en-US" sz="1200" dirty="0" smtClean="0">
              <a:solidFill>
                <a:srgbClr val="0070C0"/>
              </a:solidFill>
              <a:sym typeface="Symbol" pitchFamily="18" charset="2"/>
            </a:endParaRPr>
          </a:p>
          <a:p>
            <a:pPr algn="ctr"/>
            <a:r>
              <a:rPr lang="en-US" sz="2000" dirty="0" smtClean="0">
                <a:solidFill>
                  <a:srgbClr val="0070C0"/>
                </a:solidFill>
                <a:sym typeface="Symbol" pitchFamily="18" charset="2"/>
              </a:rPr>
              <a:t>  </a:t>
            </a:r>
            <a:r>
              <a:rPr lang="en-US" sz="2000" b="1" dirty="0">
                <a:solidFill>
                  <a:srgbClr val="0070C0"/>
                </a:solidFill>
                <a:sym typeface="Symbol" pitchFamily="18" charset="2"/>
              </a:rPr>
              <a:t>Structure </a:t>
            </a:r>
            <a:r>
              <a:rPr lang="en-US" sz="2000" b="1" dirty="0" smtClean="0">
                <a:solidFill>
                  <a:srgbClr val="0070C0"/>
                </a:solidFill>
                <a:sym typeface="Symbol" pitchFamily="18" charset="2"/>
              </a:rPr>
              <a:t>function: </a:t>
            </a:r>
          </a:p>
          <a:p>
            <a:pPr algn="ctr"/>
            <a:r>
              <a:rPr lang="en-US" sz="2000" b="1" dirty="0" smtClean="0">
                <a:solidFill>
                  <a:srgbClr val="0070C0"/>
                </a:solidFill>
                <a:sym typeface="Symbol" pitchFamily="18" charset="2"/>
              </a:rPr>
              <a:t>S </a:t>
            </a:r>
            <a:r>
              <a:rPr lang="en-US" sz="2000" b="1" baseline="-25000" dirty="0">
                <a:solidFill>
                  <a:srgbClr val="0070C0"/>
                </a:solidFill>
                <a:sym typeface="Symbol" pitchFamily="18" charset="2"/>
              </a:rPr>
              <a:t></a:t>
            </a:r>
            <a:r>
              <a:rPr lang="en-US" sz="2000" b="1" baseline="30000" dirty="0">
                <a:solidFill>
                  <a:srgbClr val="0070C0"/>
                </a:solidFill>
                <a:sym typeface="Symbol" pitchFamily="18" charset="2"/>
              </a:rPr>
              <a:t>p</a:t>
            </a:r>
            <a:r>
              <a:rPr lang="en-US" sz="2000" b="1" dirty="0">
                <a:solidFill>
                  <a:srgbClr val="0070C0"/>
                </a:solidFill>
                <a:sym typeface="Symbol" pitchFamily="18" charset="2"/>
              </a:rPr>
              <a:t>=&lt;|</a:t>
            </a:r>
            <a:r>
              <a:rPr lang="en-US" sz="2000" b="1" dirty="0" err="1" smtClean="0">
                <a:solidFill>
                  <a:srgbClr val="0070C0"/>
                </a:solidFill>
              </a:rPr>
              <a:t>Xt</a:t>
            </a:r>
            <a:r>
              <a:rPr lang="en-US" sz="2000" b="1" dirty="0">
                <a:solidFill>
                  <a:srgbClr val="0070C0"/>
                </a:solidFill>
              </a:rPr>
              <a:t>+</a:t>
            </a:r>
            <a:r>
              <a:rPr lang="en-US" sz="2000" b="1" dirty="0">
                <a:solidFill>
                  <a:srgbClr val="0070C0"/>
                </a:solidFill>
                <a:sym typeface="Symbol" pitchFamily="18" charset="2"/>
              </a:rPr>
              <a:t></a:t>
            </a:r>
            <a:r>
              <a:rPr lang="en-US" sz="2000" b="1" dirty="0">
                <a:solidFill>
                  <a:srgbClr val="0070C0"/>
                </a:solidFill>
              </a:rPr>
              <a:t>)- X(t)</a:t>
            </a:r>
            <a:r>
              <a:rPr lang="en-US" sz="2000" b="1" dirty="0">
                <a:solidFill>
                  <a:srgbClr val="0070C0"/>
                </a:solidFill>
                <a:sym typeface="Symbol" pitchFamily="18" charset="2"/>
              </a:rPr>
              <a:t>|</a:t>
            </a:r>
            <a:r>
              <a:rPr lang="en-US" sz="2000" b="1" baseline="30000" dirty="0">
                <a:solidFill>
                  <a:srgbClr val="0070C0"/>
                </a:solidFill>
                <a:sym typeface="Symbol" pitchFamily="18" charset="2"/>
              </a:rPr>
              <a:t>p</a:t>
            </a:r>
            <a:r>
              <a:rPr lang="en-US" sz="2000" b="1" dirty="0" smtClean="0">
                <a:solidFill>
                  <a:srgbClr val="0070C0"/>
                </a:solidFill>
                <a:sym typeface="Symbol" pitchFamily="18" charset="2"/>
              </a:rPr>
              <a:t>&gt;</a:t>
            </a:r>
            <a:endParaRPr lang="en-US" sz="1200" b="1" dirty="0">
              <a:solidFill>
                <a:srgbClr val="CC3399"/>
              </a:solidFill>
              <a:sym typeface="Symbol" pitchFamily="18" charset="2"/>
            </a:endParaRPr>
          </a:p>
        </p:txBody>
      </p:sp>
      <p:sp>
        <p:nvSpPr>
          <p:cNvPr id="31" name="Прямоугольник 30"/>
          <p:cNvSpPr/>
          <p:nvPr/>
        </p:nvSpPr>
        <p:spPr>
          <a:xfrm>
            <a:off x="7683188" y="1249280"/>
            <a:ext cx="1682485" cy="923330"/>
          </a:xfrm>
          <a:prstGeom prst="rect">
            <a:avLst/>
          </a:prstGeom>
        </p:spPr>
        <p:txBody>
          <a:bodyPr wrap="square">
            <a:spAutoFit/>
          </a:bodyPr>
          <a:lstStyle/>
          <a:p>
            <a:pPr algn="ctr"/>
            <a:r>
              <a:rPr lang="en-US" b="1" dirty="0" smtClean="0">
                <a:solidFill>
                  <a:srgbClr val="CC3399"/>
                </a:solidFill>
                <a:sym typeface="Symbol" pitchFamily="18" charset="2"/>
              </a:rPr>
              <a:t> </a:t>
            </a:r>
            <a:r>
              <a:rPr lang="en-US" b="1" dirty="0" smtClean="0">
                <a:solidFill>
                  <a:srgbClr val="0070C0"/>
                </a:solidFill>
                <a:sym typeface="Symbol" pitchFamily="18" charset="2"/>
              </a:rPr>
              <a:t>-  the length-scale of variations</a:t>
            </a:r>
            <a:endParaRPr lang="ru-RU" b="1" dirty="0">
              <a:solidFill>
                <a:srgbClr val="0070C0"/>
              </a:solidFill>
            </a:endParaRPr>
          </a:p>
        </p:txBody>
      </p:sp>
      <p:sp>
        <p:nvSpPr>
          <p:cNvPr id="32" name="Прямоугольник 31"/>
          <p:cNvSpPr/>
          <p:nvPr/>
        </p:nvSpPr>
        <p:spPr>
          <a:xfrm>
            <a:off x="5689229" y="736661"/>
            <a:ext cx="3168816" cy="369332"/>
          </a:xfrm>
          <a:prstGeom prst="rect">
            <a:avLst/>
          </a:prstGeom>
        </p:spPr>
        <p:txBody>
          <a:bodyPr wrap="none">
            <a:spAutoFit/>
          </a:bodyPr>
          <a:lstStyle/>
          <a:p>
            <a:r>
              <a:rPr lang="en-US" b="1" dirty="0" smtClean="0">
                <a:solidFill>
                  <a:srgbClr val="0070C0"/>
                </a:solidFill>
                <a:sym typeface="Symbol" pitchFamily="18" charset="2"/>
              </a:rPr>
              <a:t>Flatness (4</a:t>
            </a:r>
            <a:r>
              <a:rPr lang="en-US" b="1" baseline="30000" dirty="0" smtClean="0">
                <a:solidFill>
                  <a:srgbClr val="0070C0"/>
                </a:solidFill>
                <a:sym typeface="Symbol" pitchFamily="18" charset="2"/>
              </a:rPr>
              <a:t>th</a:t>
            </a:r>
            <a:r>
              <a:rPr lang="en-US" b="1" dirty="0" smtClean="0">
                <a:solidFill>
                  <a:srgbClr val="0070C0"/>
                </a:solidFill>
                <a:sym typeface="Symbol" pitchFamily="18" charset="2"/>
              </a:rPr>
              <a:t> order of moment):</a:t>
            </a:r>
            <a:endParaRPr lang="ru-RU"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115493" y="3438296"/>
            <a:ext cx="2147063" cy="338554"/>
          </a:xfrm>
          <a:prstGeom prst="rect">
            <a:avLst/>
          </a:prstGeom>
        </p:spPr>
        <p:txBody>
          <a:bodyPr wrap="none">
            <a:spAutoFit/>
          </a:bodyPr>
          <a:lstStyle/>
          <a:p>
            <a:pPr algn="ctr">
              <a:defRPr/>
            </a:pPr>
            <a:r>
              <a:rPr lang="en-US" sz="1600" i="1" dirty="0" err="1" smtClean="0">
                <a:solidFill>
                  <a:srgbClr val="002060"/>
                </a:solidFill>
              </a:rPr>
              <a:t>Kiyani</a:t>
            </a:r>
            <a:r>
              <a:rPr lang="en-US" sz="1600" i="1" dirty="0" smtClean="0">
                <a:solidFill>
                  <a:srgbClr val="002060"/>
                </a:solidFill>
              </a:rPr>
              <a:t> et el., PRL , 2009</a:t>
            </a:r>
            <a:endParaRPr lang="ru-RU" sz="1600" i="1" dirty="0">
              <a:solidFill>
                <a:srgbClr val="002060"/>
              </a:solidFill>
            </a:endParaRPr>
          </a:p>
        </p:txBody>
      </p:sp>
      <p:grpSp>
        <p:nvGrpSpPr>
          <p:cNvPr id="42" name="Группа 41"/>
          <p:cNvGrpSpPr/>
          <p:nvPr/>
        </p:nvGrpSpPr>
        <p:grpSpPr>
          <a:xfrm>
            <a:off x="310861" y="546823"/>
            <a:ext cx="3461409" cy="2889104"/>
            <a:chOff x="310861" y="435986"/>
            <a:chExt cx="3461409" cy="2889104"/>
          </a:xfrm>
        </p:grpSpPr>
        <p:pic>
          <p:nvPicPr>
            <p:cNvPr id="212995" name="Picture 3"/>
            <p:cNvPicPr>
              <a:picLocks noChangeAspect="1" noChangeArrowheads="1"/>
            </p:cNvPicPr>
            <p:nvPr/>
          </p:nvPicPr>
          <p:blipFill>
            <a:blip r:embed="rId3" cstate="print"/>
            <a:srcRect/>
            <a:stretch>
              <a:fillRect/>
            </a:stretch>
          </p:blipFill>
          <p:spPr bwMode="auto">
            <a:xfrm>
              <a:off x="310861" y="435986"/>
              <a:ext cx="3461409" cy="2889104"/>
            </a:xfrm>
            <a:prstGeom prst="rect">
              <a:avLst/>
            </a:prstGeom>
            <a:noFill/>
            <a:ln w="9525">
              <a:noFill/>
              <a:miter lim="800000"/>
              <a:headEnd/>
              <a:tailEnd/>
            </a:ln>
            <a:effectLst/>
          </p:spPr>
        </p:pic>
        <p:sp>
          <p:nvSpPr>
            <p:cNvPr id="6" name="TextBox 5"/>
            <p:cNvSpPr txBox="1">
              <a:spLocks noChangeArrowheads="1"/>
            </p:cNvSpPr>
            <p:nvPr/>
          </p:nvSpPr>
          <p:spPr bwMode="auto">
            <a:xfrm>
              <a:off x="3167920" y="2560916"/>
              <a:ext cx="500066" cy="338554"/>
            </a:xfrm>
            <a:prstGeom prst="rect">
              <a:avLst/>
            </a:prstGeom>
            <a:solidFill>
              <a:schemeClr val="bg1"/>
            </a:solidFill>
            <a:ln w="9525">
              <a:noFill/>
              <a:miter lim="800000"/>
              <a:headEnd/>
              <a:tailEnd/>
            </a:ln>
          </p:spPr>
          <p:txBody>
            <a:bodyPr wrap="square">
              <a:spAutoFit/>
            </a:bodyPr>
            <a:lstStyle/>
            <a:p>
              <a:pPr algn="ctr"/>
              <a:r>
                <a:rPr lang="en-US" sz="1600" dirty="0" smtClean="0"/>
                <a:t>q=1</a:t>
              </a:r>
              <a:endParaRPr lang="ru-RU" sz="1600" dirty="0"/>
            </a:p>
          </p:txBody>
        </p:sp>
        <p:sp>
          <p:nvSpPr>
            <p:cNvPr id="7" name="TextBox 6"/>
            <p:cNvSpPr txBox="1">
              <a:spLocks noChangeArrowheads="1"/>
            </p:cNvSpPr>
            <p:nvPr/>
          </p:nvSpPr>
          <p:spPr bwMode="auto">
            <a:xfrm>
              <a:off x="3195629" y="1191491"/>
              <a:ext cx="500066" cy="338554"/>
            </a:xfrm>
            <a:prstGeom prst="rect">
              <a:avLst/>
            </a:prstGeom>
            <a:solidFill>
              <a:schemeClr val="bg1"/>
            </a:solidFill>
            <a:ln w="9525">
              <a:noFill/>
              <a:miter lim="800000"/>
              <a:headEnd/>
              <a:tailEnd/>
            </a:ln>
          </p:spPr>
          <p:txBody>
            <a:bodyPr wrap="square">
              <a:spAutoFit/>
            </a:bodyPr>
            <a:lstStyle/>
            <a:p>
              <a:pPr algn="ctr"/>
              <a:r>
                <a:rPr lang="en-US" sz="1600" dirty="0" smtClean="0"/>
                <a:t>q=4</a:t>
              </a:r>
              <a:endParaRPr lang="ru-RU" sz="1600" dirty="0"/>
            </a:p>
          </p:txBody>
        </p:sp>
        <p:sp>
          <p:nvSpPr>
            <p:cNvPr id="8" name="TextBox 7"/>
            <p:cNvSpPr txBox="1">
              <a:spLocks noChangeArrowheads="1"/>
            </p:cNvSpPr>
            <p:nvPr/>
          </p:nvSpPr>
          <p:spPr bwMode="auto">
            <a:xfrm>
              <a:off x="3209484" y="1690255"/>
              <a:ext cx="500066" cy="338554"/>
            </a:xfrm>
            <a:prstGeom prst="rect">
              <a:avLst/>
            </a:prstGeom>
            <a:solidFill>
              <a:schemeClr val="bg1"/>
            </a:solidFill>
            <a:ln w="9525">
              <a:noFill/>
              <a:miter lim="800000"/>
              <a:headEnd/>
              <a:tailEnd/>
            </a:ln>
          </p:spPr>
          <p:txBody>
            <a:bodyPr wrap="square">
              <a:spAutoFit/>
            </a:bodyPr>
            <a:lstStyle/>
            <a:p>
              <a:pPr algn="ctr"/>
              <a:r>
                <a:rPr lang="en-US" sz="1600" dirty="0" smtClean="0"/>
                <a:t>q=3</a:t>
              </a:r>
              <a:endParaRPr lang="ru-RU" sz="1600" dirty="0"/>
            </a:p>
          </p:txBody>
        </p:sp>
        <p:sp>
          <p:nvSpPr>
            <p:cNvPr id="9" name="TextBox 8"/>
            <p:cNvSpPr txBox="1">
              <a:spLocks noChangeArrowheads="1"/>
            </p:cNvSpPr>
            <p:nvPr/>
          </p:nvSpPr>
          <p:spPr bwMode="auto">
            <a:xfrm>
              <a:off x="3195629" y="2272146"/>
              <a:ext cx="500066" cy="338554"/>
            </a:xfrm>
            <a:prstGeom prst="rect">
              <a:avLst/>
            </a:prstGeom>
            <a:solidFill>
              <a:schemeClr val="bg1"/>
            </a:solidFill>
            <a:ln w="9525">
              <a:noFill/>
              <a:miter lim="800000"/>
              <a:headEnd/>
              <a:tailEnd/>
            </a:ln>
          </p:spPr>
          <p:txBody>
            <a:bodyPr wrap="square">
              <a:spAutoFit/>
            </a:bodyPr>
            <a:lstStyle/>
            <a:p>
              <a:pPr algn="ctr"/>
              <a:r>
                <a:rPr lang="en-US" sz="1600" dirty="0" smtClean="0"/>
                <a:t>q=2</a:t>
              </a:r>
              <a:endParaRPr lang="ru-RU" sz="1600" dirty="0"/>
            </a:p>
          </p:txBody>
        </p:sp>
        <p:sp>
          <p:nvSpPr>
            <p:cNvPr id="10" name="TextBox 9"/>
            <p:cNvSpPr txBox="1">
              <a:spLocks noChangeArrowheads="1"/>
            </p:cNvSpPr>
            <p:nvPr/>
          </p:nvSpPr>
          <p:spPr bwMode="auto">
            <a:xfrm>
              <a:off x="3223336" y="803565"/>
              <a:ext cx="500066" cy="338554"/>
            </a:xfrm>
            <a:prstGeom prst="rect">
              <a:avLst/>
            </a:prstGeom>
            <a:solidFill>
              <a:schemeClr val="bg1"/>
            </a:solidFill>
            <a:ln w="9525">
              <a:noFill/>
              <a:miter lim="800000"/>
              <a:headEnd/>
              <a:tailEnd/>
            </a:ln>
          </p:spPr>
          <p:txBody>
            <a:bodyPr wrap="square">
              <a:spAutoFit/>
            </a:bodyPr>
            <a:lstStyle/>
            <a:p>
              <a:pPr algn="ctr"/>
              <a:r>
                <a:rPr lang="en-US" sz="1600" dirty="0" smtClean="0"/>
                <a:t>q=5</a:t>
              </a:r>
              <a:endParaRPr lang="ru-RU" sz="1600" dirty="0"/>
            </a:p>
          </p:txBody>
        </p:sp>
      </p:grpSp>
      <p:pic>
        <p:nvPicPr>
          <p:cNvPr id="212996" name="Picture 4"/>
          <p:cNvPicPr>
            <a:picLocks noChangeAspect="1" noChangeArrowheads="1"/>
          </p:cNvPicPr>
          <p:nvPr/>
        </p:nvPicPr>
        <p:blipFill>
          <a:blip r:embed="rId4" cstate="print"/>
          <a:srcRect/>
          <a:stretch>
            <a:fillRect/>
          </a:stretch>
        </p:blipFill>
        <p:spPr bwMode="auto">
          <a:xfrm>
            <a:off x="4478482" y="3803072"/>
            <a:ext cx="6263673" cy="2528455"/>
          </a:xfrm>
          <a:prstGeom prst="rect">
            <a:avLst/>
          </a:prstGeom>
          <a:noFill/>
          <a:ln w="9525">
            <a:noFill/>
            <a:miter lim="800000"/>
            <a:headEnd/>
            <a:tailEnd/>
          </a:ln>
          <a:effectLst/>
        </p:spPr>
      </p:pic>
      <p:sp>
        <p:nvSpPr>
          <p:cNvPr id="31" name="Прямоугольник 30"/>
          <p:cNvSpPr/>
          <p:nvPr/>
        </p:nvSpPr>
        <p:spPr>
          <a:xfrm>
            <a:off x="6646979" y="6278478"/>
            <a:ext cx="2500235" cy="338554"/>
          </a:xfrm>
          <a:prstGeom prst="rect">
            <a:avLst/>
          </a:prstGeom>
        </p:spPr>
        <p:txBody>
          <a:bodyPr wrap="none">
            <a:spAutoFit/>
          </a:bodyPr>
          <a:lstStyle/>
          <a:p>
            <a:pPr algn="ctr">
              <a:defRPr/>
            </a:pPr>
            <a:r>
              <a:rPr lang="en-US" sz="1600" i="1" dirty="0" smtClean="0">
                <a:solidFill>
                  <a:srgbClr val="002060"/>
                </a:solidFill>
              </a:rPr>
              <a:t>Riazantseva et el., JPP, 2017</a:t>
            </a:r>
            <a:endParaRPr lang="ru-RU" sz="1600" i="1" dirty="0">
              <a:solidFill>
                <a:srgbClr val="002060"/>
              </a:solidFill>
            </a:endParaRPr>
          </a:p>
        </p:txBody>
      </p:sp>
      <p:graphicFrame>
        <p:nvGraphicFramePr>
          <p:cNvPr id="212997" name="Object 1028"/>
          <p:cNvGraphicFramePr>
            <a:graphicFrameLocks noChangeAspect="1"/>
          </p:cNvGraphicFramePr>
          <p:nvPr/>
        </p:nvGraphicFramePr>
        <p:xfrm>
          <a:off x="7375815" y="950336"/>
          <a:ext cx="2324100" cy="877887"/>
        </p:xfrm>
        <a:graphic>
          <a:graphicData uri="http://schemas.openxmlformats.org/presentationml/2006/ole">
            <p:oleObj spid="_x0000_s212997" name="Формула" r:id="rId5" imgW="1625400" imgH="533160" progId="">
              <p:embed/>
            </p:oleObj>
          </a:graphicData>
        </a:graphic>
      </p:graphicFrame>
      <p:sp>
        <p:nvSpPr>
          <p:cNvPr id="33" name="Прямоугольник 32"/>
          <p:cNvSpPr/>
          <p:nvPr/>
        </p:nvSpPr>
        <p:spPr>
          <a:xfrm>
            <a:off x="3879273" y="1180094"/>
            <a:ext cx="3602182" cy="856132"/>
          </a:xfrm>
          <a:prstGeom prst="rect">
            <a:avLst/>
          </a:prstGeom>
        </p:spPr>
        <p:txBody>
          <a:bodyPr wrap="square">
            <a:spAutoFit/>
          </a:bodyPr>
          <a:lstStyle/>
          <a:p>
            <a:pPr eaLnBrk="0" hangingPunct="0">
              <a:lnSpc>
                <a:spcPct val="145000"/>
              </a:lnSpc>
              <a:defRPr/>
            </a:pPr>
            <a:r>
              <a:rPr lang="en-US" dirty="0" smtClean="0">
                <a:solidFill>
                  <a:srgbClr val="002060"/>
                </a:solidFill>
                <a:sym typeface="Symbol" pitchFamily="18" charset="2"/>
              </a:rPr>
              <a:t>- is the length-scale </a:t>
            </a:r>
          </a:p>
          <a:p>
            <a:pPr eaLnBrk="0" hangingPunct="0">
              <a:lnSpc>
                <a:spcPct val="145000"/>
              </a:lnSpc>
              <a:defRPr/>
            </a:pPr>
            <a:r>
              <a:rPr lang="en-US" dirty="0" smtClean="0">
                <a:solidFill>
                  <a:srgbClr val="002060"/>
                </a:solidFill>
                <a:sym typeface="Symbol" pitchFamily="18" charset="2"/>
              </a:rPr>
              <a:t>q-the order of structure function</a:t>
            </a:r>
            <a:endParaRPr lang="en-US" i="1" dirty="0">
              <a:solidFill>
                <a:srgbClr val="002060"/>
              </a:solidFill>
            </a:endParaRPr>
          </a:p>
        </p:txBody>
      </p:sp>
      <p:sp>
        <p:nvSpPr>
          <p:cNvPr id="34" name="Прямоугольник 33"/>
          <p:cNvSpPr/>
          <p:nvPr/>
        </p:nvSpPr>
        <p:spPr>
          <a:xfrm>
            <a:off x="3754582" y="916817"/>
            <a:ext cx="3241963" cy="369332"/>
          </a:xfrm>
          <a:prstGeom prst="rect">
            <a:avLst/>
          </a:prstGeom>
        </p:spPr>
        <p:txBody>
          <a:bodyPr wrap="square">
            <a:spAutoFit/>
          </a:bodyPr>
          <a:lstStyle/>
          <a:p>
            <a:pPr algn="ctr"/>
            <a:r>
              <a:rPr lang="en-US" dirty="0" smtClean="0">
                <a:solidFill>
                  <a:srgbClr val="002060"/>
                </a:solidFill>
              </a:rPr>
              <a:t>Structure function of q order</a:t>
            </a:r>
            <a:r>
              <a:rPr lang="ru-RU" dirty="0" smtClean="0">
                <a:solidFill>
                  <a:srgbClr val="002060"/>
                </a:solidFill>
              </a:rPr>
              <a:t>:</a:t>
            </a:r>
            <a:endParaRPr lang="ru-RU" dirty="0">
              <a:solidFill>
                <a:srgbClr val="002060"/>
              </a:solidFill>
            </a:endParaRPr>
          </a:p>
        </p:txBody>
      </p:sp>
      <p:sp>
        <p:nvSpPr>
          <p:cNvPr id="35" name="Text Box 1029"/>
          <p:cNvSpPr txBox="1">
            <a:spLocks noChangeArrowheads="1"/>
          </p:cNvSpPr>
          <p:nvPr/>
        </p:nvSpPr>
        <p:spPr bwMode="auto">
          <a:xfrm>
            <a:off x="4778956" y="1973409"/>
            <a:ext cx="3429024" cy="984885"/>
          </a:xfrm>
          <a:prstGeom prst="rect">
            <a:avLst/>
          </a:prstGeom>
          <a:noFill/>
          <a:ln w="9525">
            <a:noFill/>
            <a:miter lim="800000"/>
            <a:headEnd/>
            <a:tailEnd/>
          </a:ln>
        </p:spPr>
        <p:txBody>
          <a:bodyPr wrap="square">
            <a:spAutoFit/>
          </a:bodyPr>
          <a:lstStyle/>
          <a:p>
            <a:pPr eaLnBrk="0" hangingPunct="0">
              <a:lnSpc>
                <a:spcPct val="145000"/>
              </a:lnSpc>
            </a:pPr>
            <a:r>
              <a:rPr lang="en-US" sz="2000" i="1" dirty="0"/>
              <a:t>S</a:t>
            </a:r>
            <a:r>
              <a:rPr lang="en-US" sz="2000" i="1" baseline="-25000" dirty="0"/>
              <a:t>q</a:t>
            </a:r>
            <a:r>
              <a:rPr lang="en-US" sz="2000" dirty="0"/>
              <a:t>(</a:t>
            </a:r>
            <a:r>
              <a:rPr lang="en-US" sz="2000" i="1" dirty="0">
                <a:sym typeface="Symbol" pitchFamily="18" charset="2"/>
              </a:rPr>
              <a:t></a:t>
            </a:r>
            <a:r>
              <a:rPr lang="en-US" sz="2000" dirty="0"/>
              <a:t>)~</a:t>
            </a:r>
            <a:r>
              <a:rPr lang="en-US" sz="2000" i="1" dirty="0">
                <a:sym typeface="Symbol" pitchFamily="18" charset="2"/>
              </a:rPr>
              <a:t> </a:t>
            </a:r>
            <a:r>
              <a:rPr lang="en-US" sz="2000" i="1" baseline="48000" dirty="0"/>
              <a:t>q</a:t>
            </a:r>
            <a:r>
              <a:rPr lang="en-US" sz="2000" baseline="48000" dirty="0"/>
              <a:t>/3 </a:t>
            </a:r>
            <a:r>
              <a:rPr lang="en-US" dirty="0" smtClean="0">
                <a:solidFill>
                  <a:srgbClr val="002060"/>
                </a:solidFill>
              </a:rPr>
              <a:t>Gaussian PDF</a:t>
            </a:r>
            <a:endParaRPr lang="en-US" dirty="0">
              <a:solidFill>
                <a:srgbClr val="002060"/>
              </a:solidFill>
            </a:endParaRPr>
          </a:p>
          <a:p>
            <a:pPr eaLnBrk="0" hangingPunct="0">
              <a:lnSpc>
                <a:spcPct val="145000"/>
              </a:lnSpc>
            </a:pPr>
            <a:r>
              <a:rPr lang="en-US" sz="2000" i="1" dirty="0"/>
              <a:t>S</a:t>
            </a:r>
            <a:r>
              <a:rPr lang="en-US" sz="2000" i="1" baseline="-25000" dirty="0"/>
              <a:t>q</a:t>
            </a:r>
            <a:r>
              <a:rPr lang="en-US" sz="2000" dirty="0"/>
              <a:t>(</a:t>
            </a:r>
            <a:r>
              <a:rPr lang="en-US" sz="2000" i="1" dirty="0">
                <a:sym typeface="Symbol" pitchFamily="18" charset="2"/>
              </a:rPr>
              <a:t></a:t>
            </a:r>
            <a:r>
              <a:rPr lang="en-US" sz="2000" dirty="0"/>
              <a:t>)</a:t>
            </a:r>
            <a:r>
              <a:rPr lang="en-US" sz="2000" i="1" dirty="0"/>
              <a:t>~ </a:t>
            </a:r>
            <a:r>
              <a:rPr lang="en-US" sz="2000" i="1" dirty="0">
                <a:sym typeface="Symbol" pitchFamily="18" charset="2"/>
              </a:rPr>
              <a:t></a:t>
            </a:r>
            <a:r>
              <a:rPr lang="en-US" sz="2000" i="1" dirty="0"/>
              <a:t> </a:t>
            </a:r>
            <a:r>
              <a:rPr lang="en-US" sz="2000" i="1" baseline="48000" dirty="0">
                <a:sym typeface="Symbol" pitchFamily="18" charset="2"/>
              </a:rPr>
              <a:t>(q</a:t>
            </a:r>
            <a:r>
              <a:rPr lang="en-US" sz="2000" i="1" baseline="48000" dirty="0" smtClean="0">
                <a:sym typeface="Symbol" pitchFamily="18" charset="2"/>
              </a:rPr>
              <a:t>)</a:t>
            </a:r>
            <a:r>
              <a:rPr lang="ru-RU" sz="2000" dirty="0" smtClean="0">
                <a:sym typeface="Symbol" pitchFamily="18" charset="2"/>
              </a:rPr>
              <a:t>  </a:t>
            </a:r>
            <a:r>
              <a:rPr lang="ru-RU" dirty="0" smtClean="0">
                <a:sym typeface="Symbol" pitchFamily="18" charset="2"/>
              </a:rPr>
              <a:t> </a:t>
            </a:r>
            <a:r>
              <a:rPr lang="en-US" dirty="0" smtClean="0">
                <a:solidFill>
                  <a:srgbClr val="002060"/>
                </a:solidFill>
                <a:sym typeface="Symbol" pitchFamily="18" charset="2"/>
              </a:rPr>
              <a:t>Non </a:t>
            </a:r>
            <a:r>
              <a:rPr lang="en-US" dirty="0" smtClean="0">
                <a:solidFill>
                  <a:srgbClr val="002060"/>
                </a:solidFill>
              </a:rPr>
              <a:t>Gaussian PDF</a:t>
            </a:r>
            <a:endParaRPr lang="en-US" dirty="0">
              <a:solidFill>
                <a:srgbClr val="002060"/>
              </a:solidFill>
              <a:sym typeface="Symbol" pitchFamily="18" charset="2"/>
            </a:endParaRPr>
          </a:p>
        </p:txBody>
      </p:sp>
      <p:graphicFrame>
        <p:nvGraphicFramePr>
          <p:cNvPr id="212998" name="Object 4"/>
          <p:cNvGraphicFramePr>
            <a:graphicFrameLocks noChangeAspect="1"/>
          </p:cNvGraphicFramePr>
          <p:nvPr/>
        </p:nvGraphicFramePr>
        <p:xfrm>
          <a:off x="7608310" y="3058824"/>
          <a:ext cx="1928812" cy="439737"/>
        </p:xfrm>
        <a:graphic>
          <a:graphicData uri="http://schemas.openxmlformats.org/presentationml/2006/ole">
            <p:oleObj spid="_x0000_s212998" name="Equation" r:id="rId6" imgW="1168200" imgH="266400" progId="">
              <p:embed/>
            </p:oleObj>
          </a:graphicData>
        </a:graphic>
      </p:graphicFrame>
      <p:sp>
        <p:nvSpPr>
          <p:cNvPr id="37" name="Прямоугольник 36"/>
          <p:cNvSpPr/>
          <p:nvPr/>
        </p:nvSpPr>
        <p:spPr>
          <a:xfrm>
            <a:off x="4634907" y="2994952"/>
            <a:ext cx="2888932" cy="646331"/>
          </a:xfrm>
          <a:prstGeom prst="rect">
            <a:avLst/>
          </a:prstGeom>
        </p:spPr>
        <p:txBody>
          <a:bodyPr wrap="none">
            <a:spAutoFit/>
          </a:bodyPr>
          <a:lstStyle/>
          <a:p>
            <a:pPr algn="ctr"/>
            <a:r>
              <a:rPr lang="en-US" dirty="0" smtClean="0">
                <a:solidFill>
                  <a:srgbClr val="002060"/>
                </a:solidFill>
              </a:rPr>
              <a:t>Extended self similarity </a:t>
            </a:r>
          </a:p>
          <a:p>
            <a:pPr algn="ctr"/>
            <a:r>
              <a:rPr lang="en-US" dirty="0" smtClean="0">
                <a:solidFill>
                  <a:srgbClr val="002060"/>
                </a:solidFill>
              </a:rPr>
              <a:t>(</a:t>
            </a:r>
            <a:r>
              <a:rPr lang="en-US" i="1" dirty="0" err="1" smtClean="0">
                <a:solidFill>
                  <a:srgbClr val="002060"/>
                </a:solidFill>
              </a:rPr>
              <a:t>Benzi</a:t>
            </a:r>
            <a:r>
              <a:rPr lang="en-US" i="1" dirty="0" smtClean="0">
                <a:solidFill>
                  <a:srgbClr val="002060"/>
                </a:solidFill>
              </a:rPr>
              <a:t> et al., Phys. Rev. 1993</a:t>
            </a:r>
            <a:r>
              <a:rPr lang="en-US" dirty="0" smtClean="0">
                <a:solidFill>
                  <a:srgbClr val="002060"/>
                </a:solidFill>
              </a:rPr>
              <a:t>)</a:t>
            </a:r>
            <a:endParaRPr lang="ru-RU" dirty="0">
              <a:solidFill>
                <a:srgbClr val="002060"/>
              </a:solidFill>
            </a:endParaRPr>
          </a:p>
        </p:txBody>
      </p:sp>
      <p:sp>
        <p:nvSpPr>
          <p:cNvPr id="40" name="Прямоугольник 39"/>
          <p:cNvSpPr/>
          <p:nvPr/>
        </p:nvSpPr>
        <p:spPr>
          <a:xfrm>
            <a:off x="387926" y="3840264"/>
            <a:ext cx="3865419" cy="2585323"/>
          </a:xfrm>
          <a:prstGeom prst="rect">
            <a:avLst/>
          </a:prstGeom>
        </p:spPr>
        <p:txBody>
          <a:bodyPr wrap="square">
            <a:spAutoFit/>
          </a:bodyPr>
          <a:lstStyle/>
          <a:p>
            <a:pPr algn="ctr" eaLnBrk="0" hangingPunct="0">
              <a:spcBef>
                <a:spcPct val="50000"/>
              </a:spcBef>
            </a:pPr>
            <a:r>
              <a:rPr lang="en-US" dirty="0" smtClean="0">
                <a:solidFill>
                  <a:srgbClr val="0070C0"/>
                </a:solidFill>
              </a:rPr>
              <a:t>In accordance with (</a:t>
            </a:r>
            <a:r>
              <a:rPr lang="en-US" i="1" dirty="0" err="1" smtClean="0">
                <a:solidFill>
                  <a:srgbClr val="0070C0"/>
                </a:solidFill>
              </a:rPr>
              <a:t>Benzi</a:t>
            </a:r>
            <a:r>
              <a:rPr lang="en-US" i="1" dirty="0" smtClean="0">
                <a:solidFill>
                  <a:srgbClr val="0070C0"/>
                </a:solidFill>
              </a:rPr>
              <a:t> et al, 1993)</a:t>
            </a:r>
            <a:r>
              <a:rPr lang="en-US" dirty="0" smtClean="0">
                <a:solidFill>
                  <a:srgbClr val="0070C0"/>
                </a:solidFill>
              </a:rPr>
              <a:t>, linear dependence of the structure function of q-</a:t>
            </a:r>
            <a:r>
              <a:rPr lang="en-US" dirty="0" err="1" smtClean="0">
                <a:solidFill>
                  <a:srgbClr val="0070C0"/>
                </a:solidFill>
              </a:rPr>
              <a:t>th</a:t>
            </a:r>
            <a:r>
              <a:rPr lang="en-US" dirty="0" smtClean="0">
                <a:solidFill>
                  <a:srgbClr val="0070C0"/>
                </a:solidFill>
              </a:rPr>
              <a:t> order from the structure function of 3-th order in a wide range of scales demonstrate the extended self similarity and </a:t>
            </a:r>
            <a:r>
              <a:rPr lang="ru-RU" dirty="0" smtClean="0">
                <a:solidFill>
                  <a:srgbClr val="0070C0"/>
                </a:solidFill>
              </a:rPr>
              <a:t> </a:t>
            </a:r>
            <a:r>
              <a:rPr lang="en-US" dirty="0" smtClean="0">
                <a:solidFill>
                  <a:srgbClr val="0070C0"/>
                </a:solidFill>
              </a:rPr>
              <a:t>generalized multi-scale invariance at time scales &gt;&gt;</a:t>
            </a:r>
            <a:r>
              <a:rPr lang="ru-RU" dirty="0" smtClean="0">
                <a:solidFill>
                  <a:srgbClr val="0070C0"/>
                </a:solidFill>
              </a:rPr>
              <a:t> </a:t>
            </a:r>
            <a:r>
              <a:rPr lang="en-US" dirty="0" smtClean="0">
                <a:solidFill>
                  <a:srgbClr val="0070C0"/>
                </a:solidFill>
              </a:rPr>
              <a:t>linear correlations (long range order correlations)</a:t>
            </a:r>
            <a:endParaRPr lang="ru-RU" dirty="0">
              <a:solidFill>
                <a:srgbClr val="0070C0"/>
              </a:solidFill>
            </a:endParaRPr>
          </a:p>
        </p:txBody>
      </p:sp>
      <p:sp>
        <p:nvSpPr>
          <p:cNvPr id="3" name="Text Box 4"/>
          <p:cNvSpPr txBox="1">
            <a:spLocks noChangeArrowheads="1"/>
          </p:cNvSpPr>
          <p:nvPr/>
        </p:nvSpPr>
        <p:spPr bwMode="auto">
          <a:xfrm>
            <a:off x="2677392" y="180109"/>
            <a:ext cx="6535880" cy="523220"/>
          </a:xfrm>
          <a:prstGeom prst="rect">
            <a:avLst/>
          </a:prstGeom>
          <a:noFill/>
          <a:ln w="9525">
            <a:noFill/>
            <a:miter lim="800000"/>
            <a:headEnd/>
            <a:tailEnd/>
          </a:ln>
        </p:spPr>
        <p:txBody>
          <a:bodyPr wrap="square">
            <a:spAutoFit/>
          </a:bodyPr>
          <a:lstStyle/>
          <a:p>
            <a:pPr algn="ctr" fontAlgn="auto">
              <a:spcBef>
                <a:spcPts val="0"/>
              </a:spcBef>
              <a:spcAft>
                <a:spcPts val="0"/>
              </a:spcAft>
              <a:tabLst>
                <a:tab pos="542925" algn="l"/>
              </a:tabLst>
              <a:defRPr/>
            </a:pPr>
            <a:r>
              <a:rPr lang="en-US" sz="2800" b="1" dirty="0" smtClean="0">
                <a:latin typeface="+mn-lt"/>
                <a:cs typeface="+mn-cs"/>
              </a:rPr>
              <a:t>Intermittency and high order statistic.</a:t>
            </a:r>
            <a:endParaRPr lang="en-US" sz="2800" b="1" dirty="0">
              <a:latin typeface="+mn-lt"/>
              <a:cs typeface="Arial"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49382" y="4533060"/>
            <a:ext cx="4170218" cy="338554"/>
          </a:xfrm>
          <a:prstGeom prst="rect">
            <a:avLst/>
          </a:prstGeom>
          <a:noFill/>
          <a:ln w="9525">
            <a:noFill/>
            <a:miter lim="800000"/>
            <a:headEnd/>
            <a:tailEnd/>
          </a:ln>
        </p:spPr>
        <p:txBody>
          <a:bodyPr wrap="square" anchor="ctr">
            <a:spAutoFit/>
          </a:bodyPr>
          <a:lstStyle/>
          <a:p>
            <a:pPr algn="ctr" eaLnBrk="0" hangingPunct="0"/>
            <a:r>
              <a:rPr lang="en-US" sz="1600" i="1" dirty="0" smtClean="0"/>
              <a:t>Riazantseva et al., JPP 2017</a:t>
            </a:r>
            <a:endParaRPr lang="ru-RU" sz="1600" i="1" dirty="0"/>
          </a:p>
        </p:txBody>
      </p:sp>
      <p:sp>
        <p:nvSpPr>
          <p:cNvPr id="3" name="Прямоугольник 17"/>
          <p:cNvSpPr>
            <a:spLocks noChangeArrowheads="1"/>
          </p:cNvSpPr>
          <p:nvPr/>
        </p:nvSpPr>
        <p:spPr bwMode="auto">
          <a:xfrm>
            <a:off x="297408" y="4922837"/>
            <a:ext cx="3623428" cy="1754326"/>
          </a:xfrm>
          <a:prstGeom prst="rect">
            <a:avLst/>
          </a:prstGeom>
          <a:noFill/>
          <a:ln w="9525">
            <a:noFill/>
            <a:miter lim="800000"/>
            <a:headEnd/>
            <a:tailEnd/>
          </a:ln>
        </p:spPr>
        <p:txBody>
          <a:bodyPr wrap="square">
            <a:spAutoFit/>
          </a:bodyPr>
          <a:lstStyle/>
          <a:p>
            <a:pPr algn="ctr"/>
            <a:r>
              <a:rPr lang="en-US" sz="1800" dirty="0">
                <a:solidFill>
                  <a:srgbClr val="0070C0"/>
                </a:solidFill>
              </a:rPr>
              <a:t>Non-linear scaling of the structure functions is strongly differed from </a:t>
            </a:r>
            <a:r>
              <a:rPr lang="en-US" sz="1800" dirty="0" err="1">
                <a:solidFill>
                  <a:srgbClr val="0070C0"/>
                </a:solidFill>
              </a:rPr>
              <a:t>Kolmogorov</a:t>
            </a:r>
            <a:r>
              <a:rPr lang="en-US" sz="1800" dirty="0">
                <a:solidFill>
                  <a:srgbClr val="0070C0"/>
                </a:solidFill>
              </a:rPr>
              <a:t> model scaling and it is predominantly close to  the log-Poisson models (models with intermittency)</a:t>
            </a:r>
            <a:endParaRPr lang="ru-RU" sz="1800" dirty="0">
              <a:solidFill>
                <a:srgbClr val="0070C0"/>
              </a:solidFill>
            </a:endParaRPr>
          </a:p>
        </p:txBody>
      </p:sp>
      <p:sp>
        <p:nvSpPr>
          <p:cNvPr id="4" name="Прямоугольник 5"/>
          <p:cNvSpPr>
            <a:spLocks noChangeArrowheads="1"/>
          </p:cNvSpPr>
          <p:nvPr/>
        </p:nvSpPr>
        <p:spPr bwMode="auto">
          <a:xfrm>
            <a:off x="1260763" y="191127"/>
            <a:ext cx="8839200" cy="523220"/>
          </a:xfrm>
          <a:prstGeom prst="rect">
            <a:avLst/>
          </a:prstGeom>
          <a:noFill/>
          <a:ln w="9525">
            <a:noFill/>
            <a:miter lim="800000"/>
            <a:headEnd/>
            <a:tailEnd/>
          </a:ln>
        </p:spPr>
        <p:txBody>
          <a:bodyPr>
            <a:spAutoFit/>
          </a:bodyPr>
          <a:lstStyle/>
          <a:p>
            <a:pPr algn="ctr"/>
            <a:r>
              <a:rPr lang="en-US" sz="2800" b="1" dirty="0" smtClean="0">
                <a:solidFill>
                  <a:srgbClr val="002060"/>
                </a:solidFill>
              </a:rPr>
              <a:t>Log-Poisson models of  intermittent turbulence </a:t>
            </a:r>
            <a:endParaRPr lang="en-US" sz="2800" b="1" dirty="0">
              <a:solidFill>
                <a:srgbClr val="002060"/>
              </a:solidFill>
            </a:endParaRPr>
          </a:p>
        </p:txBody>
      </p:sp>
      <p:sp>
        <p:nvSpPr>
          <p:cNvPr id="5" name="Прямоугольник 16"/>
          <p:cNvSpPr>
            <a:spLocks noChangeArrowheads="1"/>
          </p:cNvSpPr>
          <p:nvPr/>
        </p:nvSpPr>
        <p:spPr bwMode="auto">
          <a:xfrm>
            <a:off x="3873547" y="5103490"/>
            <a:ext cx="3815727" cy="1477328"/>
          </a:xfrm>
          <a:prstGeom prst="rect">
            <a:avLst/>
          </a:prstGeom>
          <a:noFill/>
          <a:ln w="9525">
            <a:noFill/>
            <a:miter lim="800000"/>
            <a:headEnd/>
            <a:tailEnd/>
          </a:ln>
        </p:spPr>
        <p:txBody>
          <a:bodyPr wrap="square">
            <a:spAutoFit/>
          </a:bodyPr>
          <a:lstStyle/>
          <a:p>
            <a:pPr algn="ctr"/>
            <a:r>
              <a:rPr lang="en-US" altLang="ru-RU" dirty="0" smtClean="0">
                <a:solidFill>
                  <a:srgbClr val="0070C0"/>
                </a:solidFill>
              </a:rPr>
              <a:t>Parameterization of structure functions by the log-Poisson models shows that </a:t>
            </a:r>
            <a:r>
              <a:rPr lang="en-US" sz="1800" dirty="0" smtClean="0">
                <a:solidFill>
                  <a:srgbClr val="FF0000"/>
                </a:solidFill>
              </a:rPr>
              <a:t>filament </a:t>
            </a:r>
            <a:r>
              <a:rPr lang="en-US" sz="1800" dirty="0">
                <a:solidFill>
                  <a:srgbClr val="FF0000"/>
                </a:solidFill>
              </a:rPr>
              <a:t>structures have dominant contribution </a:t>
            </a:r>
            <a:r>
              <a:rPr lang="en-US" sz="1800" dirty="0" smtClean="0">
                <a:solidFill>
                  <a:srgbClr val="FF0000"/>
                </a:solidFill>
              </a:rPr>
              <a:t>in formation of plasma  turbulence in </a:t>
            </a:r>
            <a:r>
              <a:rPr lang="en-US" sz="1800" dirty="0">
                <a:solidFill>
                  <a:srgbClr val="FF0000"/>
                </a:solidFill>
              </a:rPr>
              <a:t>the solar </a:t>
            </a:r>
            <a:r>
              <a:rPr lang="en-US" sz="1800" dirty="0" smtClean="0">
                <a:solidFill>
                  <a:srgbClr val="FF0000"/>
                </a:solidFill>
              </a:rPr>
              <a:t>wind</a:t>
            </a:r>
            <a:r>
              <a:rPr lang="ru-RU" sz="1800" dirty="0" smtClean="0">
                <a:solidFill>
                  <a:srgbClr val="FF0000"/>
                </a:solidFill>
              </a:rPr>
              <a:t>. </a:t>
            </a:r>
            <a:endParaRPr lang="ru-RU" sz="1800" dirty="0">
              <a:solidFill>
                <a:srgbClr val="FF0000"/>
              </a:solidFill>
            </a:endParaRPr>
          </a:p>
        </p:txBody>
      </p:sp>
      <p:grpSp>
        <p:nvGrpSpPr>
          <p:cNvPr id="10" name="Группа 20"/>
          <p:cNvGrpSpPr/>
          <p:nvPr/>
        </p:nvGrpSpPr>
        <p:grpSpPr>
          <a:xfrm>
            <a:off x="180109" y="775855"/>
            <a:ext cx="4364182" cy="3768436"/>
            <a:chOff x="4214810" y="1857364"/>
            <a:chExt cx="4500594" cy="3714776"/>
          </a:xfrm>
        </p:grpSpPr>
        <p:grpSp>
          <p:nvGrpSpPr>
            <p:cNvPr id="11" name="Группа 11"/>
            <p:cNvGrpSpPr/>
            <p:nvPr/>
          </p:nvGrpSpPr>
          <p:grpSpPr>
            <a:xfrm>
              <a:off x="4214810" y="1857364"/>
              <a:ext cx="4500594" cy="3714776"/>
              <a:chOff x="4580202" y="0"/>
              <a:chExt cx="4331368" cy="3862490"/>
            </a:xfrm>
          </p:grpSpPr>
          <p:pic>
            <p:nvPicPr>
              <p:cNvPr id="17" name="Рисунок 16" descr="111007_2.tif"/>
              <p:cNvPicPr>
                <a:picLocks noChangeAspect="1"/>
              </p:cNvPicPr>
              <p:nvPr/>
            </p:nvPicPr>
            <p:blipFill>
              <a:blip r:embed="rId3" cstate="print"/>
              <a:stretch>
                <a:fillRect/>
              </a:stretch>
            </p:blipFill>
            <p:spPr>
              <a:xfrm>
                <a:off x="4580202" y="0"/>
                <a:ext cx="4331368" cy="3862490"/>
              </a:xfrm>
              <a:prstGeom prst="rect">
                <a:avLst/>
              </a:prstGeom>
            </p:spPr>
          </p:pic>
          <p:sp>
            <p:nvSpPr>
              <p:cNvPr id="18" name="TextBox 17"/>
              <p:cNvSpPr txBox="1"/>
              <p:nvPr/>
            </p:nvSpPr>
            <p:spPr>
              <a:xfrm>
                <a:off x="6745886" y="90602"/>
                <a:ext cx="1503425" cy="523220"/>
              </a:xfrm>
              <a:prstGeom prst="rect">
                <a:avLst/>
              </a:prstGeom>
              <a:noFill/>
            </p:spPr>
            <p:txBody>
              <a:bodyPr wrap="none" rtlCol="0">
                <a:spAutoFit/>
              </a:bodyPr>
              <a:lstStyle/>
              <a:p>
                <a:pPr algn="ctr"/>
                <a:r>
                  <a:rPr lang="en-US" sz="1400" dirty="0" smtClean="0">
                    <a:latin typeface="Arial" pitchFamily="34" charset="0"/>
                    <a:cs typeface="Arial" pitchFamily="34" charset="0"/>
                  </a:rPr>
                  <a:t>07 October 2011</a:t>
                </a:r>
              </a:p>
              <a:p>
                <a:pPr algn="ctr"/>
                <a:r>
                  <a:rPr lang="en-US" sz="1400" dirty="0" smtClean="0">
                    <a:latin typeface="Arial" pitchFamily="34" charset="0"/>
                    <a:cs typeface="Arial" pitchFamily="34" charset="0"/>
                  </a:rPr>
                  <a:t>01:00 - 09:35</a:t>
                </a:r>
                <a:endParaRPr lang="ru-RU" sz="1400" dirty="0">
                  <a:latin typeface="Arial" pitchFamily="34" charset="0"/>
                  <a:cs typeface="Arial" pitchFamily="34" charset="0"/>
                </a:endParaRPr>
              </a:p>
            </p:txBody>
          </p:sp>
        </p:grpSp>
        <p:sp>
          <p:nvSpPr>
            <p:cNvPr id="12" name="TextBox 11"/>
            <p:cNvSpPr txBox="1"/>
            <p:nvPr/>
          </p:nvSpPr>
          <p:spPr>
            <a:xfrm>
              <a:off x="6643702" y="2500306"/>
              <a:ext cx="2061398" cy="338554"/>
            </a:xfrm>
            <a:prstGeom prst="rect">
              <a:avLst/>
            </a:prstGeom>
            <a:noFill/>
          </p:spPr>
          <p:txBody>
            <a:bodyPr wrap="none" rtlCol="0">
              <a:spAutoFit/>
            </a:bodyPr>
            <a:lstStyle/>
            <a:p>
              <a:r>
                <a:rPr lang="en-US" sz="1600" b="1" dirty="0" err="1" smtClean="0"/>
                <a:t>Kolmogorov</a:t>
              </a:r>
              <a:r>
                <a:rPr lang="en-US" sz="1600" b="1" dirty="0" smtClean="0"/>
                <a:t> (K41) q/3</a:t>
              </a:r>
              <a:endParaRPr lang="ru-RU" sz="1600" b="1" dirty="0"/>
            </a:p>
          </p:txBody>
        </p:sp>
        <p:sp>
          <p:nvSpPr>
            <p:cNvPr id="13" name="Прямоугольник 12"/>
            <p:cNvSpPr/>
            <p:nvPr/>
          </p:nvSpPr>
          <p:spPr>
            <a:xfrm>
              <a:off x="6286512" y="4714884"/>
              <a:ext cx="1355115" cy="338554"/>
            </a:xfrm>
            <a:prstGeom prst="rect">
              <a:avLst/>
            </a:prstGeom>
          </p:spPr>
          <p:txBody>
            <a:bodyPr wrap="none">
              <a:spAutoFit/>
            </a:bodyPr>
            <a:lstStyle/>
            <a:p>
              <a:pPr algn="ctr"/>
              <a:r>
                <a:rPr lang="en-US" altLang="ru-RU" sz="1600" b="1" dirty="0" smtClean="0">
                  <a:cs typeface="Arial" charset="0"/>
                </a:rPr>
                <a:t>She –Leveque</a:t>
              </a:r>
            </a:p>
          </p:txBody>
        </p:sp>
        <p:cxnSp>
          <p:nvCxnSpPr>
            <p:cNvPr id="14" name="Прямая со стрелкой 13"/>
            <p:cNvCxnSpPr/>
            <p:nvPr/>
          </p:nvCxnSpPr>
          <p:spPr>
            <a:xfrm flipV="1">
              <a:off x="7572396" y="4859348"/>
              <a:ext cx="285752" cy="6985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Прямоугольник 14"/>
            <p:cNvSpPr/>
            <p:nvPr/>
          </p:nvSpPr>
          <p:spPr>
            <a:xfrm>
              <a:off x="6518355" y="3929066"/>
              <a:ext cx="1090362" cy="584775"/>
            </a:xfrm>
            <a:prstGeom prst="rect">
              <a:avLst/>
            </a:prstGeom>
          </p:spPr>
          <p:txBody>
            <a:bodyPr wrap="none">
              <a:spAutoFit/>
            </a:bodyPr>
            <a:lstStyle/>
            <a:p>
              <a:pPr algn="ctr"/>
              <a:r>
                <a:rPr lang="en-US" altLang="zh-CN" sz="1600" b="1" dirty="0" err="1" smtClean="0">
                  <a:ea typeface="宋体" pitchFamily="2" charset="-122"/>
                  <a:cs typeface="Arial" charset="0"/>
                </a:rPr>
                <a:t>Biskamp</a:t>
              </a:r>
              <a:r>
                <a:rPr lang="en-US" altLang="zh-CN" sz="1600" b="1" dirty="0" smtClean="0">
                  <a:ea typeface="宋体" pitchFamily="2" charset="-122"/>
                  <a:cs typeface="Arial" charset="0"/>
                </a:rPr>
                <a:t> </a:t>
              </a:r>
            </a:p>
            <a:p>
              <a:pPr algn="ctr"/>
              <a:r>
                <a:rPr lang="en-US" altLang="zh-CN" sz="1600" b="1" dirty="0" smtClean="0">
                  <a:ea typeface="宋体" pitchFamily="2" charset="-122"/>
                  <a:cs typeface="Arial" charset="0"/>
                </a:rPr>
                <a:t>&amp; Mueller </a:t>
              </a:r>
              <a:endParaRPr lang="ru-RU" sz="1600" b="1" dirty="0"/>
            </a:p>
          </p:txBody>
        </p:sp>
        <p:cxnSp>
          <p:nvCxnSpPr>
            <p:cNvPr id="16" name="Прямая со стрелкой 15"/>
            <p:cNvCxnSpPr/>
            <p:nvPr/>
          </p:nvCxnSpPr>
          <p:spPr>
            <a:xfrm rot="10800000">
              <a:off x="6786578" y="3786190"/>
              <a:ext cx="357190" cy="214314"/>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21" name="Прямоугольник 20"/>
          <p:cNvSpPr/>
          <p:nvPr/>
        </p:nvSpPr>
        <p:spPr>
          <a:xfrm>
            <a:off x="4530436" y="1221616"/>
            <a:ext cx="2646218" cy="1200329"/>
          </a:xfrm>
          <a:prstGeom prst="rect">
            <a:avLst/>
          </a:prstGeom>
        </p:spPr>
        <p:txBody>
          <a:bodyPr wrap="square">
            <a:spAutoFit/>
          </a:bodyPr>
          <a:lstStyle/>
          <a:p>
            <a:pPr algn="ctr"/>
            <a:r>
              <a:rPr lang="en-US" altLang="ru-RU" dirty="0" smtClean="0">
                <a:solidFill>
                  <a:srgbClr val="002060"/>
                </a:solidFill>
              </a:rPr>
              <a:t>Isotropic 3D structures She –Leveque model </a:t>
            </a:r>
          </a:p>
          <a:p>
            <a:pPr algn="ctr"/>
            <a:r>
              <a:rPr lang="en-US" altLang="ru-RU" dirty="0" smtClean="0">
                <a:solidFill>
                  <a:srgbClr val="002060"/>
                </a:solidFill>
              </a:rPr>
              <a:t>(</a:t>
            </a:r>
            <a:r>
              <a:rPr lang="en-US" altLang="ru-RU" i="1" dirty="0" smtClean="0">
                <a:solidFill>
                  <a:srgbClr val="002060"/>
                </a:solidFill>
              </a:rPr>
              <a:t>She &amp; Leveque, PRL 1994; </a:t>
            </a:r>
            <a:r>
              <a:rPr lang="en-US" altLang="ru-RU" i="1" dirty="0" err="1" smtClean="0">
                <a:solidFill>
                  <a:srgbClr val="002060"/>
                </a:solidFill>
              </a:rPr>
              <a:t>Dubrulle</a:t>
            </a:r>
            <a:r>
              <a:rPr lang="en-US" altLang="ru-RU" i="1" dirty="0" smtClean="0">
                <a:solidFill>
                  <a:srgbClr val="002060"/>
                </a:solidFill>
              </a:rPr>
              <a:t>, PRL 1994</a:t>
            </a:r>
            <a:r>
              <a:rPr lang="en-US" altLang="ru-RU" dirty="0" smtClean="0">
                <a:solidFill>
                  <a:srgbClr val="002060"/>
                </a:solidFill>
              </a:rPr>
              <a:t>): </a:t>
            </a:r>
            <a:endParaRPr lang="ru-RU" dirty="0">
              <a:solidFill>
                <a:srgbClr val="002060"/>
              </a:solidFill>
            </a:endParaRPr>
          </a:p>
        </p:txBody>
      </p:sp>
      <p:graphicFrame>
        <p:nvGraphicFramePr>
          <p:cNvPr id="203778" name="Object 5"/>
          <p:cNvGraphicFramePr>
            <a:graphicFrameLocks noChangeAspect="1"/>
          </p:cNvGraphicFramePr>
          <p:nvPr/>
        </p:nvGraphicFramePr>
        <p:xfrm>
          <a:off x="7345507" y="1397578"/>
          <a:ext cx="3143250" cy="631825"/>
        </p:xfrm>
        <a:graphic>
          <a:graphicData uri="http://schemas.openxmlformats.org/presentationml/2006/ole">
            <p:oleObj spid="_x0000_s203778" name="Формула" r:id="rId4" imgW="2082600" imgH="419040" progId="">
              <p:embed/>
            </p:oleObj>
          </a:graphicData>
        </a:graphic>
      </p:graphicFrame>
      <p:sp>
        <p:nvSpPr>
          <p:cNvPr id="25" name="Прямоугольник 24"/>
          <p:cNvSpPr/>
          <p:nvPr/>
        </p:nvSpPr>
        <p:spPr>
          <a:xfrm>
            <a:off x="4668980" y="2468526"/>
            <a:ext cx="2286001" cy="1200329"/>
          </a:xfrm>
          <a:prstGeom prst="rect">
            <a:avLst/>
          </a:prstGeom>
        </p:spPr>
        <p:txBody>
          <a:bodyPr wrap="square">
            <a:spAutoFit/>
          </a:bodyPr>
          <a:lstStyle/>
          <a:p>
            <a:pPr algn="ctr"/>
            <a:r>
              <a:rPr lang="en-US" altLang="zh-CN" dirty="0" smtClean="0">
                <a:solidFill>
                  <a:srgbClr val="002060"/>
                </a:solidFill>
                <a:ea typeface="宋体" pitchFamily="2" charset="-122"/>
              </a:rPr>
              <a:t>Two-dimensional dissipative structures (</a:t>
            </a:r>
            <a:r>
              <a:rPr lang="en-US" altLang="zh-CN" i="1" dirty="0" err="1" smtClean="0">
                <a:solidFill>
                  <a:srgbClr val="002060"/>
                </a:solidFill>
                <a:ea typeface="宋体" pitchFamily="2" charset="-122"/>
              </a:rPr>
              <a:t>Biskamp</a:t>
            </a:r>
            <a:r>
              <a:rPr lang="en-US" altLang="zh-CN" i="1" dirty="0" smtClean="0">
                <a:solidFill>
                  <a:srgbClr val="002060"/>
                </a:solidFill>
                <a:ea typeface="宋体" pitchFamily="2" charset="-122"/>
              </a:rPr>
              <a:t> and Mueller, </a:t>
            </a:r>
            <a:r>
              <a:rPr lang="en-US" altLang="zh-CN" i="1" dirty="0" err="1" smtClean="0">
                <a:solidFill>
                  <a:srgbClr val="002060"/>
                </a:solidFill>
                <a:ea typeface="宋体" pitchFamily="2" charset="-122"/>
              </a:rPr>
              <a:t>Phys.Rev</a:t>
            </a:r>
            <a:r>
              <a:rPr lang="en-US" altLang="zh-CN" i="1" dirty="0" smtClean="0">
                <a:solidFill>
                  <a:srgbClr val="002060"/>
                </a:solidFill>
                <a:ea typeface="宋体" pitchFamily="2" charset="-122"/>
              </a:rPr>
              <a:t>. 2000</a:t>
            </a:r>
            <a:r>
              <a:rPr lang="en-US" altLang="zh-CN" dirty="0" smtClean="0">
                <a:solidFill>
                  <a:srgbClr val="002060"/>
                </a:solidFill>
                <a:ea typeface="宋体" pitchFamily="2" charset="-122"/>
              </a:rPr>
              <a:t>)</a:t>
            </a:r>
            <a:endParaRPr lang="ru-RU" dirty="0">
              <a:solidFill>
                <a:srgbClr val="002060"/>
              </a:solidFill>
            </a:endParaRPr>
          </a:p>
        </p:txBody>
      </p:sp>
      <p:graphicFrame>
        <p:nvGraphicFramePr>
          <p:cNvPr id="203779" name="Object 12"/>
          <p:cNvGraphicFramePr>
            <a:graphicFrameLocks noChangeAspect="1"/>
          </p:cNvGraphicFramePr>
          <p:nvPr/>
        </p:nvGraphicFramePr>
        <p:xfrm>
          <a:off x="7540770" y="2469573"/>
          <a:ext cx="2116137" cy="857250"/>
        </p:xfrm>
        <a:graphic>
          <a:graphicData uri="http://schemas.openxmlformats.org/presentationml/2006/ole">
            <p:oleObj spid="_x0000_s203779" name="Формула" r:id="rId5" imgW="1346040" imgH="545760" progId="">
              <p:embed/>
            </p:oleObj>
          </a:graphicData>
        </a:graphic>
      </p:graphicFrame>
      <p:sp>
        <p:nvSpPr>
          <p:cNvPr id="27" name="Прямоугольник 26"/>
          <p:cNvSpPr/>
          <p:nvPr/>
        </p:nvSpPr>
        <p:spPr>
          <a:xfrm>
            <a:off x="4585853" y="3701580"/>
            <a:ext cx="2396837" cy="1200329"/>
          </a:xfrm>
          <a:prstGeom prst="rect">
            <a:avLst/>
          </a:prstGeom>
        </p:spPr>
        <p:txBody>
          <a:bodyPr wrap="square">
            <a:spAutoFit/>
          </a:bodyPr>
          <a:lstStyle/>
          <a:p>
            <a:pPr algn="ctr"/>
            <a:r>
              <a:rPr lang="en-US" altLang="zh-CN" dirty="0" smtClean="0">
                <a:solidFill>
                  <a:srgbClr val="002060"/>
                </a:solidFill>
                <a:ea typeface="宋体" pitchFamily="2" charset="-122"/>
                <a:sym typeface="Symbol" pitchFamily="18" charset="2"/>
              </a:rPr>
              <a:t>One-dimensional  filament-like dissipative structures </a:t>
            </a:r>
            <a:r>
              <a:rPr lang="en-US" altLang="zh-CN" i="1" dirty="0" smtClean="0">
                <a:solidFill>
                  <a:srgbClr val="002060"/>
                </a:solidFill>
                <a:ea typeface="MS Mincho" pitchFamily="49" charset="-128"/>
                <a:sym typeface="Symbol" pitchFamily="18" charset="2"/>
              </a:rPr>
              <a:t>( </a:t>
            </a:r>
            <a:r>
              <a:rPr lang="en-US" altLang="zh-CN" i="1" dirty="0" err="1" smtClean="0">
                <a:solidFill>
                  <a:srgbClr val="002060"/>
                </a:solidFill>
                <a:ea typeface="MS Mincho" pitchFamily="49" charset="-128"/>
                <a:sym typeface="Symbol" pitchFamily="18" charset="2"/>
              </a:rPr>
              <a:t>Budaev</a:t>
            </a:r>
            <a:r>
              <a:rPr lang="en-US" altLang="zh-CN" i="1" dirty="0" smtClean="0">
                <a:solidFill>
                  <a:srgbClr val="002060"/>
                </a:solidFill>
                <a:ea typeface="MS Mincho" pitchFamily="49" charset="-128"/>
                <a:sym typeface="Symbol" pitchFamily="18" charset="2"/>
              </a:rPr>
              <a:t>,</a:t>
            </a:r>
            <a:r>
              <a:rPr lang="en-US" altLang="ru-RU" i="1" dirty="0" smtClean="0">
                <a:solidFill>
                  <a:srgbClr val="002060"/>
                </a:solidFill>
              </a:rPr>
              <a:t> Phys. Let.2009</a:t>
            </a:r>
            <a:r>
              <a:rPr lang="ru-RU" altLang="ru-RU" i="1" dirty="0" smtClean="0">
                <a:solidFill>
                  <a:srgbClr val="002060"/>
                </a:solidFill>
              </a:rPr>
              <a:t> </a:t>
            </a:r>
            <a:r>
              <a:rPr lang="en-US" altLang="zh-CN" dirty="0" smtClean="0">
                <a:solidFill>
                  <a:srgbClr val="002060"/>
                </a:solidFill>
                <a:ea typeface="宋体" pitchFamily="2" charset="-122"/>
                <a:sym typeface="Symbol" pitchFamily="18" charset="2"/>
              </a:rPr>
              <a:t>)</a:t>
            </a:r>
            <a:endParaRPr lang="ru-RU" dirty="0">
              <a:solidFill>
                <a:srgbClr val="002060"/>
              </a:solidFill>
            </a:endParaRPr>
          </a:p>
        </p:txBody>
      </p:sp>
      <p:graphicFrame>
        <p:nvGraphicFramePr>
          <p:cNvPr id="203780" name="Object 4"/>
          <p:cNvGraphicFramePr>
            <a:graphicFrameLocks noChangeAspect="1"/>
          </p:cNvGraphicFramePr>
          <p:nvPr/>
        </p:nvGraphicFramePr>
        <p:xfrm>
          <a:off x="7234670" y="3647642"/>
          <a:ext cx="3214688" cy="1130300"/>
        </p:xfrm>
        <a:graphic>
          <a:graphicData uri="http://schemas.openxmlformats.org/presentationml/2006/ole">
            <p:oleObj spid="_x0000_s203780" name="Формула" r:id="rId6" imgW="2019300" imgH="711200" progId="">
              <p:embed/>
            </p:oleObj>
          </a:graphicData>
        </a:graphic>
      </p:graphicFrame>
      <p:sp>
        <p:nvSpPr>
          <p:cNvPr id="31" name="Прямоугольник 30"/>
          <p:cNvSpPr/>
          <p:nvPr/>
        </p:nvSpPr>
        <p:spPr>
          <a:xfrm>
            <a:off x="4876800" y="732778"/>
            <a:ext cx="5181600" cy="461665"/>
          </a:xfrm>
          <a:prstGeom prst="rect">
            <a:avLst/>
          </a:prstGeom>
        </p:spPr>
        <p:txBody>
          <a:bodyPr wrap="square">
            <a:spAutoFit/>
          </a:bodyPr>
          <a:lstStyle/>
          <a:p>
            <a:r>
              <a:rPr lang="en-US" sz="2400" i="1" dirty="0"/>
              <a:t>S</a:t>
            </a:r>
            <a:r>
              <a:rPr lang="en-US" sz="2400" i="1" baseline="-25000" dirty="0"/>
              <a:t>q</a:t>
            </a:r>
            <a:r>
              <a:rPr lang="en-US" sz="2400" dirty="0"/>
              <a:t>(</a:t>
            </a:r>
            <a:r>
              <a:rPr lang="en-US" sz="2400" i="1" dirty="0"/>
              <a:t>τ</a:t>
            </a:r>
            <a:r>
              <a:rPr lang="en-US" sz="2400" dirty="0"/>
              <a:t>)= &lt;(|</a:t>
            </a:r>
            <a:r>
              <a:rPr lang="en-US" sz="2400" i="1" dirty="0"/>
              <a:t>F</a:t>
            </a:r>
            <a:r>
              <a:rPr lang="ru-RU" sz="2400" dirty="0"/>
              <a:t>(</a:t>
            </a:r>
            <a:r>
              <a:rPr lang="en-US" sz="2400" i="1" dirty="0"/>
              <a:t>t</a:t>
            </a:r>
            <a:r>
              <a:rPr lang="ru-RU" sz="2400" dirty="0"/>
              <a:t>)</a:t>
            </a:r>
            <a:r>
              <a:rPr lang="en-US" sz="2400" dirty="0"/>
              <a:t>-</a:t>
            </a:r>
            <a:r>
              <a:rPr lang="en-US" sz="2400" i="1" dirty="0"/>
              <a:t>F</a:t>
            </a:r>
            <a:r>
              <a:rPr lang="en-US" sz="2400" dirty="0"/>
              <a:t>(</a:t>
            </a:r>
            <a:r>
              <a:rPr lang="en-US" sz="2400" i="1" dirty="0" err="1"/>
              <a:t>t+τ</a:t>
            </a:r>
            <a:r>
              <a:rPr lang="en-US" sz="2400" dirty="0"/>
              <a:t>)|)</a:t>
            </a:r>
            <a:r>
              <a:rPr lang="en-US" sz="2400" i="1" baseline="30000" dirty="0" smtClean="0"/>
              <a:t>q</a:t>
            </a:r>
            <a:r>
              <a:rPr lang="en-US" sz="2400" dirty="0" smtClean="0"/>
              <a:t>&gt;         </a:t>
            </a:r>
            <a:r>
              <a:rPr lang="en-US" sz="2400" i="1" dirty="0" smtClean="0"/>
              <a:t>S</a:t>
            </a:r>
            <a:r>
              <a:rPr lang="en-US" sz="2400" i="1" baseline="-25000" dirty="0" smtClean="0"/>
              <a:t>q</a:t>
            </a:r>
            <a:r>
              <a:rPr lang="en-US" sz="2400" dirty="0"/>
              <a:t>(</a:t>
            </a:r>
            <a:r>
              <a:rPr lang="en-US" sz="2400" i="1" dirty="0">
                <a:sym typeface="Symbol"/>
              </a:rPr>
              <a:t></a:t>
            </a:r>
            <a:r>
              <a:rPr lang="en-US" sz="2400" dirty="0"/>
              <a:t>)</a:t>
            </a:r>
            <a:r>
              <a:rPr lang="en-US" sz="2400" i="1" dirty="0"/>
              <a:t>~ </a:t>
            </a:r>
            <a:r>
              <a:rPr lang="en-US" sz="2400" i="1" dirty="0">
                <a:sym typeface="Symbol"/>
              </a:rPr>
              <a:t></a:t>
            </a:r>
            <a:r>
              <a:rPr lang="en-US" sz="2400" i="1" dirty="0"/>
              <a:t> </a:t>
            </a:r>
            <a:r>
              <a:rPr lang="en-US" sz="2400" i="1" baseline="30000" dirty="0">
                <a:sym typeface="Symbol"/>
              </a:rPr>
              <a:t></a:t>
            </a:r>
            <a:r>
              <a:rPr lang="en-US" sz="2400" i="1" baseline="30000" dirty="0"/>
              <a:t>q</a:t>
            </a:r>
            <a:endParaRPr lang="ru-RU" sz="2400" i="1" dirty="0"/>
          </a:p>
        </p:txBody>
      </p:sp>
      <p:pic>
        <p:nvPicPr>
          <p:cNvPr id="32" name="Picture 2"/>
          <p:cNvPicPr>
            <a:picLocks noChangeAspect="1" noChangeArrowheads="1"/>
          </p:cNvPicPr>
          <p:nvPr/>
        </p:nvPicPr>
        <p:blipFill>
          <a:blip r:embed="rId7" cstate="print"/>
          <a:srcRect/>
          <a:stretch>
            <a:fillRect/>
          </a:stretch>
        </p:blipFill>
        <p:spPr bwMode="auto">
          <a:xfrm>
            <a:off x="7624524" y="4932218"/>
            <a:ext cx="3332804" cy="1260765"/>
          </a:xfrm>
          <a:prstGeom prst="rect">
            <a:avLst/>
          </a:prstGeom>
          <a:noFill/>
          <a:ln w="9525">
            <a:noFill/>
            <a:miter lim="800000"/>
            <a:headEnd/>
            <a:tailEnd/>
          </a:ln>
        </p:spPr>
      </p:pic>
      <p:sp>
        <p:nvSpPr>
          <p:cNvPr id="33" name="Text Box 4"/>
          <p:cNvSpPr txBox="1">
            <a:spLocks noChangeArrowheads="1"/>
          </p:cNvSpPr>
          <p:nvPr/>
        </p:nvSpPr>
        <p:spPr bwMode="auto">
          <a:xfrm>
            <a:off x="8110799" y="5987136"/>
            <a:ext cx="2543347" cy="584775"/>
          </a:xfrm>
          <a:prstGeom prst="rect">
            <a:avLst/>
          </a:prstGeom>
          <a:noFill/>
          <a:ln w="9525">
            <a:noFill/>
            <a:miter lim="800000"/>
            <a:headEnd/>
            <a:tailEnd/>
          </a:ln>
        </p:spPr>
        <p:txBody>
          <a:bodyPr wrap="square">
            <a:spAutoFit/>
          </a:bodyPr>
          <a:lstStyle/>
          <a:p>
            <a:pPr algn="ctr">
              <a:defRPr/>
            </a:pPr>
            <a:r>
              <a:rPr lang="en-US" sz="1600" i="1" dirty="0" smtClean="0">
                <a:solidFill>
                  <a:schemeClr val="tx1">
                    <a:lumMod val="95000"/>
                    <a:lumOff val="5000"/>
                  </a:schemeClr>
                </a:solidFill>
                <a:cs typeface="Arial" pitchFamily="34" charset="0"/>
              </a:rPr>
              <a:t>Spaghetti flux model: Bruno </a:t>
            </a:r>
            <a:r>
              <a:rPr lang="en-US" sz="1600" i="1" dirty="0">
                <a:solidFill>
                  <a:schemeClr val="tx1">
                    <a:lumMod val="95000"/>
                    <a:lumOff val="5000"/>
                  </a:schemeClr>
                </a:solidFill>
                <a:cs typeface="Arial" pitchFamily="34" charset="0"/>
              </a:rPr>
              <a:t>et al </a:t>
            </a:r>
            <a:r>
              <a:rPr lang="en-US" sz="1600" i="1" dirty="0" smtClean="0">
                <a:solidFill>
                  <a:schemeClr val="tx1">
                    <a:lumMod val="95000"/>
                    <a:lumOff val="5000"/>
                  </a:schemeClr>
                </a:solidFill>
                <a:cs typeface="Arial" pitchFamily="34" charset="0"/>
              </a:rPr>
              <a:t>,PSS 2001 </a:t>
            </a:r>
            <a:endParaRPr lang="en-US" sz="1600" i="1" dirty="0">
              <a:solidFill>
                <a:schemeClr val="tx1">
                  <a:lumMod val="95000"/>
                  <a:lumOff val="5000"/>
                </a:schemeClr>
              </a:solidFill>
              <a:cs typeface="Arial"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3"/>
          <p:cNvSpPr>
            <a:spLocks noChangeArrowheads="1"/>
          </p:cNvSpPr>
          <p:nvPr/>
        </p:nvSpPr>
        <p:spPr bwMode="auto">
          <a:xfrm>
            <a:off x="1404939" y="173182"/>
            <a:ext cx="8763000" cy="523220"/>
          </a:xfrm>
          <a:prstGeom prst="rect">
            <a:avLst/>
          </a:prstGeom>
          <a:noFill/>
          <a:ln w="9525">
            <a:noFill/>
            <a:miter lim="800000"/>
            <a:headEnd/>
            <a:tailEnd/>
          </a:ln>
        </p:spPr>
        <p:txBody>
          <a:bodyPr>
            <a:spAutoFit/>
          </a:bodyPr>
          <a:lstStyle/>
          <a:p>
            <a:pPr algn="ctr"/>
            <a:r>
              <a:rPr lang="en-US" sz="2800" b="1" dirty="0" smtClean="0">
                <a:solidFill>
                  <a:srgbClr val="002060"/>
                </a:solidFill>
              </a:rPr>
              <a:t>Turbulence in the </a:t>
            </a:r>
            <a:r>
              <a:rPr lang="en-US" sz="2800" b="1" dirty="0" err="1" smtClean="0">
                <a:solidFill>
                  <a:srgbClr val="002060"/>
                </a:solidFill>
              </a:rPr>
              <a:t>magnetosheath</a:t>
            </a:r>
            <a:endParaRPr lang="ru-RU" sz="2800" b="1" dirty="0">
              <a:solidFill>
                <a:srgbClr val="002060"/>
              </a:solidFill>
            </a:endParaRPr>
          </a:p>
        </p:txBody>
      </p:sp>
      <p:pic>
        <p:nvPicPr>
          <p:cNvPr id="3" name="Picture 2"/>
          <p:cNvPicPr>
            <a:picLocks noChangeAspect="1" noChangeArrowheads="1"/>
          </p:cNvPicPr>
          <p:nvPr/>
        </p:nvPicPr>
        <p:blipFill>
          <a:blip r:embed="rId2" cstate="print"/>
          <a:srcRect/>
          <a:stretch>
            <a:fillRect/>
          </a:stretch>
        </p:blipFill>
        <p:spPr bwMode="auto">
          <a:xfrm>
            <a:off x="240927" y="3279457"/>
            <a:ext cx="4810884" cy="2663197"/>
          </a:xfrm>
          <a:prstGeom prst="rect">
            <a:avLst/>
          </a:prstGeom>
          <a:noFill/>
          <a:ln w="9525">
            <a:noFill/>
            <a:miter lim="800000"/>
            <a:headEnd/>
            <a:tailEnd/>
          </a:ln>
        </p:spPr>
      </p:pic>
      <p:sp>
        <p:nvSpPr>
          <p:cNvPr id="4" name="Прямоугольник 2"/>
          <p:cNvSpPr>
            <a:spLocks noChangeArrowheads="1"/>
          </p:cNvSpPr>
          <p:nvPr/>
        </p:nvSpPr>
        <p:spPr bwMode="auto">
          <a:xfrm>
            <a:off x="200025" y="5950443"/>
            <a:ext cx="4648200" cy="584200"/>
          </a:xfrm>
          <a:prstGeom prst="rect">
            <a:avLst/>
          </a:prstGeom>
          <a:noFill/>
          <a:ln w="9525">
            <a:noFill/>
            <a:miter lim="800000"/>
            <a:headEnd/>
            <a:tailEnd/>
          </a:ln>
        </p:spPr>
        <p:txBody>
          <a:bodyPr>
            <a:spAutoFit/>
          </a:bodyPr>
          <a:lstStyle/>
          <a:p>
            <a:pPr algn="ctr">
              <a:defRPr/>
            </a:pPr>
            <a:r>
              <a:rPr lang="en-US" sz="1600" i="1" dirty="0">
                <a:solidFill>
                  <a:srgbClr val="002060"/>
                </a:solidFill>
              </a:rPr>
              <a:t>Hybrid model  of turbulence in </a:t>
            </a:r>
            <a:r>
              <a:rPr lang="en-US" sz="1600" i="1" dirty="0" err="1">
                <a:solidFill>
                  <a:srgbClr val="002060"/>
                </a:solidFill>
              </a:rPr>
              <a:t>magnetosheath</a:t>
            </a:r>
            <a:r>
              <a:rPr lang="en-US" sz="1600" i="1" dirty="0" smtClean="0">
                <a:solidFill>
                  <a:srgbClr val="002060"/>
                </a:solidFill>
              </a:rPr>
              <a:t>. </a:t>
            </a:r>
            <a:r>
              <a:rPr lang="ru-RU" sz="1600" i="1" dirty="0">
                <a:solidFill>
                  <a:srgbClr val="002060"/>
                </a:solidFill>
              </a:rPr>
              <a:t>(</a:t>
            </a:r>
            <a:r>
              <a:rPr lang="ru-RU" sz="1600" i="1" dirty="0" err="1">
                <a:solidFill>
                  <a:srgbClr val="002060"/>
                </a:solidFill>
              </a:rPr>
              <a:t>Karimabadi</a:t>
            </a:r>
            <a:r>
              <a:rPr lang="ru-RU" sz="1600" i="1" dirty="0">
                <a:solidFill>
                  <a:srgbClr val="002060"/>
                </a:solidFill>
              </a:rPr>
              <a:t> </a:t>
            </a:r>
            <a:r>
              <a:rPr lang="ru-RU" sz="1600" i="1" dirty="0" err="1">
                <a:solidFill>
                  <a:srgbClr val="002060"/>
                </a:solidFill>
              </a:rPr>
              <a:t>et</a:t>
            </a:r>
            <a:r>
              <a:rPr lang="ru-RU" sz="1600" i="1" dirty="0">
                <a:solidFill>
                  <a:srgbClr val="002060"/>
                </a:solidFill>
              </a:rPr>
              <a:t> </a:t>
            </a:r>
            <a:r>
              <a:rPr lang="ru-RU" sz="1600" i="1" dirty="0" err="1">
                <a:solidFill>
                  <a:srgbClr val="002060"/>
                </a:solidFill>
              </a:rPr>
              <a:t>al</a:t>
            </a:r>
            <a:r>
              <a:rPr lang="ru-RU" sz="1600" i="1" dirty="0">
                <a:solidFill>
                  <a:srgbClr val="002060"/>
                </a:solidFill>
              </a:rPr>
              <a:t>., </a:t>
            </a:r>
            <a:r>
              <a:rPr lang="ru-RU" sz="1600" i="1" dirty="0" err="1">
                <a:solidFill>
                  <a:srgbClr val="002060"/>
                </a:solidFill>
              </a:rPr>
              <a:t>Phys</a:t>
            </a:r>
            <a:r>
              <a:rPr lang="ru-RU" sz="1600" i="1" dirty="0">
                <a:solidFill>
                  <a:srgbClr val="002060"/>
                </a:solidFill>
              </a:rPr>
              <a:t>.</a:t>
            </a:r>
            <a:r>
              <a:rPr lang="en-US" sz="1600" i="1" dirty="0">
                <a:solidFill>
                  <a:srgbClr val="002060"/>
                </a:solidFill>
              </a:rPr>
              <a:t> </a:t>
            </a:r>
            <a:r>
              <a:rPr lang="ru-RU" sz="1600" i="1" dirty="0" err="1">
                <a:solidFill>
                  <a:srgbClr val="002060"/>
                </a:solidFill>
              </a:rPr>
              <a:t>Plasmas</a:t>
            </a:r>
            <a:r>
              <a:rPr lang="ru-RU" sz="1600" i="1" dirty="0">
                <a:solidFill>
                  <a:srgbClr val="002060"/>
                </a:solidFill>
              </a:rPr>
              <a:t>, 2014). </a:t>
            </a:r>
          </a:p>
        </p:txBody>
      </p:sp>
      <p:pic>
        <p:nvPicPr>
          <p:cNvPr id="10" name="Picture 4"/>
          <p:cNvPicPr>
            <a:picLocks noChangeAspect="1" noChangeArrowheads="1"/>
          </p:cNvPicPr>
          <p:nvPr/>
        </p:nvPicPr>
        <p:blipFill>
          <a:blip r:embed="rId3" cstate="print"/>
          <a:srcRect/>
          <a:stretch>
            <a:fillRect/>
          </a:stretch>
        </p:blipFill>
        <p:spPr bwMode="auto">
          <a:xfrm>
            <a:off x="624563" y="738311"/>
            <a:ext cx="2338499" cy="2032598"/>
          </a:xfrm>
          <a:prstGeom prst="rect">
            <a:avLst/>
          </a:prstGeom>
          <a:noFill/>
          <a:ln w="9525">
            <a:noFill/>
            <a:miter lim="800000"/>
            <a:headEnd/>
            <a:tailEnd/>
          </a:ln>
        </p:spPr>
      </p:pic>
      <p:sp>
        <p:nvSpPr>
          <p:cNvPr id="11" name="TextBox 9"/>
          <p:cNvSpPr txBox="1">
            <a:spLocks noChangeArrowheads="1"/>
          </p:cNvSpPr>
          <p:nvPr/>
        </p:nvSpPr>
        <p:spPr bwMode="auto">
          <a:xfrm>
            <a:off x="896243" y="2896561"/>
            <a:ext cx="1929155" cy="338554"/>
          </a:xfrm>
          <a:prstGeom prst="rect">
            <a:avLst/>
          </a:prstGeom>
          <a:noFill/>
          <a:ln w="9525">
            <a:noFill/>
            <a:miter lim="800000"/>
            <a:headEnd/>
            <a:tailEnd/>
          </a:ln>
        </p:spPr>
        <p:txBody>
          <a:bodyPr wrap="square">
            <a:spAutoFit/>
          </a:bodyPr>
          <a:lstStyle/>
          <a:p>
            <a:r>
              <a:rPr lang="en-US" sz="1600" i="1" dirty="0" err="1" smtClean="0">
                <a:latin typeface="Times New Roman" pitchFamily="18" charset="0"/>
                <a:cs typeface="Times New Roman" pitchFamily="18" charset="0"/>
              </a:rPr>
              <a:t>Formisano</a:t>
            </a:r>
            <a:r>
              <a:rPr lang="en-US" sz="1600" i="1" dirty="0">
                <a:latin typeface="Times New Roman" pitchFamily="18" charset="0"/>
                <a:cs typeface="Times New Roman" pitchFamily="18" charset="0"/>
              </a:rPr>
              <a:t>, </a:t>
            </a:r>
            <a:r>
              <a:rPr lang="en-US" sz="1600" i="1" dirty="0" smtClean="0">
                <a:latin typeface="Times New Roman" pitchFamily="18" charset="0"/>
                <a:cs typeface="Times New Roman" pitchFamily="18" charset="0"/>
              </a:rPr>
              <a:t>1977</a:t>
            </a:r>
            <a:endParaRPr lang="ru-RU" sz="1600" i="1" dirty="0">
              <a:latin typeface="Times New Roman" pitchFamily="18" charset="0"/>
              <a:cs typeface="Times New Roman" pitchFamily="18" charset="0"/>
            </a:endParaRPr>
          </a:p>
        </p:txBody>
      </p:sp>
      <p:sp>
        <p:nvSpPr>
          <p:cNvPr id="14" name="Прямоугольник 13"/>
          <p:cNvSpPr/>
          <p:nvPr/>
        </p:nvSpPr>
        <p:spPr>
          <a:xfrm>
            <a:off x="3017262" y="907832"/>
            <a:ext cx="4727429" cy="2031325"/>
          </a:xfrm>
          <a:prstGeom prst="rect">
            <a:avLst/>
          </a:prstGeom>
        </p:spPr>
        <p:txBody>
          <a:bodyPr wrap="square">
            <a:spAutoFit/>
          </a:bodyPr>
          <a:lstStyle/>
          <a:p>
            <a:pPr algn="ctr"/>
            <a:r>
              <a:rPr lang="en-US" dirty="0" err="1" smtClean="0">
                <a:solidFill>
                  <a:srgbClr val="0070C0"/>
                </a:solidFill>
              </a:rPr>
              <a:t>Magnetosheath</a:t>
            </a:r>
            <a:r>
              <a:rPr lang="en-US" dirty="0" smtClean="0">
                <a:solidFill>
                  <a:srgbClr val="0070C0"/>
                </a:solidFill>
              </a:rPr>
              <a:t> is  region behind the Bow shock with high level of non predicted fluctuations</a:t>
            </a:r>
          </a:p>
          <a:p>
            <a:pPr algn="ctr"/>
            <a:endParaRPr lang="en-US" dirty="0" smtClean="0">
              <a:solidFill>
                <a:srgbClr val="0070C0"/>
              </a:solidFill>
            </a:endParaRPr>
          </a:p>
          <a:p>
            <a:pPr algn="ctr"/>
            <a:r>
              <a:rPr lang="en-US" dirty="0" smtClean="0">
                <a:solidFill>
                  <a:srgbClr val="0070C0"/>
                </a:solidFill>
                <a:cs typeface="Times New Roman" panose="02020603050405020304" pitchFamily="18" charset="0"/>
              </a:rPr>
              <a:t>The value of Mach number and plasma </a:t>
            </a:r>
            <a:r>
              <a:rPr lang="ru-RU" dirty="0" smtClean="0">
                <a:solidFill>
                  <a:srgbClr val="0070C0"/>
                </a:solidFill>
                <a:cs typeface="Times New Roman" panose="02020603050405020304" pitchFamily="18" charset="0"/>
                <a:sym typeface="Symbol" panose="05050102010706020507" pitchFamily="18" charset="2"/>
              </a:rPr>
              <a:t></a:t>
            </a:r>
            <a:r>
              <a:rPr lang="en-US" dirty="0" smtClean="0">
                <a:solidFill>
                  <a:srgbClr val="0070C0"/>
                </a:solidFill>
                <a:cs typeface="Times New Roman" panose="02020603050405020304" pitchFamily="18" charset="0"/>
                <a:sym typeface="Symbol" panose="05050102010706020507" pitchFamily="18" charset="2"/>
              </a:rPr>
              <a:t> in incoming SW flow are critical parameters which determined the fluctuation pattern behind the Bow shock</a:t>
            </a:r>
            <a:endParaRPr lang="en-US" dirty="0" smtClean="0">
              <a:solidFill>
                <a:srgbClr val="0070C0"/>
              </a:solidFill>
            </a:endParaRPr>
          </a:p>
        </p:txBody>
      </p:sp>
      <p:sp>
        <p:nvSpPr>
          <p:cNvPr id="16" name="Прямоугольник 15"/>
          <p:cNvSpPr/>
          <p:nvPr/>
        </p:nvSpPr>
        <p:spPr>
          <a:xfrm>
            <a:off x="3901522" y="4279937"/>
            <a:ext cx="2436525" cy="369332"/>
          </a:xfrm>
          <a:prstGeom prst="rect">
            <a:avLst/>
          </a:prstGeom>
        </p:spPr>
        <p:txBody>
          <a:bodyPr wrap="square">
            <a:spAutoFit/>
          </a:bodyPr>
          <a:lstStyle/>
          <a:p>
            <a:pPr algn="ctr"/>
            <a:r>
              <a:rPr lang="en-US" dirty="0" smtClean="0">
                <a:solidFill>
                  <a:srgbClr val="002060"/>
                </a:solidFill>
                <a:latin typeface="Times New Roman" panose="02020603050405020304" pitchFamily="18" charset="0"/>
                <a:cs typeface="Times New Roman" panose="02020603050405020304" pitchFamily="18" charset="0"/>
                <a:sym typeface="Symbol" panose="05050102010706020507" pitchFamily="18" charset="2"/>
              </a:rPr>
              <a:t>.  </a:t>
            </a:r>
            <a:r>
              <a:rPr lang="en-US" dirty="0" smtClean="0">
                <a:solidFill>
                  <a:srgbClr val="002060"/>
                </a:solidFill>
                <a:latin typeface="Times New Roman" panose="02020603050405020304" pitchFamily="18" charset="0"/>
                <a:cs typeface="Times New Roman" panose="02020603050405020304" pitchFamily="18" charset="0"/>
              </a:rPr>
              <a:t> </a:t>
            </a:r>
            <a:endParaRPr lang="en-US" dirty="0" smtClean="0"/>
          </a:p>
        </p:txBody>
      </p:sp>
      <p:sp>
        <p:nvSpPr>
          <p:cNvPr id="13" name="Прямоугольник 12"/>
          <p:cNvSpPr/>
          <p:nvPr/>
        </p:nvSpPr>
        <p:spPr>
          <a:xfrm>
            <a:off x="8139977" y="762000"/>
            <a:ext cx="2500314" cy="1754326"/>
          </a:xfrm>
          <a:prstGeom prst="rect">
            <a:avLst/>
          </a:prstGeom>
        </p:spPr>
        <p:txBody>
          <a:bodyPr wrap="square">
            <a:spAutoFit/>
          </a:bodyPr>
          <a:lstStyle/>
          <a:p>
            <a:r>
              <a:rPr lang="en-US" dirty="0" err="1" smtClean="0">
                <a:solidFill>
                  <a:srgbClr val="002060"/>
                </a:solidFill>
              </a:rPr>
              <a:t>Magnetosheath</a:t>
            </a:r>
            <a:r>
              <a:rPr lang="en-US" dirty="0" smtClean="0">
                <a:solidFill>
                  <a:srgbClr val="002060"/>
                </a:solidFill>
              </a:rPr>
              <a:t> plasma : </a:t>
            </a:r>
          </a:p>
          <a:p>
            <a:pPr>
              <a:buFont typeface="Arial" pitchFamily="34" charset="0"/>
              <a:buChar char="•"/>
            </a:pPr>
            <a:r>
              <a:rPr lang="en-US" dirty="0" smtClean="0">
                <a:solidFill>
                  <a:srgbClr val="002060"/>
                </a:solidFill>
              </a:rPr>
              <a:t>Compression</a:t>
            </a:r>
          </a:p>
          <a:p>
            <a:pPr>
              <a:buFont typeface="Arial" pitchFamily="34" charset="0"/>
              <a:buChar char="•"/>
            </a:pPr>
            <a:r>
              <a:rPr lang="en-US" dirty="0" smtClean="0">
                <a:solidFill>
                  <a:srgbClr val="002060"/>
                </a:solidFill>
              </a:rPr>
              <a:t>Deceleration</a:t>
            </a:r>
          </a:p>
          <a:p>
            <a:pPr>
              <a:buFont typeface="Arial" pitchFamily="34" charset="0"/>
              <a:buChar char="•"/>
            </a:pPr>
            <a:r>
              <a:rPr lang="en-US" dirty="0" smtClean="0">
                <a:solidFill>
                  <a:srgbClr val="002060"/>
                </a:solidFill>
              </a:rPr>
              <a:t>Heating </a:t>
            </a:r>
          </a:p>
          <a:p>
            <a:pPr>
              <a:buFont typeface="Arial" pitchFamily="34" charset="0"/>
              <a:buChar char="•"/>
            </a:pPr>
            <a:r>
              <a:rPr lang="en-US" dirty="0" smtClean="0">
                <a:solidFill>
                  <a:srgbClr val="002060"/>
                </a:solidFill>
              </a:rPr>
              <a:t>Flow rotations </a:t>
            </a:r>
          </a:p>
          <a:p>
            <a:pPr>
              <a:buFont typeface="Arial" pitchFamily="34" charset="0"/>
              <a:buChar char="•"/>
            </a:pPr>
            <a:r>
              <a:rPr lang="en-US" dirty="0" err="1" smtClean="0">
                <a:solidFill>
                  <a:srgbClr val="FF0000"/>
                </a:solidFill>
              </a:rPr>
              <a:t>Turbulization</a:t>
            </a:r>
            <a:r>
              <a:rPr lang="en-US" dirty="0" smtClean="0">
                <a:solidFill>
                  <a:srgbClr val="FF0000"/>
                </a:solidFill>
              </a:rPr>
              <a:t> </a:t>
            </a:r>
            <a:endParaRPr lang="ru-RU" dirty="0">
              <a:solidFill>
                <a:srgbClr val="FF0000"/>
              </a:solidFill>
            </a:endParaRPr>
          </a:p>
        </p:txBody>
      </p:sp>
      <p:grpSp>
        <p:nvGrpSpPr>
          <p:cNvPr id="18" name="Группа 17"/>
          <p:cNvGrpSpPr/>
          <p:nvPr/>
        </p:nvGrpSpPr>
        <p:grpSpPr>
          <a:xfrm>
            <a:off x="5015346" y="3089564"/>
            <a:ext cx="2836928" cy="3131125"/>
            <a:chOff x="7920927" y="526472"/>
            <a:chExt cx="2688403" cy="2992582"/>
          </a:xfrm>
        </p:grpSpPr>
        <p:pic>
          <p:nvPicPr>
            <p:cNvPr id="17" name="Рисунок 16"/>
            <p:cNvPicPr>
              <a:picLocks noChangeAspect="1"/>
            </p:cNvPicPr>
            <p:nvPr/>
          </p:nvPicPr>
          <p:blipFill>
            <a:blip r:embed="rId4" cstate="print"/>
            <a:stretch>
              <a:fillRect/>
            </a:stretch>
          </p:blipFill>
          <p:spPr>
            <a:xfrm>
              <a:off x="7920927" y="526472"/>
              <a:ext cx="2688403" cy="2992582"/>
            </a:xfrm>
            <a:prstGeom prst="rect">
              <a:avLst/>
            </a:prstGeom>
          </p:spPr>
        </p:pic>
        <p:pic>
          <p:nvPicPr>
            <p:cNvPr id="180225" name="Picture 1"/>
            <p:cNvPicPr>
              <a:picLocks noChangeAspect="1" noChangeArrowheads="1"/>
            </p:cNvPicPr>
            <p:nvPr/>
          </p:nvPicPr>
          <p:blipFill>
            <a:blip r:embed="rId5" cstate="print"/>
            <a:srcRect/>
            <a:stretch>
              <a:fillRect/>
            </a:stretch>
          </p:blipFill>
          <p:spPr bwMode="auto">
            <a:xfrm>
              <a:off x="8004037" y="2016000"/>
              <a:ext cx="474945" cy="670645"/>
            </a:xfrm>
            <a:prstGeom prst="rect">
              <a:avLst/>
            </a:prstGeom>
            <a:noFill/>
            <a:ln w="9525">
              <a:noFill/>
              <a:miter lim="800000"/>
              <a:headEnd/>
              <a:tailEnd/>
            </a:ln>
            <a:effectLst/>
          </p:spPr>
        </p:pic>
      </p:grpSp>
      <p:pic>
        <p:nvPicPr>
          <p:cNvPr id="217090" name="Picture 2"/>
          <p:cNvPicPr>
            <a:picLocks noChangeAspect="1" noChangeArrowheads="1"/>
          </p:cNvPicPr>
          <p:nvPr/>
        </p:nvPicPr>
        <p:blipFill>
          <a:blip r:embed="rId6" cstate="print"/>
          <a:srcRect/>
          <a:stretch>
            <a:fillRect/>
          </a:stretch>
        </p:blipFill>
        <p:spPr bwMode="auto">
          <a:xfrm>
            <a:off x="7952509" y="2515595"/>
            <a:ext cx="2940165" cy="3857496"/>
          </a:xfrm>
          <a:prstGeom prst="rect">
            <a:avLst/>
          </a:prstGeom>
          <a:noFill/>
          <a:ln w="9525">
            <a:noFill/>
            <a:miter lim="800000"/>
            <a:headEnd/>
            <a:tailEnd/>
          </a:ln>
          <a:effectLst/>
        </p:spPr>
      </p:pic>
      <p:sp>
        <p:nvSpPr>
          <p:cNvPr id="19" name="Прямоугольник 2"/>
          <p:cNvSpPr>
            <a:spLocks noChangeArrowheads="1"/>
          </p:cNvSpPr>
          <p:nvPr/>
        </p:nvSpPr>
        <p:spPr bwMode="auto">
          <a:xfrm>
            <a:off x="8235661" y="6315362"/>
            <a:ext cx="2390775" cy="338554"/>
          </a:xfrm>
          <a:prstGeom prst="rect">
            <a:avLst/>
          </a:prstGeom>
          <a:noFill/>
          <a:ln w="9525">
            <a:noFill/>
            <a:miter lim="800000"/>
            <a:headEnd/>
            <a:tailEnd/>
          </a:ln>
        </p:spPr>
        <p:txBody>
          <a:bodyPr wrap="square">
            <a:spAutoFit/>
          </a:bodyPr>
          <a:lstStyle/>
          <a:p>
            <a:pPr algn="ctr">
              <a:defRPr/>
            </a:pPr>
            <a:r>
              <a:rPr lang="en-US" sz="1600" i="1" dirty="0" err="1" smtClean="0">
                <a:solidFill>
                  <a:srgbClr val="002060"/>
                </a:solidFill>
              </a:rPr>
              <a:t>Shevyrev</a:t>
            </a:r>
            <a:r>
              <a:rPr lang="en-US" sz="1600" i="1" dirty="0" smtClean="0">
                <a:solidFill>
                  <a:srgbClr val="002060"/>
                </a:solidFill>
              </a:rPr>
              <a:t> </a:t>
            </a:r>
            <a:r>
              <a:rPr lang="ru-RU" sz="1600" i="1" dirty="0" err="1" smtClean="0">
                <a:solidFill>
                  <a:srgbClr val="002060"/>
                </a:solidFill>
              </a:rPr>
              <a:t>et</a:t>
            </a:r>
            <a:r>
              <a:rPr lang="ru-RU" sz="1600" i="1" dirty="0" smtClean="0">
                <a:solidFill>
                  <a:srgbClr val="002060"/>
                </a:solidFill>
              </a:rPr>
              <a:t> </a:t>
            </a:r>
            <a:r>
              <a:rPr lang="ru-RU" sz="1600" i="1" dirty="0" err="1">
                <a:solidFill>
                  <a:srgbClr val="002060"/>
                </a:solidFill>
              </a:rPr>
              <a:t>al</a:t>
            </a:r>
            <a:r>
              <a:rPr lang="ru-RU" sz="1600" i="1" dirty="0">
                <a:solidFill>
                  <a:srgbClr val="002060"/>
                </a:solidFill>
              </a:rPr>
              <a:t>., </a:t>
            </a:r>
            <a:r>
              <a:rPr lang="en-US" sz="1600" i="1" dirty="0" smtClean="0">
                <a:solidFill>
                  <a:srgbClr val="002060"/>
                </a:solidFill>
              </a:rPr>
              <a:t>PSS</a:t>
            </a:r>
            <a:r>
              <a:rPr lang="ru-RU" sz="1600" i="1" dirty="0" smtClean="0">
                <a:solidFill>
                  <a:srgbClr val="002060"/>
                </a:solidFill>
              </a:rPr>
              <a:t>, 20</a:t>
            </a:r>
            <a:r>
              <a:rPr lang="en-US" sz="1600" i="1" dirty="0" smtClean="0">
                <a:solidFill>
                  <a:srgbClr val="002060"/>
                </a:solidFill>
              </a:rPr>
              <a:t>05</a:t>
            </a:r>
            <a:r>
              <a:rPr lang="ru-RU" sz="1600" i="1" dirty="0" smtClean="0">
                <a:solidFill>
                  <a:srgbClr val="002060"/>
                </a:solidFill>
              </a:rPr>
              <a:t> </a:t>
            </a:r>
            <a:endParaRPr lang="ru-RU" sz="1600" i="1" dirty="0">
              <a:solidFill>
                <a:srgbClr val="00206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3"/>
          <p:cNvSpPr>
            <a:spLocks noChangeArrowheads="1"/>
          </p:cNvSpPr>
          <p:nvPr/>
        </p:nvSpPr>
        <p:spPr bwMode="auto">
          <a:xfrm>
            <a:off x="1292075" y="238298"/>
            <a:ext cx="8763000" cy="523220"/>
          </a:xfrm>
          <a:prstGeom prst="rect">
            <a:avLst/>
          </a:prstGeom>
          <a:noFill/>
          <a:ln w="9525">
            <a:noFill/>
            <a:miter lim="800000"/>
            <a:headEnd/>
            <a:tailEnd/>
          </a:ln>
        </p:spPr>
        <p:txBody>
          <a:bodyPr>
            <a:spAutoFit/>
          </a:bodyPr>
          <a:lstStyle/>
          <a:p>
            <a:pPr algn="ctr"/>
            <a:r>
              <a:rPr lang="en-US" sz="2800" b="1" dirty="0" smtClean="0">
                <a:solidFill>
                  <a:srgbClr val="002060"/>
                </a:solidFill>
              </a:rPr>
              <a:t>Why turbulence in the </a:t>
            </a:r>
            <a:r>
              <a:rPr lang="en-US" sz="2800" b="1" dirty="0" err="1" smtClean="0">
                <a:solidFill>
                  <a:srgbClr val="002060"/>
                </a:solidFill>
              </a:rPr>
              <a:t>magnetosheath</a:t>
            </a:r>
            <a:r>
              <a:rPr lang="en-US" sz="2800" b="1" dirty="0" smtClean="0">
                <a:solidFill>
                  <a:srgbClr val="002060"/>
                </a:solidFill>
              </a:rPr>
              <a:t> is so important?</a:t>
            </a:r>
            <a:endParaRPr lang="ru-RU" sz="2800" b="1" dirty="0">
              <a:solidFill>
                <a:srgbClr val="002060"/>
              </a:solidFill>
            </a:endParaRPr>
          </a:p>
        </p:txBody>
      </p:sp>
      <p:pic>
        <p:nvPicPr>
          <p:cNvPr id="4" name="Рисунок 8" descr="clusterme.jpg"/>
          <p:cNvPicPr>
            <a:picLocks noChangeAspect="1"/>
          </p:cNvPicPr>
          <p:nvPr/>
        </p:nvPicPr>
        <p:blipFill>
          <a:blip r:embed="rId2" cstate="print"/>
          <a:srcRect/>
          <a:stretch>
            <a:fillRect/>
          </a:stretch>
        </p:blipFill>
        <p:spPr bwMode="auto">
          <a:xfrm>
            <a:off x="817450" y="858232"/>
            <a:ext cx="3214222" cy="1718566"/>
          </a:xfrm>
          <a:prstGeom prst="rect">
            <a:avLst/>
          </a:prstGeom>
          <a:noFill/>
          <a:ln w="9525">
            <a:noFill/>
            <a:miter lim="800000"/>
            <a:headEnd/>
            <a:tailEnd/>
          </a:ln>
        </p:spPr>
      </p:pic>
      <p:sp>
        <p:nvSpPr>
          <p:cNvPr id="5" name="Прямоугольник 4"/>
          <p:cNvSpPr/>
          <p:nvPr/>
        </p:nvSpPr>
        <p:spPr>
          <a:xfrm>
            <a:off x="4605821" y="821139"/>
            <a:ext cx="6344568" cy="923330"/>
          </a:xfrm>
          <a:prstGeom prst="rect">
            <a:avLst/>
          </a:prstGeom>
        </p:spPr>
        <p:txBody>
          <a:bodyPr wrap="square">
            <a:spAutoFit/>
          </a:bodyPr>
          <a:lstStyle/>
          <a:p>
            <a:pPr>
              <a:buFont typeface="Arial" pitchFamily="34" charset="0"/>
              <a:buChar char="•"/>
            </a:pPr>
            <a:r>
              <a:rPr lang="en-US" dirty="0" err="1" smtClean="0">
                <a:solidFill>
                  <a:srgbClr val="0070C0"/>
                </a:solidFill>
              </a:rPr>
              <a:t>Magnetosheath</a:t>
            </a:r>
            <a:r>
              <a:rPr lang="en-US" dirty="0" smtClean="0">
                <a:solidFill>
                  <a:srgbClr val="0070C0"/>
                </a:solidFill>
              </a:rPr>
              <a:t> is part of solar-terrestrial  relation chain  </a:t>
            </a:r>
          </a:p>
          <a:p>
            <a:pPr>
              <a:buFont typeface="Arial" pitchFamily="34" charset="0"/>
              <a:buChar char="•"/>
            </a:pPr>
            <a:r>
              <a:rPr lang="en-US" dirty="0" err="1" smtClean="0">
                <a:solidFill>
                  <a:srgbClr val="0070C0"/>
                </a:solidFill>
              </a:rPr>
              <a:t>Magnetosheath</a:t>
            </a:r>
            <a:r>
              <a:rPr lang="en-US" dirty="0" smtClean="0">
                <a:solidFill>
                  <a:srgbClr val="0070C0"/>
                </a:solidFill>
              </a:rPr>
              <a:t> turbulence includes  solar wind turbulent fluctuations and fluctuations  born inside  the </a:t>
            </a:r>
            <a:r>
              <a:rPr lang="en-US" dirty="0" err="1" smtClean="0">
                <a:solidFill>
                  <a:srgbClr val="0070C0"/>
                </a:solidFill>
              </a:rPr>
              <a:t>magnetosheath</a:t>
            </a:r>
            <a:r>
              <a:rPr lang="en-US" dirty="0" smtClean="0">
                <a:solidFill>
                  <a:srgbClr val="0070C0"/>
                </a:solidFill>
              </a:rPr>
              <a:t>  </a:t>
            </a:r>
          </a:p>
        </p:txBody>
      </p:sp>
      <p:sp>
        <p:nvSpPr>
          <p:cNvPr id="6" name="Прямоугольник 5"/>
          <p:cNvSpPr/>
          <p:nvPr/>
        </p:nvSpPr>
        <p:spPr>
          <a:xfrm>
            <a:off x="4655127" y="1854401"/>
            <a:ext cx="6402430" cy="1754326"/>
          </a:xfrm>
          <a:prstGeom prst="rect">
            <a:avLst/>
          </a:prstGeom>
        </p:spPr>
        <p:txBody>
          <a:bodyPr wrap="square">
            <a:spAutoFit/>
          </a:bodyPr>
          <a:lstStyle/>
          <a:p>
            <a:r>
              <a:rPr lang="en-US" b="1" dirty="0" smtClean="0">
                <a:solidFill>
                  <a:srgbClr val="0070C0"/>
                </a:solidFill>
              </a:rPr>
              <a:t>Open questions: </a:t>
            </a:r>
          </a:p>
          <a:p>
            <a:pPr>
              <a:buFont typeface="Arial" pitchFamily="34" charset="0"/>
              <a:buChar char="•"/>
            </a:pPr>
            <a:r>
              <a:rPr lang="en-US" dirty="0" smtClean="0">
                <a:solidFill>
                  <a:srgbClr val="0070C0"/>
                </a:solidFill>
              </a:rPr>
              <a:t>How does turbulence evolve behind the bow shock? </a:t>
            </a:r>
          </a:p>
          <a:p>
            <a:pPr>
              <a:buFont typeface="Arial" pitchFamily="34" charset="0"/>
              <a:buChar char="•"/>
            </a:pPr>
            <a:r>
              <a:rPr lang="en-US" dirty="0" smtClean="0">
                <a:solidFill>
                  <a:srgbClr val="0070C0"/>
                </a:solidFill>
              </a:rPr>
              <a:t>Which factors affect the development of the turbulent cascade behind the bow shock? </a:t>
            </a:r>
          </a:p>
          <a:p>
            <a:pPr>
              <a:buFont typeface="Arial" pitchFamily="34" charset="0"/>
              <a:buChar char="•"/>
            </a:pPr>
            <a:r>
              <a:rPr lang="en-US" dirty="0" smtClean="0">
                <a:solidFill>
                  <a:srgbClr val="0070C0"/>
                </a:solidFill>
              </a:rPr>
              <a:t>The development correct  models  of solar wind – magnetosphere interactions, Including  </a:t>
            </a:r>
            <a:r>
              <a:rPr lang="en-US" dirty="0" err="1" smtClean="0">
                <a:solidFill>
                  <a:srgbClr val="0070C0"/>
                </a:solidFill>
              </a:rPr>
              <a:t>nonstationary</a:t>
            </a:r>
            <a:r>
              <a:rPr lang="en-US" dirty="0" smtClean="0">
                <a:solidFill>
                  <a:srgbClr val="0070C0"/>
                </a:solidFill>
              </a:rPr>
              <a:t> processes in MSH</a:t>
            </a:r>
          </a:p>
        </p:txBody>
      </p:sp>
      <p:sp>
        <p:nvSpPr>
          <p:cNvPr id="14" name="Прямоугольник 13"/>
          <p:cNvSpPr/>
          <p:nvPr/>
        </p:nvSpPr>
        <p:spPr>
          <a:xfrm>
            <a:off x="504600" y="2665643"/>
            <a:ext cx="3822909" cy="1477328"/>
          </a:xfrm>
          <a:prstGeom prst="rect">
            <a:avLst/>
          </a:prstGeom>
        </p:spPr>
        <p:txBody>
          <a:bodyPr wrap="square">
            <a:spAutoFit/>
          </a:bodyPr>
          <a:lstStyle/>
          <a:p>
            <a:r>
              <a:rPr lang="en-US" dirty="0" smtClean="0">
                <a:solidFill>
                  <a:srgbClr val="0070C0"/>
                </a:solidFill>
              </a:rPr>
              <a:t>MHD models in MSH: </a:t>
            </a:r>
          </a:p>
          <a:p>
            <a:pPr>
              <a:buFont typeface="Arial" pitchFamily="34" charset="0"/>
              <a:buChar char="•"/>
            </a:pPr>
            <a:r>
              <a:rPr lang="en-US" dirty="0" smtClean="0">
                <a:solidFill>
                  <a:srgbClr val="0070C0"/>
                </a:solidFill>
              </a:rPr>
              <a:t>Predict mean values of plasma and magnetic field parameters</a:t>
            </a:r>
          </a:p>
          <a:p>
            <a:pPr>
              <a:buFont typeface="Arial" pitchFamily="34" charset="0"/>
              <a:buChar char="•"/>
            </a:pPr>
            <a:r>
              <a:rPr lang="en-US" dirty="0" smtClean="0">
                <a:solidFill>
                  <a:srgbClr val="0070C0"/>
                </a:solidFill>
              </a:rPr>
              <a:t>Not predict </a:t>
            </a:r>
            <a:r>
              <a:rPr lang="en-US" dirty="0" err="1" smtClean="0">
                <a:solidFill>
                  <a:srgbClr val="0070C0"/>
                </a:solidFill>
              </a:rPr>
              <a:t>nonstationary</a:t>
            </a:r>
            <a:r>
              <a:rPr lang="en-US" dirty="0" smtClean="0">
                <a:solidFill>
                  <a:srgbClr val="0070C0"/>
                </a:solidFill>
              </a:rPr>
              <a:t>  turbulent processes behind the bow shock</a:t>
            </a:r>
            <a:endParaRPr lang="ru-RU" dirty="0">
              <a:solidFill>
                <a:srgbClr val="0070C0"/>
              </a:solidFill>
            </a:endParaRPr>
          </a:p>
        </p:txBody>
      </p:sp>
      <p:grpSp>
        <p:nvGrpSpPr>
          <p:cNvPr id="23" name="Группа 22"/>
          <p:cNvGrpSpPr/>
          <p:nvPr/>
        </p:nvGrpSpPr>
        <p:grpSpPr>
          <a:xfrm>
            <a:off x="4244070" y="3650266"/>
            <a:ext cx="6919984" cy="2559064"/>
            <a:chOff x="4244070" y="3650266"/>
            <a:chExt cx="6919984" cy="2559064"/>
          </a:xfrm>
        </p:grpSpPr>
        <p:pic>
          <p:nvPicPr>
            <p:cNvPr id="15" name="Рисунок 14"/>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44070" y="3650266"/>
              <a:ext cx="6919984" cy="25590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3"/>
            <p:cNvSpPr txBox="1">
              <a:spLocks noChangeArrowheads="1"/>
            </p:cNvSpPr>
            <p:nvPr/>
          </p:nvSpPr>
          <p:spPr bwMode="auto">
            <a:xfrm>
              <a:off x="5190582" y="4974491"/>
              <a:ext cx="766873" cy="338554"/>
            </a:xfrm>
            <a:prstGeom prst="rect">
              <a:avLst/>
            </a:prstGeom>
            <a:solidFill>
              <a:schemeClr val="bg1"/>
            </a:solidFill>
            <a:ln w="9525">
              <a:noFill/>
              <a:miter lim="800000"/>
              <a:headEnd/>
              <a:tailEnd/>
            </a:ln>
          </p:spPr>
          <p:txBody>
            <a:bodyPr wrap="square">
              <a:spAutoFit/>
            </a:bodyPr>
            <a:lstStyle/>
            <a:p>
              <a:pPr algn="ctr"/>
              <a:r>
                <a:rPr lang="en-US" sz="1600" b="1" dirty="0" smtClean="0">
                  <a:latin typeface="Calibri" pitchFamily="34" charset="0"/>
                </a:rPr>
                <a:t>Model</a:t>
              </a:r>
              <a:endParaRPr lang="ru-RU" sz="1600" b="1" dirty="0">
                <a:latin typeface="Calibri" pitchFamily="34" charset="0"/>
              </a:endParaRPr>
            </a:p>
          </p:txBody>
        </p:sp>
        <p:sp>
          <p:nvSpPr>
            <p:cNvPr id="12" name="TextBox 3"/>
            <p:cNvSpPr txBox="1">
              <a:spLocks noChangeArrowheads="1"/>
            </p:cNvSpPr>
            <p:nvPr/>
          </p:nvSpPr>
          <p:spPr bwMode="auto">
            <a:xfrm>
              <a:off x="9790291" y="5182311"/>
              <a:ext cx="766873" cy="338554"/>
            </a:xfrm>
            <a:prstGeom prst="rect">
              <a:avLst/>
            </a:prstGeom>
            <a:solidFill>
              <a:schemeClr val="bg1"/>
            </a:solidFill>
            <a:ln w="9525">
              <a:noFill/>
              <a:miter lim="800000"/>
              <a:headEnd/>
              <a:tailEnd/>
            </a:ln>
          </p:spPr>
          <p:txBody>
            <a:bodyPr wrap="square">
              <a:spAutoFit/>
            </a:bodyPr>
            <a:lstStyle/>
            <a:p>
              <a:pPr algn="ctr"/>
              <a:r>
                <a:rPr lang="en-US" sz="1600" b="1" dirty="0" smtClean="0">
                  <a:latin typeface="Calibri" pitchFamily="34" charset="0"/>
                </a:rPr>
                <a:t>Model</a:t>
              </a:r>
              <a:endParaRPr lang="ru-RU" sz="1600" b="1" dirty="0">
                <a:latin typeface="Calibri" pitchFamily="34" charset="0"/>
              </a:endParaRPr>
            </a:p>
          </p:txBody>
        </p:sp>
        <p:sp>
          <p:nvSpPr>
            <p:cNvPr id="16" name="TextBox 3"/>
            <p:cNvSpPr txBox="1">
              <a:spLocks noChangeArrowheads="1"/>
            </p:cNvSpPr>
            <p:nvPr/>
          </p:nvSpPr>
          <p:spPr bwMode="auto">
            <a:xfrm>
              <a:off x="5800179" y="3866127"/>
              <a:ext cx="1528875" cy="338554"/>
            </a:xfrm>
            <a:prstGeom prst="rect">
              <a:avLst/>
            </a:prstGeom>
            <a:solidFill>
              <a:schemeClr val="bg1"/>
            </a:solidFill>
            <a:ln w="9525">
              <a:noFill/>
              <a:miter lim="800000"/>
              <a:headEnd/>
              <a:tailEnd/>
            </a:ln>
          </p:spPr>
          <p:txBody>
            <a:bodyPr wrap="square">
              <a:spAutoFit/>
            </a:bodyPr>
            <a:lstStyle/>
            <a:p>
              <a:pPr algn="ctr"/>
              <a:r>
                <a:rPr lang="en-US" sz="1600" b="1" dirty="0" smtClean="0">
                  <a:latin typeface="Calibri" pitchFamily="34" charset="0"/>
                </a:rPr>
                <a:t>Interball-1</a:t>
              </a:r>
              <a:endParaRPr lang="ru-RU" sz="1600" b="1" dirty="0">
                <a:latin typeface="Calibri" pitchFamily="34" charset="0"/>
              </a:endParaRPr>
            </a:p>
          </p:txBody>
        </p:sp>
        <p:sp>
          <p:nvSpPr>
            <p:cNvPr id="17" name="TextBox 3"/>
            <p:cNvSpPr txBox="1">
              <a:spLocks noChangeArrowheads="1"/>
            </p:cNvSpPr>
            <p:nvPr/>
          </p:nvSpPr>
          <p:spPr bwMode="auto">
            <a:xfrm>
              <a:off x="8778907" y="3879981"/>
              <a:ext cx="1528875" cy="338554"/>
            </a:xfrm>
            <a:prstGeom prst="rect">
              <a:avLst/>
            </a:prstGeom>
            <a:solidFill>
              <a:schemeClr val="bg1"/>
            </a:solidFill>
            <a:ln w="9525">
              <a:noFill/>
              <a:miter lim="800000"/>
              <a:headEnd/>
              <a:tailEnd/>
            </a:ln>
          </p:spPr>
          <p:txBody>
            <a:bodyPr wrap="square">
              <a:spAutoFit/>
            </a:bodyPr>
            <a:lstStyle/>
            <a:p>
              <a:pPr algn="ctr"/>
              <a:r>
                <a:rPr lang="en-US" sz="1600" b="1" dirty="0" smtClean="0">
                  <a:latin typeface="Calibri" pitchFamily="34" charset="0"/>
                </a:rPr>
                <a:t>Interball-1</a:t>
              </a:r>
              <a:endParaRPr lang="ru-RU" sz="1600" b="1" dirty="0">
                <a:latin typeface="Calibri" pitchFamily="34" charset="0"/>
              </a:endParaRPr>
            </a:p>
          </p:txBody>
        </p:sp>
        <p:cxnSp>
          <p:nvCxnSpPr>
            <p:cNvPr id="19" name="Прямая со стрелкой 18"/>
            <p:cNvCxnSpPr/>
            <p:nvPr/>
          </p:nvCxnSpPr>
          <p:spPr>
            <a:xfrm rot="5400000" flipH="1" flipV="1">
              <a:off x="5285509" y="4842164"/>
              <a:ext cx="429491" cy="2771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rot="10800000">
              <a:off x="9725895" y="5126182"/>
              <a:ext cx="471053" cy="1801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13" name="TextBox 11"/>
          <p:cNvSpPr txBox="1">
            <a:spLocks noChangeArrowheads="1"/>
          </p:cNvSpPr>
          <p:nvPr/>
        </p:nvSpPr>
        <p:spPr bwMode="auto">
          <a:xfrm>
            <a:off x="4944009" y="6039376"/>
            <a:ext cx="6047650" cy="615553"/>
          </a:xfrm>
          <a:prstGeom prst="rect">
            <a:avLst/>
          </a:prstGeom>
          <a:noFill/>
          <a:ln w="9525">
            <a:noFill/>
            <a:miter lim="800000"/>
            <a:headEnd/>
            <a:tailEnd/>
          </a:ln>
        </p:spPr>
        <p:txBody>
          <a:bodyPr wrap="square">
            <a:spAutoFit/>
          </a:bodyPr>
          <a:lstStyle/>
          <a:p>
            <a:pPr algn="ctr"/>
            <a:r>
              <a:rPr lang="en-US" i="1" dirty="0" smtClean="0"/>
              <a:t> </a:t>
            </a:r>
            <a:r>
              <a:rPr lang="en-US" sz="1600" i="1" dirty="0" smtClean="0">
                <a:solidFill>
                  <a:srgbClr val="002060"/>
                </a:solidFill>
              </a:rPr>
              <a:t>The comparison of </a:t>
            </a:r>
            <a:r>
              <a:rPr lang="en-US" sz="1600" i="1" dirty="0" err="1" smtClean="0">
                <a:solidFill>
                  <a:srgbClr val="002060"/>
                </a:solidFill>
              </a:rPr>
              <a:t>Spreiter</a:t>
            </a:r>
            <a:r>
              <a:rPr lang="en-US" sz="1600" i="1" dirty="0" smtClean="0">
                <a:solidFill>
                  <a:srgbClr val="002060"/>
                </a:solidFill>
              </a:rPr>
              <a:t> model prediction and Interball-1 measurements (</a:t>
            </a:r>
            <a:r>
              <a:rPr lang="en-US" sz="1600" i="1" dirty="0" err="1" smtClean="0">
                <a:solidFill>
                  <a:srgbClr val="002060"/>
                </a:solidFill>
              </a:rPr>
              <a:t>Nemecek</a:t>
            </a:r>
            <a:r>
              <a:rPr lang="en-US" sz="1600" i="1" dirty="0" smtClean="0">
                <a:solidFill>
                  <a:srgbClr val="002060"/>
                </a:solidFill>
              </a:rPr>
              <a:t> </a:t>
            </a:r>
            <a:r>
              <a:rPr lang="en-US" sz="1600" i="1" dirty="0">
                <a:solidFill>
                  <a:srgbClr val="002060"/>
                </a:solidFill>
              </a:rPr>
              <a:t>et al., </a:t>
            </a:r>
            <a:r>
              <a:rPr lang="en-US" sz="1600" i="1" dirty="0" smtClean="0">
                <a:solidFill>
                  <a:srgbClr val="002060"/>
                </a:solidFill>
              </a:rPr>
              <a:t>GRL 2000; </a:t>
            </a:r>
            <a:r>
              <a:rPr lang="ru-RU" sz="1600" i="1" dirty="0" err="1" smtClean="0">
                <a:solidFill>
                  <a:srgbClr val="002060"/>
                </a:solidFill>
                <a:cs typeface="Times New Roman" panose="02020603050405020304" pitchFamily="18" charset="0"/>
              </a:rPr>
              <a:t>Zastenker</a:t>
            </a:r>
            <a:r>
              <a:rPr lang="ru-RU" sz="1600" i="1" dirty="0" smtClean="0">
                <a:solidFill>
                  <a:srgbClr val="002060"/>
                </a:solidFill>
                <a:cs typeface="Times New Roman" panose="02020603050405020304" pitchFamily="18" charset="0"/>
              </a:rPr>
              <a:t> </a:t>
            </a:r>
            <a:r>
              <a:rPr lang="ru-RU" sz="1600" i="1" dirty="0" err="1" smtClean="0">
                <a:solidFill>
                  <a:srgbClr val="002060"/>
                </a:solidFill>
                <a:cs typeface="Times New Roman" panose="02020603050405020304" pitchFamily="18" charset="0"/>
              </a:rPr>
              <a:t>et</a:t>
            </a:r>
            <a:r>
              <a:rPr lang="ru-RU" sz="1600" i="1" dirty="0" smtClean="0">
                <a:solidFill>
                  <a:srgbClr val="002060"/>
                </a:solidFill>
                <a:cs typeface="Times New Roman" panose="02020603050405020304" pitchFamily="18" charset="0"/>
              </a:rPr>
              <a:t> </a:t>
            </a:r>
            <a:r>
              <a:rPr lang="ru-RU" sz="1600" i="1" dirty="0" err="1" smtClean="0">
                <a:solidFill>
                  <a:srgbClr val="002060"/>
                </a:solidFill>
                <a:cs typeface="Times New Roman" panose="02020603050405020304" pitchFamily="18" charset="0"/>
              </a:rPr>
              <a:t>al</a:t>
            </a:r>
            <a:r>
              <a:rPr lang="ru-RU" sz="1600" i="1" dirty="0" smtClean="0">
                <a:solidFill>
                  <a:srgbClr val="002060"/>
                </a:solidFill>
                <a:cs typeface="Times New Roman" panose="02020603050405020304" pitchFamily="18" charset="0"/>
              </a:rPr>
              <a:t>.</a:t>
            </a:r>
            <a:r>
              <a:rPr lang="en-US" sz="1600" i="1" dirty="0" smtClean="0">
                <a:solidFill>
                  <a:srgbClr val="002060"/>
                </a:solidFill>
                <a:cs typeface="Times New Roman" panose="02020603050405020304" pitchFamily="18" charset="0"/>
              </a:rPr>
              <a:t>, PSS</a:t>
            </a:r>
            <a:r>
              <a:rPr lang="ru-RU" sz="1600" i="1" dirty="0" smtClean="0">
                <a:solidFill>
                  <a:srgbClr val="002060"/>
                </a:solidFill>
                <a:cs typeface="Times New Roman" panose="02020603050405020304" pitchFamily="18" charset="0"/>
              </a:rPr>
              <a:t> 2002</a:t>
            </a:r>
            <a:r>
              <a:rPr lang="en-US" sz="1600" i="1" dirty="0" smtClean="0">
                <a:solidFill>
                  <a:srgbClr val="002060"/>
                </a:solidFill>
              </a:rPr>
              <a:t>)</a:t>
            </a:r>
            <a:endParaRPr lang="ru-RU" sz="1600" i="1" dirty="0">
              <a:solidFill>
                <a:srgbClr val="002060"/>
              </a:solidFill>
            </a:endParaRPr>
          </a:p>
        </p:txBody>
      </p:sp>
      <p:pic>
        <p:nvPicPr>
          <p:cNvPr id="24" name="Shape 333"/>
          <p:cNvPicPr preferRelativeResize="0"/>
          <p:nvPr/>
        </p:nvPicPr>
        <p:blipFill rotWithShape="1">
          <a:blip r:embed="rId4" cstate="print">
            <a:alphaModFix/>
          </a:blip>
          <a:srcRect/>
          <a:stretch/>
        </p:blipFill>
        <p:spPr>
          <a:xfrm>
            <a:off x="735635" y="4197927"/>
            <a:ext cx="2866547" cy="1995055"/>
          </a:xfrm>
          <a:prstGeom prst="rect">
            <a:avLst/>
          </a:prstGeom>
          <a:noFill/>
          <a:ln>
            <a:noFill/>
          </a:ln>
        </p:spPr>
      </p:pic>
      <p:sp>
        <p:nvSpPr>
          <p:cNvPr id="25" name="TextBox 11"/>
          <p:cNvSpPr txBox="1">
            <a:spLocks noChangeArrowheads="1"/>
          </p:cNvSpPr>
          <p:nvPr/>
        </p:nvSpPr>
        <p:spPr bwMode="auto">
          <a:xfrm>
            <a:off x="552117" y="6094795"/>
            <a:ext cx="3244029" cy="584775"/>
          </a:xfrm>
          <a:prstGeom prst="rect">
            <a:avLst/>
          </a:prstGeom>
          <a:noFill/>
          <a:ln w="9525">
            <a:noFill/>
            <a:miter lim="800000"/>
            <a:headEnd/>
            <a:tailEnd/>
          </a:ln>
        </p:spPr>
        <p:txBody>
          <a:bodyPr wrap="square">
            <a:spAutoFit/>
          </a:bodyPr>
          <a:lstStyle/>
          <a:p>
            <a:pPr algn="ctr"/>
            <a:r>
              <a:rPr lang="en-US" sz="1600" i="1" dirty="0" err="1" smtClean="0">
                <a:solidFill>
                  <a:srgbClr val="002060"/>
                </a:solidFill>
              </a:rPr>
              <a:t>Bz</a:t>
            </a:r>
            <a:r>
              <a:rPr lang="en-US" sz="1600" i="1" dirty="0" smtClean="0">
                <a:solidFill>
                  <a:srgbClr val="002060"/>
                </a:solidFill>
              </a:rPr>
              <a:t> correlation in SW and near MP</a:t>
            </a:r>
          </a:p>
          <a:p>
            <a:pPr algn="ctr"/>
            <a:r>
              <a:rPr lang="en-US" sz="1600" i="1" dirty="0" smtClean="0">
                <a:solidFill>
                  <a:srgbClr val="002060"/>
                </a:solidFill>
              </a:rPr>
              <a:t> (</a:t>
            </a:r>
            <a:r>
              <a:rPr lang="en-US" sz="1600" i="1" dirty="0" err="1" smtClean="0">
                <a:solidFill>
                  <a:srgbClr val="002060"/>
                </a:solidFill>
              </a:rPr>
              <a:t>Pulinets</a:t>
            </a:r>
            <a:r>
              <a:rPr lang="en-US" sz="1600" i="1" dirty="0" smtClean="0">
                <a:solidFill>
                  <a:srgbClr val="002060"/>
                </a:solidFill>
              </a:rPr>
              <a:t> et </a:t>
            </a:r>
            <a:r>
              <a:rPr lang="en-US" sz="1600" i="1" dirty="0">
                <a:solidFill>
                  <a:srgbClr val="002060"/>
                </a:solidFill>
              </a:rPr>
              <a:t>al., </a:t>
            </a:r>
            <a:r>
              <a:rPr lang="en-US" sz="1600" i="1" dirty="0" smtClean="0">
                <a:solidFill>
                  <a:srgbClr val="002060"/>
                </a:solidFill>
              </a:rPr>
              <a:t>ASR 2014)</a:t>
            </a:r>
            <a:endParaRPr lang="ru-RU" sz="1600" i="1" dirty="0">
              <a:solidFill>
                <a:srgbClr val="00206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a:spLocks noChangeArrowheads="1"/>
          </p:cNvSpPr>
          <p:nvPr/>
        </p:nvSpPr>
        <p:spPr bwMode="auto">
          <a:xfrm>
            <a:off x="602265" y="189980"/>
            <a:ext cx="9456135" cy="523220"/>
          </a:xfrm>
          <a:prstGeom prst="rect">
            <a:avLst/>
          </a:prstGeom>
          <a:noFill/>
          <a:ln w="9525">
            <a:noFill/>
            <a:miter lim="800000"/>
            <a:headEnd/>
            <a:tailEnd/>
          </a:ln>
        </p:spPr>
        <p:txBody>
          <a:bodyPr wrap="square">
            <a:spAutoFit/>
          </a:bodyPr>
          <a:lstStyle/>
          <a:p>
            <a:pPr algn="ctr"/>
            <a:r>
              <a:rPr lang="en-US" sz="2800" b="1" dirty="0" smtClean="0">
                <a:solidFill>
                  <a:srgbClr val="002060"/>
                </a:solidFill>
              </a:rPr>
              <a:t>The history of fast plasma measurements in the solar wind</a:t>
            </a:r>
            <a:endParaRPr lang="ru-RU" sz="2800" b="1" dirty="0">
              <a:solidFill>
                <a:srgbClr val="002060"/>
              </a:solidFill>
            </a:endParaRPr>
          </a:p>
        </p:txBody>
      </p:sp>
      <p:sp>
        <p:nvSpPr>
          <p:cNvPr id="4" name="Прямоугольник 3"/>
          <p:cNvSpPr/>
          <p:nvPr/>
        </p:nvSpPr>
        <p:spPr>
          <a:xfrm>
            <a:off x="5907775" y="3444606"/>
            <a:ext cx="2151295" cy="584775"/>
          </a:xfrm>
          <a:prstGeom prst="rect">
            <a:avLst/>
          </a:prstGeom>
        </p:spPr>
        <p:txBody>
          <a:bodyPr wrap="none">
            <a:spAutoFit/>
          </a:bodyPr>
          <a:lstStyle/>
          <a:p>
            <a:pPr algn="ctr"/>
            <a:r>
              <a:rPr lang="en-US" altLang="ru-RU" sz="1600" i="1" dirty="0" smtClean="0">
                <a:solidFill>
                  <a:srgbClr val="002060"/>
                </a:solidFill>
              </a:rPr>
              <a:t>  OGO-5   13.3 Hz </a:t>
            </a:r>
          </a:p>
          <a:p>
            <a:pPr algn="ctr"/>
            <a:r>
              <a:rPr lang="en-US" altLang="ru-RU" sz="1600" i="1" dirty="0" smtClean="0">
                <a:solidFill>
                  <a:srgbClr val="002060"/>
                </a:solidFill>
              </a:rPr>
              <a:t>(</a:t>
            </a:r>
            <a:r>
              <a:rPr lang="en-US" altLang="ru-RU" sz="1600" i="1" dirty="0" err="1" smtClean="0">
                <a:solidFill>
                  <a:srgbClr val="002060"/>
                </a:solidFill>
              </a:rPr>
              <a:t>Unti</a:t>
            </a:r>
            <a:r>
              <a:rPr lang="en-US" altLang="ru-RU" sz="1600" i="1" dirty="0" smtClean="0">
                <a:solidFill>
                  <a:srgbClr val="002060"/>
                </a:solidFill>
              </a:rPr>
              <a:t>  et.al., APJ 1973</a:t>
            </a:r>
            <a:r>
              <a:rPr lang="en-US" altLang="ru-RU" sz="1600" b="1" i="1" dirty="0" smtClean="0">
                <a:solidFill>
                  <a:srgbClr val="002060"/>
                </a:solidFill>
              </a:rPr>
              <a:t>)  </a:t>
            </a:r>
            <a:endParaRPr lang="ru-RU" sz="1600" dirty="0">
              <a:solidFill>
                <a:srgbClr val="002060"/>
              </a:solidFill>
            </a:endParaRPr>
          </a:p>
        </p:txBody>
      </p:sp>
      <p:pic>
        <p:nvPicPr>
          <p:cNvPr id="72706" name="Picture 2"/>
          <p:cNvPicPr>
            <a:picLocks noChangeAspect="1" noChangeArrowheads="1"/>
          </p:cNvPicPr>
          <p:nvPr/>
        </p:nvPicPr>
        <p:blipFill>
          <a:blip r:embed="rId2" cstate="print"/>
          <a:srcRect/>
          <a:stretch>
            <a:fillRect/>
          </a:stretch>
        </p:blipFill>
        <p:spPr bwMode="auto">
          <a:xfrm>
            <a:off x="5582503" y="1052031"/>
            <a:ext cx="2372778" cy="2484438"/>
          </a:xfrm>
          <a:prstGeom prst="rect">
            <a:avLst/>
          </a:prstGeom>
          <a:noFill/>
          <a:ln w="9525">
            <a:noFill/>
            <a:miter lim="800000"/>
            <a:headEnd/>
            <a:tailEnd/>
          </a:ln>
          <a:effectLst/>
        </p:spPr>
      </p:pic>
      <p:sp>
        <p:nvSpPr>
          <p:cNvPr id="7" name="Прямоугольник 6"/>
          <p:cNvSpPr/>
          <p:nvPr/>
        </p:nvSpPr>
        <p:spPr>
          <a:xfrm>
            <a:off x="156857" y="3426137"/>
            <a:ext cx="2929200" cy="584775"/>
          </a:xfrm>
          <a:prstGeom prst="rect">
            <a:avLst/>
          </a:prstGeom>
        </p:spPr>
        <p:txBody>
          <a:bodyPr wrap="none">
            <a:spAutoFit/>
          </a:bodyPr>
          <a:lstStyle/>
          <a:p>
            <a:pPr algn="ctr"/>
            <a:r>
              <a:rPr lang="en-US" altLang="ru-RU" sz="1600" i="1" dirty="0" smtClean="0">
                <a:solidFill>
                  <a:srgbClr val="002060"/>
                </a:solidFill>
              </a:rPr>
              <a:t>ISEE-1, 2   5 Hz  (</a:t>
            </a:r>
            <a:r>
              <a:rPr lang="en-US" altLang="ru-RU" sz="1600" i="1" dirty="0" err="1" smtClean="0">
                <a:solidFill>
                  <a:srgbClr val="002060"/>
                </a:solidFill>
              </a:rPr>
              <a:t>Celnikier</a:t>
            </a:r>
            <a:r>
              <a:rPr lang="en-US" altLang="ru-RU" sz="1600" i="1" dirty="0" smtClean="0">
                <a:solidFill>
                  <a:srgbClr val="002060"/>
                </a:solidFill>
              </a:rPr>
              <a:t>  et.al., </a:t>
            </a:r>
          </a:p>
          <a:p>
            <a:pPr algn="ctr"/>
            <a:r>
              <a:rPr lang="en-US" sz="1600" i="1" dirty="0" smtClean="0">
                <a:solidFill>
                  <a:srgbClr val="002060"/>
                </a:solidFill>
              </a:rPr>
              <a:t>Astron. </a:t>
            </a:r>
            <a:r>
              <a:rPr lang="en-US" sz="1600" i="1" dirty="0" err="1" smtClean="0">
                <a:solidFill>
                  <a:srgbClr val="002060"/>
                </a:solidFill>
              </a:rPr>
              <a:t>Astrophys</a:t>
            </a:r>
            <a:r>
              <a:rPr lang="en-US" sz="1600" i="1" dirty="0" smtClean="0">
                <a:solidFill>
                  <a:srgbClr val="002060"/>
                </a:solidFill>
              </a:rPr>
              <a:t>.</a:t>
            </a:r>
            <a:r>
              <a:rPr lang="en-US" altLang="ru-RU" sz="1600" i="1" dirty="0" smtClean="0">
                <a:solidFill>
                  <a:srgbClr val="002060"/>
                </a:solidFill>
              </a:rPr>
              <a:t> 1983)  </a:t>
            </a:r>
            <a:endParaRPr lang="ru-RU" sz="1600" i="1" dirty="0">
              <a:solidFill>
                <a:srgbClr val="002060"/>
              </a:solidFill>
            </a:endParaRPr>
          </a:p>
        </p:txBody>
      </p:sp>
      <p:pic>
        <p:nvPicPr>
          <p:cNvPr id="72708" name="Picture 4"/>
          <p:cNvPicPr>
            <a:picLocks noChangeAspect="1" noChangeArrowheads="1"/>
          </p:cNvPicPr>
          <p:nvPr/>
        </p:nvPicPr>
        <p:blipFill>
          <a:blip r:embed="rId3" cstate="print"/>
          <a:srcRect/>
          <a:stretch>
            <a:fillRect/>
          </a:stretch>
        </p:blipFill>
        <p:spPr bwMode="auto">
          <a:xfrm>
            <a:off x="161624" y="1202317"/>
            <a:ext cx="2595561" cy="2231034"/>
          </a:xfrm>
          <a:prstGeom prst="rect">
            <a:avLst/>
          </a:prstGeom>
          <a:noFill/>
          <a:ln w="9525">
            <a:noFill/>
            <a:miter lim="800000"/>
            <a:headEnd/>
            <a:tailEnd/>
          </a:ln>
          <a:effectLst/>
        </p:spPr>
      </p:pic>
      <p:sp>
        <p:nvSpPr>
          <p:cNvPr id="9" name="Прямоугольник 8"/>
          <p:cNvSpPr/>
          <p:nvPr/>
        </p:nvSpPr>
        <p:spPr>
          <a:xfrm>
            <a:off x="2993976" y="3380240"/>
            <a:ext cx="2497445" cy="584775"/>
          </a:xfrm>
          <a:prstGeom prst="rect">
            <a:avLst/>
          </a:prstGeom>
        </p:spPr>
        <p:txBody>
          <a:bodyPr wrap="square">
            <a:spAutoFit/>
          </a:bodyPr>
          <a:lstStyle/>
          <a:p>
            <a:pPr algn="ctr"/>
            <a:r>
              <a:rPr lang="en-US" altLang="ru-RU" sz="1600" i="1" dirty="0" smtClean="0">
                <a:solidFill>
                  <a:srgbClr val="002060"/>
                </a:solidFill>
              </a:rPr>
              <a:t>Cluster 2.5 Hz (</a:t>
            </a:r>
            <a:r>
              <a:rPr lang="en-US" sz="1600" i="1" dirty="0" smtClean="0">
                <a:solidFill>
                  <a:srgbClr val="002060"/>
                </a:solidFill>
              </a:rPr>
              <a:t>Kellogg &amp; </a:t>
            </a:r>
            <a:r>
              <a:rPr lang="en-US" sz="1600" i="1" dirty="0" err="1" smtClean="0">
                <a:solidFill>
                  <a:srgbClr val="002060"/>
                </a:solidFill>
              </a:rPr>
              <a:t>Horbury</a:t>
            </a:r>
            <a:r>
              <a:rPr lang="en-US" sz="1600" i="1" dirty="0" smtClean="0">
                <a:solidFill>
                  <a:srgbClr val="002060"/>
                </a:solidFill>
              </a:rPr>
              <a:t>, </a:t>
            </a:r>
            <a:r>
              <a:rPr lang="en-US" sz="1600" i="1" dirty="0" err="1" smtClean="0">
                <a:solidFill>
                  <a:srgbClr val="002060"/>
                </a:solidFill>
              </a:rPr>
              <a:t>Anngeo</a:t>
            </a:r>
            <a:r>
              <a:rPr lang="en-US" sz="1600" i="1" dirty="0" smtClean="0">
                <a:solidFill>
                  <a:srgbClr val="002060"/>
                </a:solidFill>
              </a:rPr>
              <a:t>, 2005  </a:t>
            </a:r>
            <a:r>
              <a:rPr lang="en-US" altLang="ru-RU" sz="1600" i="1" dirty="0" smtClean="0">
                <a:solidFill>
                  <a:srgbClr val="002060"/>
                </a:solidFill>
              </a:rPr>
              <a:t>)  </a:t>
            </a:r>
            <a:endParaRPr lang="ru-RU" sz="1600" i="1" dirty="0">
              <a:solidFill>
                <a:srgbClr val="002060"/>
              </a:solidFill>
            </a:endParaRPr>
          </a:p>
        </p:txBody>
      </p:sp>
      <p:pic>
        <p:nvPicPr>
          <p:cNvPr id="72709" name="Picture 5"/>
          <p:cNvPicPr>
            <a:picLocks noChangeAspect="1" noChangeArrowheads="1"/>
          </p:cNvPicPr>
          <p:nvPr/>
        </p:nvPicPr>
        <p:blipFill>
          <a:blip r:embed="rId4" cstate="print"/>
          <a:srcRect/>
          <a:stretch>
            <a:fillRect/>
          </a:stretch>
        </p:blipFill>
        <p:spPr bwMode="auto">
          <a:xfrm>
            <a:off x="3016956" y="1220096"/>
            <a:ext cx="2080556" cy="2182218"/>
          </a:xfrm>
          <a:prstGeom prst="rect">
            <a:avLst/>
          </a:prstGeom>
          <a:noFill/>
          <a:ln w="9525">
            <a:noFill/>
            <a:miter lim="800000"/>
            <a:headEnd/>
            <a:tailEnd/>
          </a:ln>
          <a:effectLst/>
        </p:spPr>
      </p:pic>
      <p:sp>
        <p:nvSpPr>
          <p:cNvPr id="12" name="Прямоугольник 11"/>
          <p:cNvSpPr/>
          <p:nvPr/>
        </p:nvSpPr>
        <p:spPr>
          <a:xfrm>
            <a:off x="1200645" y="752323"/>
            <a:ext cx="3223318" cy="461665"/>
          </a:xfrm>
          <a:prstGeom prst="rect">
            <a:avLst/>
          </a:prstGeom>
        </p:spPr>
        <p:txBody>
          <a:bodyPr wrap="none">
            <a:spAutoFit/>
          </a:bodyPr>
          <a:lstStyle/>
          <a:p>
            <a:r>
              <a:rPr lang="en-US" altLang="ru-RU" sz="2400" dirty="0" smtClean="0">
                <a:solidFill>
                  <a:srgbClr val="0070C0"/>
                </a:solidFill>
              </a:rPr>
              <a:t>Electron measurements </a:t>
            </a:r>
            <a:endParaRPr lang="ru-RU" sz="2400" dirty="0">
              <a:solidFill>
                <a:srgbClr val="0070C0"/>
              </a:solidFill>
            </a:endParaRPr>
          </a:p>
        </p:txBody>
      </p:sp>
      <p:pic>
        <p:nvPicPr>
          <p:cNvPr id="72710" name="Picture 6"/>
          <p:cNvPicPr>
            <a:picLocks noChangeAspect="1" noChangeArrowheads="1"/>
          </p:cNvPicPr>
          <p:nvPr/>
        </p:nvPicPr>
        <p:blipFill>
          <a:blip r:embed="rId5" cstate="print"/>
          <a:srcRect/>
          <a:stretch>
            <a:fillRect/>
          </a:stretch>
        </p:blipFill>
        <p:spPr bwMode="auto">
          <a:xfrm>
            <a:off x="107093" y="4024953"/>
            <a:ext cx="3048000" cy="2014779"/>
          </a:xfrm>
          <a:prstGeom prst="rect">
            <a:avLst/>
          </a:prstGeom>
          <a:noFill/>
          <a:ln w="9525">
            <a:noFill/>
            <a:miter lim="800000"/>
            <a:headEnd/>
            <a:tailEnd/>
          </a:ln>
          <a:effectLst/>
        </p:spPr>
      </p:pic>
      <p:sp>
        <p:nvSpPr>
          <p:cNvPr id="14" name="Прямоугольник 13"/>
          <p:cNvSpPr/>
          <p:nvPr/>
        </p:nvSpPr>
        <p:spPr>
          <a:xfrm>
            <a:off x="6669899" y="736565"/>
            <a:ext cx="3097002" cy="461665"/>
          </a:xfrm>
          <a:prstGeom prst="rect">
            <a:avLst/>
          </a:prstGeom>
        </p:spPr>
        <p:txBody>
          <a:bodyPr wrap="none">
            <a:spAutoFit/>
          </a:bodyPr>
          <a:lstStyle/>
          <a:p>
            <a:r>
              <a:rPr lang="en-US" altLang="ru-RU" sz="2400" dirty="0" smtClean="0">
                <a:solidFill>
                  <a:srgbClr val="0070C0"/>
                </a:solidFill>
              </a:rPr>
              <a:t>Proton measurements </a:t>
            </a:r>
            <a:endParaRPr lang="ru-RU" sz="2400" dirty="0">
              <a:solidFill>
                <a:srgbClr val="0070C0"/>
              </a:solidFill>
            </a:endParaRPr>
          </a:p>
        </p:txBody>
      </p:sp>
      <p:pic>
        <p:nvPicPr>
          <p:cNvPr id="72711" name="Picture 7"/>
          <p:cNvPicPr>
            <a:picLocks noChangeAspect="1" noChangeArrowheads="1"/>
          </p:cNvPicPr>
          <p:nvPr/>
        </p:nvPicPr>
        <p:blipFill>
          <a:blip r:embed="rId6" cstate="print"/>
          <a:srcRect/>
          <a:stretch>
            <a:fillRect/>
          </a:stretch>
        </p:blipFill>
        <p:spPr bwMode="auto">
          <a:xfrm>
            <a:off x="8304119" y="1116970"/>
            <a:ext cx="2313997" cy="2507680"/>
          </a:xfrm>
          <a:prstGeom prst="rect">
            <a:avLst/>
          </a:prstGeom>
          <a:noFill/>
          <a:ln w="9525">
            <a:noFill/>
            <a:miter lim="800000"/>
            <a:headEnd/>
            <a:tailEnd/>
          </a:ln>
          <a:effectLst/>
        </p:spPr>
      </p:pic>
      <p:sp>
        <p:nvSpPr>
          <p:cNvPr id="16" name="Прямоугольник 15"/>
          <p:cNvSpPr/>
          <p:nvPr/>
        </p:nvSpPr>
        <p:spPr>
          <a:xfrm>
            <a:off x="8102098" y="3502547"/>
            <a:ext cx="2520049" cy="584775"/>
          </a:xfrm>
          <a:prstGeom prst="rect">
            <a:avLst/>
          </a:prstGeom>
        </p:spPr>
        <p:txBody>
          <a:bodyPr wrap="none">
            <a:spAutoFit/>
          </a:bodyPr>
          <a:lstStyle/>
          <a:p>
            <a:pPr algn="ctr"/>
            <a:r>
              <a:rPr lang="en-US" altLang="ru-RU" sz="1600" b="1" i="1" dirty="0" smtClean="0">
                <a:solidFill>
                  <a:srgbClr val="002060"/>
                </a:solidFill>
              </a:rPr>
              <a:t>  </a:t>
            </a:r>
            <a:r>
              <a:rPr lang="en-US" altLang="ru-RU" sz="1600" i="1" dirty="0" err="1" smtClean="0">
                <a:solidFill>
                  <a:srgbClr val="002060"/>
                </a:solidFill>
              </a:rPr>
              <a:t>Interball</a:t>
            </a:r>
            <a:r>
              <a:rPr lang="en-US" altLang="ru-RU" sz="1600" i="1" dirty="0" smtClean="0">
                <a:solidFill>
                  <a:srgbClr val="002060"/>
                </a:solidFill>
              </a:rPr>
              <a:t> 1   1 Hz </a:t>
            </a:r>
          </a:p>
          <a:p>
            <a:pPr algn="ctr"/>
            <a:r>
              <a:rPr lang="en-US" altLang="ru-RU" sz="1600" i="1" dirty="0" smtClean="0">
                <a:solidFill>
                  <a:srgbClr val="002060"/>
                </a:solidFill>
              </a:rPr>
              <a:t>(</a:t>
            </a:r>
            <a:r>
              <a:rPr lang="en-US" altLang="ru-RU" sz="1600" i="1" dirty="0" err="1" smtClean="0">
                <a:solidFill>
                  <a:srgbClr val="002060"/>
                </a:solidFill>
              </a:rPr>
              <a:t>Shevyrev</a:t>
            </a:r>
            <a:r>
              <a:rPr lang="en-US" altLang="ru-RU" sz="1600" i="1" dirty="0" smtClean="0">
                <a:solidFill>
                  <a:srgbClr val="002060"/>
                </a:solidFill>
              </a:rPr>
              <a:t> et.al., PSS 2005)  </a:t>
            </a:r>
            <a:endParaRPr lang="ru-RU" sz="1600" dirty="0">
              <a:solidFill>
                <a:srgbClr val="002060"/>
              </a:solidFill>
            </a:endParaRPr>
          </a:p>
        </p:txBody>
      </p:sp>
      <p:pic>
        <p:nvPicPr>
          <p:cNvPr id="133121" name="Picture 1"/>
          <p:cNvPicPr>
            <a:picLocks noChangeAspect="1" noChangeArrowheads="1"/>
          </p:cNvPicPr>
          <p:nvPr/>
        </p:nvPicPr>
        <p:blipFill>
          <a:blip r:embed="rId7" cstate="print"/>
          <a:srcRect/>
          <a:stretch>
            <a:fillRect/>
          </a:stretch>
        </p:blipFill>
        <p:spPr bwMode="auto">
          <a:xfrm>
            <a:off x="8366778" y="4132025"/>
            <a:ext cx="2482454" cy="1842655"/>
          </a:xfrm>
          <a:prstGeom prst="rect">
            <a:avLst/>
          </a:prstGeom>
          <a:noFill/>
          <a:ln w="9525">
            <a:noFill/>
            <a:miter lim="800000"/>
            <a:headEnd/>
            <a:tailEnd/>
          </a:ln>
          <a:effectLst/>
        </p:spPr>
      </p:pic>
      <p:sp>
        <p:nvSpPr>
          <p:cNvPr id="17" name="Прямоугольник 16"/>
          <p:cNvSpPr/>
          <p:nvPr/>
        </p:nvSpPr>
        <p:spPr>
          <a:xfrm>
            <a:off x="8143770" y="6024074"/>
            <a:ext cx="2996140" cy="584775"/>
          </a:xfrm>
          <a:prstGeom prst="rect">
            <a:avLst/>
          </a:prstGeom>
        </p:spPr>
        <p:txBody>
          <a:bodyPr wrap="none">
            <a:spAutoFit/>
          </a:bodyPr>
          <a:lstStyle/>
          <a:p>
            <a:pPr algn="ctr"/>
            <a:r>
              <a:rPr lang="en-US" altLang="ru-RU" sz="1600" i="1" dirty="0" smtClean="0">
                <a:solidFill>
                  <a:srgbClr val="002060"/>
                </a:solidFill>
              </a:rPr>
              <a:t>  Parker Solar Probe  up to 128 Hz </a:t>
            </a:r>
          </a:p>
          <a:p>
            <a:pPr algn="ctr"/>
            <a:r>
              <a:rPr lang="en-US" altLang="ru-RU" sz="1600" i="1" dirty="0" smtClean="0">
                <a:solidFill>
                  <a:srgbClr val="002060"/>
                </a:solidFill>
              </a:rPr>
              <a:t>(Kasper et.al., SSR 2016)  </a:t>
            </a:r>
            <a:endParaRPr lang="ru-RU" sz="1600" i="1" dirty="0">
              <a:solidFill>
                <a:srgbClr val="002060"/>
              </a:solidFill>
            </a:endParaRPr>
          </a:p>
        </p:txBody>
      </p:sp>
      <p:pic>
        <p:nvPicPr>
          <p:cNvPr id="133122" name="Picture 2"/>
          <p:cNvPicPr>
            <a:picLocks noChangeAspect="1" noChangeArrowheads="1"/>
          </p:cNvPicPr>
          <p:nvPr/>
        </p:nvPicPr>
        <p:blipFill>
          <a:blip r:embed="rId8" cstate="print"/>
          <a:srcRect/>
          <a:stretch>
            <a:fillRect/>
          </a:stretch>
        </p:blipFill>
        <p:spPr bwMode="auto">
          <a:xfrm>
            <a:off x="5754310" y="4060266"/>
            <a:ext cx="2458815" cy="1966088"/>
          </a:xfrm>
          <a:prstGeom prst="rect">
            <a:avLst/>
          </a:prstGeom>
          <a:noFill/>
          <a:ln w="9525">
            <a:noFill/>
            <a:miter lim="800000"/>
            <a:headEnd/>
            <a:tailEnd/>
          </a:ln>
          <a:effectLst/>
        </p:spPr>
      </p:pic>
      <p:sp>
        <p:nvSpPr>
          <p:cNvPr id="20" name="Прямоугольник 19"/>
          <p:cNvSpPr/>
          <p:nvPr/>
        </p:nvSpPr>
        <p:spPr>
          <a:xfrm>
            <a:off x="5890053" y="6032829"/>
            <a:ext cx="2570206" cy="584775"/>
          </a:xfrm>
          <a:prstGeom prst="rect">
            <a:avLst/>
          </a:prstGeom>
        </p:spPr>
        <p:txBody>
          <a:bodyPr wrap="square">
            <a:spAutoFit/>
          </a:bodyPr>
          <a:lstStyle/>
          <a:p>
            <a:pPr algn="ctr"/>
            <a:r>
              <a:rPr lang="en-US" altLang="ru-RU" sz="1600" b="1" i="1" dirty="0" smtClean="0">
                <a:solidFill>
                  <a:srgbClr val="002060"/>
                </a:solidFill>
              </a:rPr>
              <a:t>  </a:t>
            </a:r>
            <a:r>
              <a:rPr lang="en-US" altLang="ru-RU" sz="1600" i="1" dirty="0" err="1" smtClean="0">
                <a:solidFill>
                  <a:srgbClr val="002060"/>
                </a:solidFill>
              </a:rPr>
              <a:t>Spektr</a:t>
            </a:r>
            <a:r>
              <a:rPr lang="en-US" altLang="ru-RU" sz="1600" i="1" dirty="0" smtClean="0">
                <a:solidFill>
                  <a:srgbClr val="002060"/>
                </a:solidFill>
              </a:rPr>
              <a:t>-R   32 Hz (</a:t>
            </a:r>
            <a:r>
              <a:rPr lang="en-US" altLang="ru-RU" sz="1600" i="1" dirty="0" err="1" smtClean="0">
                <a:solidFill>
                  <a:srgbClr val="002060"/>
                </a:solidFill>
              </a:rPr>
              <a:t>Safrankova</a:t>
            </a:r>
            <a:r>
              <a:rPr lang="en-US" altLang="ru-RU" sz="1600" i="1" dirty="0" smtClean="0">
                <a:solidFill>
                  <a:srgbClr val="002060"/>
                </a:solidFill>
              </a:rPr>
              <a:t> et al., SSR 2013)  </a:t>
            </a:r>
            <a:endParaRPr lang="ru-RU" sz="1600" dirty="0">
              <a:solidFill>
                <a:srgbClr val="002060"/>
              </a:solidFill>
            </a:endParaRPr>
          </a:p>
        </p:txBody>
      </p:sp>
      <p:pic>
        <p:nvPicPr>
          <p:cNvPr id="237569" name="Picture 1"/>
          <p:cNvPicPr>
            <a:picLocks noChangeAspect="1" noChangeArrowheads="1"/>
          </p:cNvPicPr>
          <p:nvPr/>
        </p:nvPicPr>
        <p:blipFill>
          <a:blip r:embed="rId9" cstate="print"/>
          <a:srcRect/>
          <a:stretch>
            <a:fillRect/>
          </a:stretch>
        </p:blipFill>
        <p:spPr bwMode="auto">
          <a:xfrm>
            <a:off x="3146855" y="4025709"/>
            <a:ext cx="2532037" cy="1889059"/>
          </a:xfrm>
          <a:prstGeom prst="rect">
            <a:avLst/>
          </a:prstGeom>
          <a:noFill/>
          <a:ln w="9525">
            <a:noFill/>
            <a:miter lim="800000"/>
            <a:headEnd/>
            <a:tailEnd/>
          </a:ln>
        </p:spPr>
      </p:pic>
      <p:sp>
        <p:nvSpPr>
          <p:cNvPr id="21" name="Прямоугольник 20"/>
          <p:cNvSpPr/>
          <p:nvPr/>
        </p:nvSpPr>
        <p:spPr>
          <a:xfrm>
            <a:off x="3262183" y="5913848"/>
            <a:ext cx="2561968" cy="830997"/>
          </a:xfrm>
          <a:prstGeom prst="rect">
            <a:avLst/>
          </a:prstGeom>
        </p:spPr>
        <p:txBody>
          <a:bodyPr wrap="square">
            <a:spAutoFit/>
          </a:bodyPr>
          <a:lstStyle/>
          <a:p>
            <a:pPr algn="ctr"/>
            <a:r>
              <a:rPr lang="en-US" altLang="ru-RU" sz="1600" b="1" i="1" dirty="0" smtClean="0">
                <a:solidFill>
                  <a:srgbClr val="002060"/>
                </a:solidFill>
              </a:rPr>
              <a:t>  </a:t>
            </a:r>
            <a:r>
              <a:rPr lang="en-US" altLang="ru-RU" sz="1600" i="1" dirty="0" smtClean="0">
                <a:solidFill>
                  <a:srgbClr val="002060"/>
                </a:solidFill>
              </a:rPr>
              <a:t>MMS  electrons ~30 Hz ~ 6 Hz protons (</a:t>
            </a:r>
            <a:r>
              <a:rPr lang="en-US" sz="1600" dirty="0" err="1" smtClean="0">
                <a:solidFill>
                  <a:srgbClr val="002060"/>
                </a:solidFill>
              </a:rPr>
              <a:t>Bandyopadhyay</a:t>
            </a:r>
            <a:r>
              <a:rPr lang="en-US" sz="1600" dirty="0" smtClean="0">
                <a:solidFill>
                  <a:srgbClr val="002060"/>
                </a:solidFill>
              </a:rPr>
              <a:t> </a:t>
            </a:r>
            <a:r>
              <a:rPr lang="en-US" altLang="ru-RU" sz="1600" i="1" dirty="0" smtClean="0">
                <a:solidFill>
                  <a:srgbClr val="002060"/>
                </a:solidFill>
              </a:rPr>
              <a:t> et al., APJ 2018)  </a:t>
            </a:r>
            <a:endParaRPr lang="ru-RU" sz="1600" dirty="0">
              <a:solidFill>
                <a:srgbClr val="002060"/>
              </a:solidFill>
            </a:endParaRPr>
          </a:p>
        </p:txBody>
      </p:sp>
      <p:sp>
        <p:nvSpPr>
          <p:cNvPr id="2" name="Прямоугольник 1"/>
          <p:cNvSpPr/>
          <p:nvPr/>
        </p:nvSpPr>
        <p:spPr>
          <a:xfrm>
            <a:off x="214183" y="5977575"/>
            <a:ext cx="3048001" cy="830997"/>
          </a:xfrm>
          <a:prstGeom prst="rect">
            <a:avLst/>
          </a:prstGeom>
        </p:spPr>
        <p:txBody>
          <a:bodyPr wrap="square">
            <a:spAutoFit/>
          </a:bodyPr>
          <a:lstStyle/>
          <a:p>
            <a:pPr algn="ctr"/>
            <a:r>
              <a:rPr lang="en-US" sz="1600" i="1" dirty="0" smtClean="0">
                <a:solidFill>
                  <a:srgbClr val="002060"/>
                </a:solidFill>
              </a:rPr>
              <a:t>ARTEMIS &gt;100Hz (electron density from spacecraft potential) </a:t>
            </a:r>
            <a:r>
              <a:rPr lang="en-US" altLang="ru-RU" sz="1600" i="1" dirty="0" smtClean="0">
                <a:solidFill>
                  <a:srgbClr val="002060"/>
                </a:solidFill>
              </a:rPr>
              <a:t>Chen et.al., PRL 2012</a:t>
            </a:r>
            <a:r>
              <a:rPr lang="en-US" altLang="ru-RU" sz="1600" dirty="0" smtClean="0">
                <a:solidFill>
                  <a:srgbClr val="002060"/>
                </a:solidFill>
              </a:rPr>
              <a:t>. </a:t>
            </a:r>
            <a:endParaRPr lang="ru-RU" sz="1600" dirty="0">
              <a:solidFill>
                <a:srgbClr val="00206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5034" y="2046866"/>
            <a:ext cx="5242201" cy="923330"/>
          </a:xfrm>
          <a:prstGeom prst="rect">
            <a:avLst/>
          </a:prstGeom>
        </p:spPr>
        <p:txBody>
          <a:bodyPr wrap="square">
            <a:spAutoFit/>
          </a:bodyPr>
          <a:lstStyle/>
          <a:p>
            <a:pPr algn="ctr"/>
            <a:r>
              <a:rPr lang="en-US" dirty="0" smtClean="0">
                <a:solidFill>
                  <a:srgbClr val="002060"/>
                </a:solidFill>
              </a:rPr>
              <a:t>Magnetic field fluctuations (up to electron scales):  AMPTE, ISEE, Cluster, </a:t>
            </a:r>
            <a:r>
              <a:rPr lang="en-US" dirty="0" err="1" smtClean="0">
                <a:solidFill>
                  <a:srgbClr val="002060"/>
                </a:solidFill>
              </a:rPr>
              <a:t>Themis</a:t>
            </a:r>
            <a:r>
              <a:rPr lang="en-US" dirty="0" smtClean="0">
                <a:solidFill>
                  <a:srgbClr val="002060"/>
                </a:solidFill>
              </a:rPr>
              <a:t>, MMS</a:t>
            </a:r>
          </a:p>
          <a:p>
            <a:pPr algn="ctr"/>
            <a:r>
              <a:rPr lang="en-US" dirty="0" smtClean="0">
                <a:solidFill>
                  <a:srgbClr val="002060"/>
                </a:solidFill>
              </a:rPr>
              <a:t>Plasma fluctuations (up to ion scales) : </a:t>
            </a:r>
            <a:r>
              <a:rPr lang="en-US" dirty="0" err="1" smtClean="0">
                <a:solidFill>
                  <a:srgbClr val="002060"/>
                </a:solidFill>
              </a:rPr>
              <a:t>Spektr</a:t>
            </a:r>
            <a:r>
              <a:rPr lang="en-US" dirty="0" smtClean="0">
                <a:solidFill>
                  <a:srgbClr val="002060"/>
                </a:solidFill>
              </a:rPr>
              <a:t>-R  </a:t>
            </a:r>
          </a:p>
        </p:txBody>
      </p:sp>
      <p:sp>
        <p:nvSpPr>
          <p:cNvPr id="3" name="Прямоугольник 2"/>
          <p:cNvSpPr/>
          <p:nvPr/>
        </p:nvSpPr>
        <p:spPr>
          <a:xfrm>
            <a:off x="5634682" y="4280816"/>
            <a:ext cx="5653403" cy="2031325"/>
          </a:xfrm>
          <a:prstGeom prst="rect">
            <a:avLst/>
          </a:prstGeom>
        </p:spPr>
        <p:txBody>
          <a:bodyPr wrap="square">
            <a:spAutoFit/>
          </a:bodyPr>
          <a:lstStyle/>
          <a:p>
            <a:pPr>
              <a:buFont typeface="Arial" pitchFamily="34" charset="0"/>
              <a:buChar char="•"/>
            </a:pPr>
            <a:r>
              <a:rPr lang="en-US" dirty="0" smtClean="0">
                <a:solidFill>
                  <a:srgbClr val="0070C0"/>
                </a:solidFill>
              </a:rPr>
              <a:t>Directly behind the Bow shock Spectrum is become flatter at MHD scales and steeper at kinetic scales</a:t>
            </a:r>
          </a:p>
          <a:p>
            <a:pPr>
              <a:buFont typeface="Arial" pitchFamily="34" charset="0"/>
              <a:buChar char="•"/>
            </a:pPr>
            <a:r>
              <a:rPr lang="en-US" dirty="0" smtClean="0">
                <a:solidFill>
                  <a:srgbClr val="0070C0"/>
                </a:solidFill>
              </a:rPr>
              <a:t>Spectra return to model view during the plasma moving to magnetopause  </a:t>
            </a:r>
          </a:p>
          <a:p>
            <a:pPr>
              <a:buFont typeface="Arial" pitchFamily="34" charset="0"/>
              <a:buChar char="•"/>
            </a:pPr>
            <a:r>
              <a:rPr lang="en-US" dirty="0" smtClean="0">
                <a:solidFill>
                  <a:srgbClr val="0070C0"/>
                </a:solidFill>
              </a:rPr>
              <a:t> compression fluctuations suppressed behind the Bow Shock and develop again with further plasma motion inside the </a:t>
            </a:r>
            <a:r>
              <a:rPr lang="en-US" dirty="0" err="1" smtClean="0">
                <a:solidFill>
                  <a:srgbClr val="0070C0"/>
                </a:solidFill>
              </a:rPr>
              <a:t>magnetosheath</a:t>
            </a:r>
            <a:r>
              <a:rPr lang="en-US" dirty="0" smtClean="0">
                <a:solidFill>
                  <a:srgbClr val="0070C0"/>
                </a:solidFill>
              </a:rPr>
              <a:t>.</a:t>
            </a:r>
          </a:p>
        </p:txBody>
      </p:sp>
      <p:sp>
        <p:nvSpPr>
          <p:cNvPr id="4" name="Прямоугольник 3"/>
          <p:cNvSpPr>
            <a:spLocks noChangeArrowheads="1"/>
          </p:cNvSpPr>
          <p:nvPr/>
        </p:nvSpPr>
        <p:spPr bwMode="auto">
          <a:xfrm>
            <a:off x="1027682" y="246938"/>
            <a:ext cx="9373008" cy="523220"/>
          </a:xfrm>
          <a:prstGeom prst="rect">
            <a:avLst/>
          </a:prstGeom>
          <a:noFill/>
          <a:ln w="9525">
            <a:noFill/>
            <a:miter lim="800000"/>
            <a:headEnd/>
            <a:tailEnd/>
          </a:ln>
        </p:spPr>
        <p:txBody>
          <a:bodyPr wrap="square">
            <a:spAutoFit/>
          </a:bodyPr>
          <a:lstStyle/>
          <a:p>
            <a:pPr algn="ctr"/>
            <a:r>
              <a:rPr lang="en-US" sz="2800" b="1" dirty="0" smtClean="0">
                <a:solidFill>
                  <a:srgbClr val="002060"/>
                </a:solidFill>
              </a:rPr>
              <a:t>Dynamic of turbulent cascade in the </a:t>
            </a:r>
            <a:r>
              <a:rPr lang="en-US" sz="2800" b="1" dirty="0" err="1" smtClean="0">
                <a:solidFill>
                  <a:srgbClr val="002060"/>
                </a:solidFill>
              </a:rPr>
              <a:t>magnetosheath</a:t>
            </a:r>
            <a:endParaRPr lang="ru-RU" sz="2800" b="1" dirty="0">
              <a:solidFill>
                <a:srgbClr val="002060"/>
              </a:solidFill>
            </a:endParaRPr>
          </a:p>
        </p:txBody>
      </p:sp>
      <p:pic>
        <p:nvPicPr>
          <p:cNvPr id="7" name="Picture 2"/>
          <p:cNvPicPr>
            <a:picLocks noChangeAspect="1" noChangeArrowheads="1"/>
          </p:cNvPicPr>
          <p:nvPr/>
        </p:nvPicPr>
        <p:blipFill>
          <a:blip r:embed="rId2" cstate="print"/>
          <a:srcRect/>
          <a:stretch>
            <a:fillRect/>
          </a:stretch>
        </p:blipFill>
        <p:spPr bwMode="auto">
          <a:xfrm>
            <a:off x="6054809" y="874847"/>
            <a:ext cx="4570807" cy="2787871"/>
          </a:xfrm>
          <a:prstGeom prst="rect">
            <a:avLst/>
          </a:prstGeom>
          <a:noFill/>
          <a:ln w="9525">
            <a:noFill/>
            <a:miter lim="800000"/>
            <a:headEnd/>
            <a:tailEnd/>
          </a:ln>
        </p:spPr>
      </p:pic>
      <p:sp>
        <p:nvSpPr>
          <p:cNvPr id="9" name="TextBox 4"/>
          <p:cNvSpPr txBox="1">
            <a:spLocks noChangeArrowheads="1"/>
          </p:cNvSpPr>
          <p:nvPr/>
        </p:nvSpPr>
        <p:spPr bwMode="auto">
          <a:xfrm>
            <a:off x="5592200" y="3723660"/>
            <a:ext cx="5680906" cy="584775"/>
          </a:xfrm>
          <a:prstGeom prst="rect">
            <a:avLst/>
          </a:prstGeom>
          <a:noFill/>
          <a:ln w="9525">
            <a:noFill/>
            <a:miter lim="800000"/>
            <a:headEnd/>
            <a:tailEnd/>
          </a:ln>
        </p:spPr>
        <p:txBody>
          <a:bodyPr wrap="square">
            <a:spAutoFit/>
          </a:bodyPr>
          <a:lstStyle/>
          <a:p>
            <a:pPr algn="ctr"/>
            <a:r>
              <a:rPr lang="en-US" sz="1600" i="1" dirty="0" smtClean="0">
                <a:solidFill>
                  <a:srgbClr val="002060"/>
                </a:solidFill>
              </a:rPr>
              <a:t>Slopes of turbulent cascade  of magnetic field fluctuations in different MSH regions by Cluster  data </a:t>
            </a:r>
            <a:r>
              <a:rPr lang="ru-RU" sz="1600" i="1" dirty="0" smtClean="0">
                <a:solidFill>
                  <a:srgbClr val="002060"/>
                </a:solidFill>
              </a:rPr>
              <a:t>(</a:t>
            </a:r>
            <a:r>
              <a:rPr lang="en-US" sz="1600" i="1" dirty="0">
                <a:solidFill>
                  <a:srgbClr val="002060"/>
                </a:solidFill>
              </a:rPr>
              <a:t>Huang et al.,</a:t>
            </a:r>
            <a:r>
              <a:rPr lang="ru-RU" sz="1600" i="1" dirty="0">
                <a:solidFill>
                  <a:srgbClr val="002060"/>
                </a:solidFill>
              </a:rPr>
              <a:t> 2017)</a:t>
            </a:r>
            <a:endParaRPr lang="ru-RU" sz="1600" i="1" baseline="-25000" dirty="0">
              <a:solidFill>
                <a:srgbClr val="002060"/>
              </a:solidFill>
            </a:endParaRPr>
          </a:p>
        </p:txBody>
      </p:sp>
      <p:sp>
        <p:nvSpPr>
          <p:cNvPr id="11" name="TextBox 4"/>
          <p:cNvSpPr txBox="1">
            <a:spLocks noChangeArrowheads="1"/>
          </p:cNvSpPr>
          <p:nvPr/>
        </p:nvSpPr>
        <p:spPr bwMode="auto">
          <a:xfrm>
            <a:off x="902174" y="6027003"/>
            <a:ext cx="4251717" cy="830997"/>
          </a:xfrm>
          <a:prstGeom prst="rect">
            <a:avLst/>
          </a:prstGeom>
          <a:noFill/>
          <a:ln w="9525">
            <a:noFill/>
            <a:miter lim="800000"/>
            <a:headEnd/>
            <a:tailEnd/>
          </a:ln>
        </p:spPr>
        <p:txBody>
          <a:bodyPr wrap="square">
            <a:spAutoFit/>
          </a:bodyPr>
          <a:lstStyle/>
          <a:p>
            <a:pPr algn="ctr"/>
            <a:r>
              <a:rPr lang="en-US" sz="1600" i="1" dirty="0" smtClean="0">
                <a:solidFill>
                  <a:srgbClr val="002060"/>
                </a:solidFill>
              </a:rPr>
              <a:t>Spectra of ion flux fluctuations in different MSH regions by </a:t>
            </a:r>
            <a:r>
              <a:rPr lang="en-US" sz="1600" i="1" dirty="0" err="1" smtClean="0">
                <a:solidFill>
                  <a:srgbClr val="002060"/>
                </a:solidFill>
              </a:rPr>
              <a:t>Spektr</a:t>
            </a:r>
            <a:r>
              <a:rPr lang="en-US" sz="1600" i="1" dirty="0" smtClean="0">
                <a:solidFill>
                  <a:srgbClr val="002060"/>
                </a:solidFill>
              </a:rPr>
              <a:t>-R  data </a:t>
            </a:r>
            <a:r>
              <a:rPr lang="ru-RU" sz="1600" i="1" dirty="0" smtClean="0">
                <a:solidFill>
                  <a:srgbClr val="002060"/>
                </a:solidFill>
              </a:rPr>
              <a:t>(</a:t>
            </a:r>
            <a:r>
              <a:rPr lang="en-US" sz="1600" i="1" dirty="0" err="1" smtClean="0">
                <a:solidFill>
                  <a:srgbClr val="002060"/>
                </a:solidFill>
              </a:rPr>
              <a:t>Rakhmanova</a:t>
            </a:r>
            <a:r>
              <a:rPr lang="en-US" sz="1600" i="1" dirty="0" smtClean="0">
                <a:solidFill>
                  <a:srgbClr val="002060"/>
                </a:solidFill>
              </a:rPr>
              <a:t> </a:t>
            </a:r>
            <a:r>
              <a:rPr lang="en-US" sz="1600" i="1" dirty="0">
                <a:solidFill>
                  <a:srgbClr val="002060"/>
                </a:solidFill>
              </a:rPr>
              <a:t>et al</a:t>
            </a:r>
            <a:r>
              <a:rPr lang="en-US" sz="1600" i="1" dirty="0" smtClean="0">
                <a:solidFill>
                  <a:srgbClr val="002060"/>
                </a:solidFill>
              </a:rPr>
              <a:t>., JGR</a:t>
            </a:r>
            <a:r>
              <a:rPr lang="ru-RU" sz="1600" i="1" dirty="0" smtClean="0">
                <a:solidFill>
                  <a:srgbClr val="002060"/>
                </a:solidFill>
              </a:rPr>
              <a:t> 201</a:t>
            </a:r>
            <a:r>
              <a:rPr lang="en-US" sz="1600" i="1" dirty="0" smtClean="0">
                <a:solidFill>
                  <a:srgbClr val="002060"/>
                </a:solidFill>
              </a:rPr>
              <a:t>8, APJ 2020</a:t>
            </a:r>
            <a:r>
              <a:rPr lang="ru-RU" sz="1600" i="1" dirty="0" smtClean="0">
                <a:solidFill>
                  <a:srgbClr val="002060"/>
                </a:solidFill>
              </a:rPr>
              <a:t>)</a:t>
            </a:r>
            <a:endParaRPr lang="ru-RU" sz="1600" i="1" baseline="-25000" dirty="0">
              <a:solidFill>
                <a:srgbClr val="002060"/>
              </a:solidFill>
            </a:endParaRPr>
          </a:p>
        </p:txBody>
      </p:sp>
      <p:sp>
        <p:nvSpPr>
          <p:cNvPr id="12" name="Прямоугольник 11"/>
          <p:cNvSpPr/>
          <p:nvPr/>
        </p:nvSpPr>
        <p:spPr>
          <a:xfrm>
            <a:off x="365233" y="767629"/>
            <a:ext cx="5578367" cy="1200329"/>
          </a:xfrm>
          <a:prstGeom prst="rect">
            <a:avLst/>
          </a:prstGeom>
        </p:spPr>
        <p:txBody>
          <a:bodyPr wrap="square">
            <a:spAutoFit/>
          </a:bodyPr>
          <a:lstStyle/>
          <a:p>
            <a:pPr algn="ctr"/>
            <a:r>
              <a:rPr lang="en-US" dirty="0" err="1" smtClean="0">
                <a:solidFill>
                  <a:srgbClr val="0070C0"/>
                </a:solidFill>
              </a:rPr>
              <a:t>Magnetosheath</a:t>
            </a:r>
            <a:r>
              <a:rPr lang="en-US" dirty="0" smtClean="0">
                <a:solidFill>
                  <a:srgbClr val="0070C0"/>
                </a:solidFill>
              </a:rPr>
              <a:t> turbulence develop between two nature boundaries Bow Shock and magnetopause. The conditions of free development of turbulence are violated , and  spectrum deviation from model view is observed</a:t>
            </a:r>
            <a:endParaRPr lang="ru-RU" dirty="0">
              <a:solidFill>
                <a:srgbClr val="0070C0"/>
              </a:solidFill>
            </a:endParaRPr>
          </a:p>
        </p:txBody>
      </p:sp>
      <p:grpSp>
        <p:nvGrpSpPr>
          <p:cNvPr id="20" name="Группа 19"/>
          <p:cNvGrpSpPr/>
          <p:nvPr/>
        </p:nvGrpSpPr>
        <p:grpSpPr>
          <a:xfrm>
            <a:off x="565591" y="3021826"/>
            <a:ext cx="5211755" cy="3023266"/>
            <a:chOff x="565591" y="3021826"/>
            <a:chExt cx="5211755" cy="3023266"/>
          </a:xfrm>
        </p:grpSpPr>
        <p:pic>
          <p:nvPicPr>
            <p:cNvPr id="10" name="Рисунок 3" descr="Graph6.gif"/>
            <p:cNvPicPr>
              <a:picLocks noChangeAspect="1"/>
            </p:cNvPicPr>
            <p:nvPr/>
          </p:nvPicPr>
          <p:blipFill>
            <a:blip r:embed="rId3" cstate="print"/>
            <a:srcRect/>
            <a:stretch>
              <a:fillRect/>
            </a:stretch>
          </p:blipFill>
          <p:spPr bwMode="auto">
            <a:xfrm>
              <a:off x="565591" y="3048001"/>
              <a:ext cx="5192691" cy="2986774"/>
            </a:xfrm>
            <a:prstGeom prst="rect">
              <a:avLst/>
            </a:prstGeom>
            <a:noFill/>
            <a:ln w="9525">
              <a:noFill/>
              <a:miter lim="800000"/>
              <a:headEnd/>
              <a:tailEnd/>
            </a:ln>
          </p:spPr>
        </p:pic>
        <p:sp>
          <p:nvSpPr>
            <p:cNvPr id="14" name="TextBox 13"/>
            <p:cNvSpPr txBox="1"/>
            <p:nvPr/>
          </p:nvSpPr>
          <p:spPr>
            <a:xfrm rot="16200000">
              <a:off x="-230923" y="4379571"/>
              <a:ext cx="1961627" cy="338554"/>
            </a:xfrm>
            <a:prstGeom prst="rect">
              <a:avLst/>
            </a:prstGeom>
            <a:solidFill>
              <a:schemeClr val="bg1"/>
            </a:solidFill>
          </p:spPr>
          <p:txBody>
            <a:bodyPr wrap="none" rtlCol="0">
              <a:spAutoFit/>
            </a:bodyPr>
            <a:lstStyle/>
            <a:p>
              <a:r>
                <a:rPr lang="en-US" sz="1600" dirty="0" smtClean="0"/>
                <a:t>       </a:t>
              </a:r>
              <a:r>
                <a:rPr lang="en-US" sz="1400" dirty="0" smtClean="0"/>
                <a:t>PSD Ion Flux, </a:t>
              </a:r>
              <a:r>
                <a:rPr lang="en-US" sz="1400" dirty="0" err="1" smtClean="0"/>
                <a:t>rel.un</a:t>
              </a:r>
              <a:r>
                <a:rPr lang="en-US" sz="1400" dirty="0" smtClean="0"/>
                <a:t>.</a:t>
              </a:r>
              <a:endParaRPr lang="ru-RU" sz="1400" dirty="0"/>
            </a:p>
          </p:txBody>
        </p:sp>
        <p:sp>
          <p:nvSpPr>
            <p:cNvPr id="16" name="TextBox 15"/>
            <p:cNvSpPr txBox="1"/>
            <p:nvPr/>
          </p:nvSpPr>
          <p:spPr>
            <a:xfrm>
              <a:off x="2706577" y="5737315"/>
              <a:ext cx="1201804" cy="307777"/>
            </a:xfrm>
            <a:prstGeom prst="rect">
              <a:avLst/>
            </a:prstGeom>
            <a:solidFill>
              <a:schemeClr val="bg1"/>
            </a:solidFill>
          </p:spPr>
          <p:txBody>
            <a:bodyPr wrap="none" rtlCol="0">
              <a:spAutoFit/>
            </a:bodyPr>
            <a:lstStyle/>
            <a:p>
              <a:r>
                <a:rPr lang="en-US" sz="1400" dirty="0" smtClean="0"/>
                <a:t>Frequency, Hz</a:t>
              </a:r>
              <a:endParaRPr lang="ru-RU" sz="1400" dirty="0"/>
            </a:p>
          </p:txBody>
        </p:sp>
        <p:sp>
          <p:nvSpPr>
            <p:cNvPr id="17" name="TextBox 16"/>
            <p:cNvSpPr txBox="1"/>
            <p:nvPr/>
          </p:nvSpPr>
          <p:spPr>
            <a:xfrm>
              <a:off x="1523999" y="5183134"/>
              <a:ext cx="1233055" cy="307777"/>
            </a:xfrm>
            <a:prstGeom prst="rect">
              <a:avLst/>
            </a:prstGeom>
            <a:solidFill>
              <a:schemeClr val="bg1"/>
            </a:solidFill>
          </p:spPr>
          <p:txBody>
            <a:bodyPr wrap="square" rtlCol="0">
              <a:spAutoFit/>
            </a:bodyPr>
            <a:lstStyle/>
            <a:p>
              <a:r>
                <a:rPr lang="en-US" sz="1400" b="1" dirty="0" smtClean="0"/>
                <a:t>MHD scale</a:t>
              </a:r>
              <a:endParaRPr lang="ru-RU" sz="1400" b="1" dirty="0"/>
            </a:p>
          </p:txBody>
        </p:sp>
        <p:sp>
          <p:nvSpPr>
            <p:cNvPr id="18" name="TextBox 17"/>
            <p:cNvSpPr txBox="1"/>
            <p:nvPr/>
          </p:nvSpPr>
          <p:spPr>
            <a:xfrm>
              <a:off x="2937163" y="5278582"/>
              <a:ext cx="1330037" cy="307777"/>
            </a:xfrm>
            <a:prstGeom prst="rect">
              <a:avLst/>
            </a:prstGeom>
            <a:solidFill>
              <a:schemeClr val="bg1"/>
            </a:solidFill>
          </p:spPr>
          <p:txBody>
            <a:bodyPr wrap="square" rtlCol="0">
              <a:spAutoFit/>
            </a:bodyPr>
            <a:lstStyle/>
            <a:p>
              <a:r>
                <a:rPr lang="en-US" sz="1400" b="1" dirty="0" smtClean="0"/>
                <a:t>   Kinetic  scale </a:t>
              </a:r>
              <a:endParaRPr lang="ru-RU" sz="1400" b="1" dirty="0"/>
            </a:p>
          </p:txBody>
        </p:sp>
        <p:sp>
          <p:nvSpPr>
            <p:cNvPr id="19" name="TextBox 18"/>
            <p:cNvSpPr txBox="1"/>
            <p:nvPr/>
          </p:nvSpPr>
          <p:spPr>
            <a:xfrm>
              <a:off x="4100944" y="3021826"/>
              <a:ext cx="1676402" cy="707886"/>
            </a:xfrm>
            <a:prstGeom prst="rect">
              <a:avLst/>
            </a:prstGeom>
            <a:solidFill>
              <a:schemeClr val="bg1"/>
            </a:solidFill>
          </p:spPr>
          <p:txBody>
            <a:bodyPr wrap="square" rtlCol="0">
              <a:spAutoFit/>
            </a:bodyPr>
            <a:lstStyle/>
            <a:p>
              <a:r>
                <a:rPr lang="en-US" sz="1000" b="1" dirty="0" smtClean="0">
                  <a:latin typeface="Bell MT" pitchFamily="18" charset="0"/>
                </a:rPr>
                <a:t>near BS</a:t>
              </a:r>
            </a:p>
            <a:p>
              <a:r>
                <a:rPr lang="en-US" sz="1000" b="1" dirty="0" smtClean="0">
                  <a:latin typeface="Bell MT" pitchFamily="18" charset="0"/>
                </a:rPr>
                <a:t>Middle MSH</a:t>
              </a:r>
            </a:p>
            <a:p>
              <a:r>
                <a:rPr lang="en-US" sz="1000" b="1" dirty="0" smtClean="0">
                  <a:latin typeface="Bell MT" pitchFamily="18" charset="0"/>
                </a:rPr>
                <a:t>near MP</a:t>
              </a:r>
            </a:p>
            <a:p>
              <a:r>
                <a:rPr lang="en-US" sz="1000" b="1" dirty="0" smtClean="0">
                  <a:latin typeface="Bell MT" pitchFamily="18" charset="0"/>
                </a:rPr>
                <a:t>Theory predictions</a:t>
              </a:r>
              <a:endParaRPr lang="ru-RU" sz="1000" b="1" dirty="0"/>
            </a:p>
          </p:txBody>
        </p:sp>
      </p:grpSp>
      <p:sp>
        <p:nvSpPr>
          <p:cNvPr id="21" name="Прямоугольник 20"/>
          <p:cNvSpPr/>
          <p:nvPr/>
        </p:nvSpPr>
        <p:spPr>
          <a:xfrm>
            <a:off x="5914445" y="6284095"/>
            <a:ext cx="5009256" cy="369332"/>
          </a:xfrm>
          <a:prstGeom prst="rect">
            <a:avLst/>
          </a:prstGeom>
        </p:spPr>
        <p:txBody>
          <a:bodyPr wrap="none">
            <a:spAutoFit/>
          </a:bodyPr>
          <a:lstStyle/>
          <a:p>
            <a:pPr algn="ctr"/>
            <a:r>
              <a:rPr lang="fr-FR" i="1" dirty="0" smtClean="0">
                <a:solidFill>
                  <a:srgbClr val="FF0000"/>
                </a:solidFill>
              </a:rPr>
              <a:t>See also the review </a:t>
            </a:r>
            <a:r>
              <a:rPr lang="en-US" i="1" dirty="0" err="1" smtClean="0">
                <a:solidFill>
                  <a:srgbClr val="FF0000"/>
                </a:solidFill>
              </a:rPr>
              <a:t>Rakhmanova</a:t>
            </a:r>
            <a:r>
              <a:rPr lang="fr-FR" i="1" dirty="0" smtClean="0">
                <a:solidFill>
                  <a:srgbClr val="FF0000"/>
                </a:solidFill>
              </a:rPr>
              <a:t> et. al., </a:t>
            </a:r>
            <a:r>
              <a:rPr lang="en-US" i="1" dirty="0" smtClean="0">
                <a:solidFill>
                  <a:srgbClr val="FF0000"/>
                </a:solidFill>
              </a:rPr>
              <a:t>FSPAS 2021</a:t>
            </a:r>
            <a:endParaRPr lang="ru-RU" dirty="0">
              <a:solidFill>
                <a:srgbClr val="FF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08245" y="193963"/>
            <a:ext cx="3005375" cy="523220"/>
          </a:xfrm>
          <a:prstGeom prst="rect">
            <a:avLst/>
          </a:prstGeom>
        </p:spPr>
        <p:txBody>
          <a:bodyPr wrap="none">
            <a:spAutoFit/>
          </a:bodyPr>
          <a:lstStyle/>
          <a:p>
            <a:pPr defTabSz="2230438">
              <a:defRPr/>
            </a:pPr>
            <a:r>
              <a:rPr lang="en-US" sz="2800" b="1" dirty="0" smtClean="0">
                <a:solidFill>
                  <a:srgbClr val="002060"/>
                </a:solidFill>
              </a:rPr>
              <a:t>Summary remarks</a:t>
            </a:r>
            <a:r>
              <a:rPr lang="ru-RU" sz="2800" b="1" dirty="0" smtClean="0">
                <a:solidFill>
                  <a:srgbClr val="002060"/>
                </a:solidFill>
              </a:rPr>
              <a:t>:</a:t>
            </a:r>
            <a:endParaRPr lang="en-US" sz="2800" b="1" dirty="0">
              <a:solidFill>
                <a:srgbClr val="002060"/>
              </a:solidFill>
            </a:endParaRPr>
          </a:p>
        </p:txBody>
      </p:sp>
      <p:sp>
        <p:nvSpPr>
          <p:cNvPr id="3" name="Прямоугольник 2"/>
          <p:cNvSpPr/>
          <p:nvPr/>
        </p:nvSpPr>
        <p:spPr>
          <a:xfrm>
            <a:off x="470456" y="731524"/>
            <a:ext cx="10627034" cy="5786199"/>
          </a:xfrm>
          <a:prstGeom prst="rect">
            <a:avLst/>
          </a:prstGeom>
        </p:spPr>
        <p:txBody>
          <a:bodyPr wrap="square">
            <a:spAutoFit/>
          </a:bodyPr>
          <a:lstStyle/>
          <a:p>
            <a:pPr algn="just">
              <a:spcBef>
                <a:spcPts val="1200"/>
              </a:spcBef>
              <a:buFont typeface="Wingdings" pitchFamily="2" charset="2"/>
              <a:buChar char="Ø"/>
            </a:pPr>
            <a:r>
              <a:rPr lang="en-US" sz="2000" dirty="0" smtClean="0">
                <a:solidFill>
                  <a:srgbClr val="0070C0"/>
                </a:solidFill>
              </a:rPr>
              <a:t>Classical Spectra  of solar wind turbulent fluctuations (</a:t>
            </a:r>
            <a:r>
              <a:rPr lang="en-US" sz="2000" dirty="0" err="1" smtClean="0">
                <a:solidFill>
                  <a:srgbClr val="0070C0"/>
                </a:solidFill>
              </a:rPr>
              <a:t>Kolmogorov</a:t>
            </a:r>
            <a:r>
              <a:rPr lang="en-US" sz="2000" dirty="0" smtClean="0">
                <a:solidFill>
                  <a:srgbClr val="0070C0"/>
                </a:solidFill>
              </a:rPr>
              <a:t> slope </a:t>
            </a:r>
            <a:r>
              <a:rPr lang="ru-RU" sz="2000" dirty="0" smtClean="0">
                <a:solidFill>
                  <a:srgbClr val="0070C0"/>
                </a:solidFill>
              </a:rPr>
              <a:t>‑5/3</a:t>
            </a:r>
            <a:r>
              <a:rPr lang="en-US" sz="2000" dirty="0" smtClean="0">
                <a:solidFill>
                  <a:srgbClr val="0070C0"/>
                </a:solidFill>
              </a:rPr>
              <a:t> at MHD scale and</a:t>
            </a:r>
            <a:r>
              <a:rPr lang="ru-RU" sz="2000" dirty="0" smtClean="0">
                <a:solidFill>
                  <a:srgbClr val="0070C0"/>
                </a:solidFill>
              </a:rPr>
              <a:t> </a:t>
            </a:r>
            <a:r>
              <a:rPr lang="en-US" sz="2000" dirty="0" smtClean="0">
                <a:solidFill>
                  <a:srgbClr val="0070C0"/>
                </a:solidFill>
              </a:rPr>
              <a:t> -7/3  at kinetics scale) can be observed only in the pristine solar wind (case of freely developing turbulence). </a:t>
            </a:r>
          </a:p>
          <a:p>
            <a:pPr algn="just">
              <a:spcBef>
                <a:spcPts val="1200"/>
              </a:spcBef>
              <a:buFont typeface="Wingdings" pitchFamily="2" charset="2"/>
              <a:buChar char="Ø"/>
            </a:pPr>
            <a:r>
              <a:rPr lang="en-US" sz="2000" dirty="0" smtClean="0">
                <a:solidFill>
                  <a:srgbClr val="0070C0"/>
                </a:solidFill>
              </a:rPr>
              <a:t>Velocity shear near the boundaries of large scale solar wind structures can be strongly affected by the formation of the turbulent cascade in the solar wind. In Sheath and CIR transition regions spectra are more powerful and steeper at the kinetic scales. The character of dissipation can probably be change during the transition from the slow solar wind to the region of streams interaction.</a:t>
            </a:r>
          </a:p>
          <a:p>
            <a:pPr indent="180000">
              <a:spcBef>
                <a:spcPts val="1200"/>
              </a:spcBef>
              <a:spcAft>
                <a:spcPts val="600"/>
              </a:spcAft>
              <a:buFont typeface="Wingdings" pitchFamily="2" charset="2"/>
              <a:buChar char="Ø"/>
            </a:pPr>
            <a:r>
              <a:rPr lang="en-US" sz="2000" dirty="0" smtClean="0">
                <a:solidFill>
                  <a:srgbClr val="0070C0"/>
                </a:solidFill>
              </a:rPr>
              <a:t>The position of the break frequency is also strongly affected by the solar wind type.  It is usually controlled by the scale of the proton </a:t>
            </a:r>
            <a:r>
              <a:rPr lang="en-US" sz="2000" dirty="0" err="1" smtClean="0">
                <a:solidFill>
                  <a:srgbClr val="0070C0"/>
                </a:solidFill>
              </a:rPr>
              <a:t>gyroradius</a:t>
            </a:r>
            <a:r>
              <a:rPr lang="en-US" sz="2000" dirty="0" smtClean="0">
                <a:solidFill>
                  <a:srgbClr val="0070C0"/>
                </a:solidFill>
              </a:rPr>
              <a:t> in the Sheath and CIR plasma compression regions. And by ion inertial length In the steady slow solar wind.</a:t>
            </a:r>
          </a:p>
          <a:p>
            <a:pPr indent="180000">
              <a:spcBef>
                <a:spcPts val="1200"/>
              </a:spcBef>
              <a:spcAft>
                <a:spcPts val="600"/>
              </a:spcAft>
              <a:buFont typeface="Wingdings" pitchFamily="2" charset="2"/>
              <a:buChar char="Ø"/>
            </a:pPr>
            <a:r>
              <a:rPr lang="en-US" sz="2000" dirty="0" smtClean="0">
                <a:solidFill>
                  <a:srgbClr val="0070C0"/>
                </a:solidFill>
              </a:rPr>
              <a:t>The turbulent spectra  can be significantly modified at the bow shock, and return to model view during the plasma moving to magnetopause.</a:t>
            </a:r>
          </a:p>
          <a:p>
            <a:pPr indent="180000">
              <a:spcBef>
                <a:spcPts val="1200"/>
              </a:spcBef>
              <a:spcAft>
                <a:spcPts val="600"/>
              </a:spcAft>
              <a:buFont typeface="Wingdings" pitchFamily="2" charset="2"/>
              <a:buChar char="Ø"/>
            </a:pPr>
            <a:r>
              <a:rPr lang="en-US" sz="2000" dirty="0" smtClean="0">
                <a:solidFill>
                  <a:srgbClr val="0070C0"/>
                </a:solidFill>
              </a:rPr>
              <a:t>  High level of  Intermittency in the solar wind is a common phenomenon. </a:t>
            </a:r>
            <a:r>
              <a:rPr lang="en-US" altLang="ru-RU" sz="2000" dirty="0" smtClean="0">
                <a:solidFill>
                  <a:srgbClr val="0070C0"/>
                </a:solidFill>
              </a:rPr>
              <a:t>The universal statistical properties can be observed in the solar wind</a:t>
            </a:r>
            <a:r>
              <a:rPr lang="ru-RU" altLang="ru-RU" sz="2000" dirty="0" smtClean="0">
                <a:solidFill>
                  <a:srgbClr val="0070C0"/>
                </a:solidFill>
              </a:rPr>
              <a:t> </a:t>
            </a:r>
            <a:r>
              <a:rPr lang="en-US" altLang="ru-RU" sz="2000" dirty="0" smtClean="0">
                <a:solidFill>
                  <a:srgbClr val="0070C0"/>
                </a:solidFill>
              </a:rPr>
              <a:t>regardless of various spectral properties. </a:t>
            </a:r>
            <a:r>
              <a:rPr lang="en-US" altLang="ru-RU" sz="2000" dirty="0" smtClean="0">
                <a:solidFill>
                  <a:srgbClr val="0070C0"/>
                </a:solidFill>
                <a:cs typeface="Arial" pitchFamily="34" charset="0"/>
              </a:rPr>
              <a:t>T</a:t>
            </a:r>
            <a:r>
              <a:rPr lang="en-US" sz="2000" dirty="0" smtClean="0">
                <a:solidFill>
                  <a:srgbClr val="0070C0"/>
                </a:solidFill>
                <a:ea typeface="Times New Roman" pitchFamily="18" charset="0"/>
                <a:cs typeface="Arial" pitchFamily="34" charset="0"/>
              </a:rPr>
              <a:t>he log-Poison model with dominant contribution of filament like dissipative structures can be selected as the best description of the statistical properties in  the intermittent solar wind plasma.</a:t>
            </a:r>
            <a:endParaRPr lang="en-US" sz="2000" dirty="0" smtClean="0">
              <a:solidFill>
                <a:srgbClr val="0070C0"/>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Рисунок 29" descr="20170120_141401_cr_без_фона.jpg"/>
          <p:cNvPicPr>
            <a:picLocks noChangeAspect="1"/>
          </p:cNvPicPr>
          <p:nvPr/>
        </p:nvPicPr>
        <p:blipFill>
          <a:blip r:embed="rId2" cstate="print"/>
          <a:stretch>
            <a:fillRect/>
          </a:stretch>
        </p:blipFill>
        <p:spPr>
          <a:xfrm>
            <a:off x="7962289" y="4156477"/>
            <a:ext cx="2803041" cy="2150600"/>
          </a:xfrm>
          <a:prstGeom prst="rect">
            <a:avLst/>
          </a:prstGeom>
        </p:spPr>
      </p:pic>
      <p:sp>
        <p:nvSpPr>
          <p:cNvPr id="2" name="Rectangle 5"/>
          <p:cNvSpPr>
            <a:spLocks noChangeArrowheads="1"/>
          </p:cNvSpPr>
          <p:nvPr/>
        </p:nvSpPr>
        <p:spPr bwMode="auto">
          <a:xfrm>
            <a:off x="180109" y="212803"/>
            <a:ext cx="9809018" cy="523220"/>
          </a:xfrm>
          <a:prstGeom prst="rect">
            <a:avLst/>
          </a:prstGeom>
          <a:noFill/>
          <a:ln w="9525">
            <a:noFill/>
            <a:miter lim="800000"/>
            <a:headEnd/>
            <a:tailEnd/>
          </a:ln>
        </p:spPr>
        <p:txBody>
          <a:bodyPr wrap="square" anchor="ctr">
            <a:spAutoFit/>
          </a:bodyPr>
          <a:lstStyle/>
          <a:p>
            <a:pPr algn="ctr"/>
            <a:r>
              <a:rPr lang="en-US" sz="2800" b="1" dirty="0" smtClean="0">
                <a:solidFill>
                  <a:srgbClr val="002060"/>
                </a:solidFill>
              </a:rPr>
              <a:t>BMSW instrument (experiment PLASMA-F, spacecraft SPEKTR-R) </a:t>
            </a:r>
            <a:endParaRPr lang="ru-RU" sz="2800" b="1" dirty="0">
              <a:solidFill>
                <a:srgbClr val="002060"/>
              </a:solidFill>
            </a:endParaRPr>
          </a:p>
        </p:txBody>
      </p:sp>
      <p:grpSp>
        <p:nvGrpSpPr>
          <p:cNvPr id="3" name="Группа 26"/>
          <p:cNvGrpSpPr>
            <a:grpSpLocks/>
          </p:cNvGrpSpPr>
          <p:nvPr/>
        </p:nvGrpSpPr>
        <p:grpSpPr bwMode="auto">
          <a:xfrm>
            <a:off x="286872" y="3574472"/>
            <a:ext cx="5157964" cy="3283527"/>
            <a:chOff x="4377136" y="3997930"/>
            <a:chExt cx="4167911" cy="2815402"/>
          </a:xfrm>
        </p:grpSpPr>
        <p:grpSp>
          <p:nvGrpSpPr>
            <p:cNvPr id="4" name="Группа 52"/>
            <p:cNvGrpSpPr>
              <a:grpSpLocks/>
            </p:cNvGrpSpPr>
            <p:nvPr/>
          </p:nvGrpSpPr>
          <p:grpSpPr bwMode="auto">
            <a:xfrm>
              <a:off x="4377136" y="3997930"/>
              <a:ext cx="4167911" cy="2624838"/>
              <a:chOff x="2450957" y="4111362"/>
              <a:chExt cx="3264864" cy="2402814"/>
            </a:xfrm>
          </p:grpSpPr>
          <p:pic>
            <p:nvPicPr>
              <p:cNvPr id="6" name="Picture 5" descr="Рис10"/>
              <p:cNvPicPr>
                <a:picLocks noChangeAspect="1" noChangeArrowheads="1"/>
              </p:cNvPicPr>
              <p:nvPr/>
            </p:nvPicPr>
            <p:blipFill>
              <a:blip r:embed="rId3" cstate="print"/>
              <a:srcRect/>
              <a:stretch>
                <a:fillRect/>
              </a:stretch>
            </p:blipFill>
            <p:spPr bwMode="auto">
              <a:xfrm>
                <a:off x="2475461" y="4111362"/>
                <a:ext cx="3240360" cy="2402814"/>
              </a:xfrm>
              <a:prstGeom prst="rect">
                <a:avLst/>
              </a:prstGeom>
              <a:noFill/>
              <a:ln w="9525">
                <a:noFill/>
                <a:miter lim="800000"/>
                <a:headEnd/>
                <a:tailEnd/>
              </a:ln>
            </p:spPr>
          </p:pic>
          <p:sp>
            <p:nvSpPr>
              <p:cNvPr id="7" name="TextBox 36"/>
              <p:cNvSpPr txBox="1">
                <a:spLocks noChangeArrowheads="1"/>
              </p:cNvSpPr>
              <p:nvPr/>
            </p:nvSpPr>
            <p:spPr bwMode="auto">
              <a:xfrm>
                <a:off x="2967402" y="4901324"/>
                <a:ext cx="747046" cy="284422"/>
              </a:xfrm>
              <a:prstGeom prst="rect">
                <a:avLst/>
              </a:prstGeom>
              <a:noFill/>
              <a:ln w="9525">
                <a:noFill/>
                <a:miter lim="800000"/>
                <a:headEnd/>
                <a:tailEnd/>
              </a:ln>
            </p:spPr>
            <p:txBody>
              <a:bodyPr wrap="none">
                <a:spAutoFit/>
              </a:bodyPr>
              <a:lstStyle/>
              <a:p>
                <a:r>
                  <a:rPr lang="en-US" i="1" dirty="0" smtClean="0">
                    <a:solidFill>
                      <a:srgbClr val="00008C"/>
                    </a:solidFill>
                    <a:latin typeface="Calibri" pitchFamily="34" charset="0"/>
                  </a:rPr>
                  <a:t>WIND (3 s) </a:t>
                </a:r>
                <a:endParaRPr lang="ru-RU" i="1" dirty="0">
                  <a:solidFill>
                    <a:srgbClr val="00008C"/>
                  </a:solidFill>
                  <a:latin typeface="Calibri" pitchFamily="34" charset="0"/>
                </a:endParaRPr>
              </a:p>
            </p:txBody>
          </p:sp>
          <p:sp>
            <p:nvSpPr>
              <p:cNvPr id="8" name="TextBox 37"/>
              <p:cNvSpPr txBox="1">
                <a:spLocks noChangeArrowheads="1"/>
              </p:cNvSpPr>
              <p:nvPr/>
            </p:nvSpPr>
            <p:spPr bwMode="auto">
              <a:xfrm>
                <a:off x="4191580" y="4227702"/>
                <a:ext cx="1095001" cy="284422"/>
              </a:xfrm>
              <a:prstGeom prst="rect">
                <a:avLst/>
              </a:prstGeom>
              <a:noFill/>
              <a:ln w="9525">
                <a:noFill/>
                <a:miter lim="800000"/>
                <a:headEnd/>
                <a:tailEnd/>
              </a:ln>
            </p:spPr>
            <p:txBody>
              <a:bodyPr wrap="none">
                <a:spAutoFit/>
              </a:bodyPr>
              <a:lstStyle/>
              <a:p>
                <a:r>
                  <a:rPr lang="en-US" i="1" dirty="0" smtClean="0">
                    <a:solidFill>
                      <a:srgbClr val="00008C"/>
                    </a:solidFill>
                    <a:latin typeface="Calibri" pitchFamily="34" charset="0"/>
                  </a:rPr>
                  <a:t>SPEKTR-R (31 ms)</a:t>
                </a:r>
                <a:endParaRPr lang="ru-RU" i="1" dirty="0">
                  <a:solidFill>
                    <a:srgbClr val="00008C"/>
                  </a:solidFill>
                  <a:latin typeface="Calibri" pitchFamily="34" charset="0"/>
                </a:endParaRPr>
              </a:p>
            </p:txBody>
          </p:sp>
          <p:cxnSp>
            <p:nvCxnSpPr>
              <p:cNvPr id="9" name="Прямая со стрелкой 8"/>
              <p:cNvCxnSpPr/>
              <p:nvPr/>
            </p:nvCxnSpPr>
            <p:spPr>
              <a:xfrm flipV="1">
                <a:off x="3617265" y="4891220"/>
                <a:ext cx="254962" cy="220861"/>
              </a:xfrm>
              <a:prstGeom prst="straightConnector1">
                <a:avLst/>
              </a:prstGeom>
              <a:ln w="158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p:cNvCxnSpPr/>
              <p:nvPr/>
            </p:nvCxnSpPr>
            <p:spPr>
              <a:xfrm>
                <a:off x="3617265" y="5112081"/>
                <a:ext cx="335805" cy="604462"/>
              </a:xfrm>
              <a:prstGeom prst="straightConnector1">
                <a:avLst/>
              </a:prstGeom>
              <a:ln w="15875">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flipH="1">
                <a:off x="3872228" y="4448044"/>
                <a:ext cx="360679" cy="143851"/>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2" name="Прямая со стрелкой 11"/>
              <p:cNvCxnSpPr/>
              <p:nvPr/>
            </p:nvCxnSpPr>
            <p:spPr>
              <a:xfrm>
                <a:off x="4829893" y="4522149"/>
                <a:ext cx="216407" cy="1222001"/>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48"/>
              <p:cNvSpPr txBox="1">
                <a:spLocks noChangeArrowheads="1"/>
              </p:cNvSpPr>
              <p:nvPr/>
            </p:nvSpPr>
            <p:spPr bwMode="auto">
              <a:xfrm rot="16200000">
                <a:off x="2228590" y="4434014"/>
                <a:ext cx="724575" cy="229999"/>
              </a:xfrm>
              <a:prstGeom prst="rect">
                <a:avLst/>
              </a:prstGeom>
              <a:solidFill>
                <a:schemeClr val="bg1"/>
              </a:solidFill>
              <a:ln w="9525">
                <a:noFill/>
                <a:miter lim="800000"/>
                <a:headEnd/>
                <a:tailEnd/>
              </a:ln>
            </p:spPr>
            <p:txBody>
              <a:bodyPr wrap="none">
                <a:spAutoFit/>
              </a:bodyPr>
              <a:lstStyle/>
              <a:p>
                <a:r>
                  <a:rPr lang="en-US" dirty="0">
                    <a:solidFill>
                      <a:srgbClr val="00008C"/>
                    </a:solidFill>
                    <a:latin typeface="Calibri" pitchFamily="34" charset="0"/>
                  </a:rPr>
                  <a:t>N, </a:t>
                </a:r>
                <a:r>
                  <a:rPr lang="en-US" dirty="0" smtClean="0">
                    <a:solidFill>
                      <a:srgbClr val="00008C"/>
                    </a:solidFill>
                    <a:latin typeface="Calibri" pitchFamily="34" charset="0"/>
                  </a:rPr>
                  <a:t>cm</a:t>
                </a:r>
                <a:r>
                  <a:rPr lang="en-US" baseline="30000" dirty="0" smtClean="0">
                    <a:solidFill>
                      <a:srgbClr val="00008C"/>
                    </a:solidFill>
                    <a:latin typeface="Calibri" pitchFamily="34" charset="0"/>
                  </a:rPr>
                  <a:t>-3</a:t>
                </a:r>
                <a:r>
                  <a:rPr lang="en-US" dirty="0" smtClean="0">
                    <a:solidFill>
                      <a:srgbClr val="00008C"/>
                    </a:solidFill>
                    <a:latin typeface="Calibri" pitchFamily="34" charset="0"/>
                  </a:rPr>
                  <a:t> </a:t>
                </a:r>
                <a:endParaRPr lang="ru-RU" dirty="0">
                  <a:solidFill>
                    <a:srgbClr val="00008C"/>
                  </a:solidFill>
                  <a:latin typeface="Calibri" pitchFamily="34" charset="0"/>
                </a:endParaRPr>
              </a:p>
            </p:txBody>
          </p:sp>
          <p:sp>
            <p:nvSpPr>
              <p:cNvPr id="14" name="TextBox 49"/>
              <p:cNvSpPr txBox="1">
                <a:spLocks noChangeArrowheads="1"/>
              </p:cNvSpPr>
              <p:nvPr/>
            </p:nvSpPr>
            <p:spPr bwMode="auto">
              <a:xfrm rot="16200000">
                <a:off x="2190621" y="5504468"/>
                <a:ext cx="750671" cy="229999"/>
              </a:xfrm>
              <a:prstGeom prst="rect">
                <a:avLst/>
              </a:prstGeom>
              <a:solidFill>
                <a:schemeClr val="bg1"/>
              </a:solidFill>
              <a:ln w="9525">
                <a:noFill/>
                <a:miter lim="800000"/>
                <a:headEnd/>
                <a:tailEnd/>
              </a:ln>
            </p:spPr>
            <p:txBody>
              <a:bodyPr wrap="none">
                <a:spAutoFit/>
              </a:bodyPr>
              <a:lstStyle/>
              <a:p>
                <a:r>
                  <a:rPr lang="en-US" dirty="0">
                    <a:solidFill>
                      <a:srgbClr val="00008C"/>
                    </a:solidFill>
                    <a:latin typeface="Calibri" pitchFamily="34" charset="0"/>
                  </a:rPr>
                  <a:t>V, </a:t>
                </a:r>
                <a:r>
                  <a:rPr lang="en-US" dirty="0" smtClean="0">
                    <a:solidFill>
                      <a:srgbClr val="00008C"/>
                    </a:solidFill>
                    <a:latin typeface="Calibri" pitchFamily="34" charset="0"/>
                  </a:rPr>
                  <a:t>km</a:t>
                </a:r>
                <a:r>
                  <a:rPr lang="ru-RU" dirty="0" smtClean="0">
                    <a:solidFill>
                      <a:srgbClr val="00008C"/>
                    </a:solidFill>
                    <a:latin typeface="Calibri" pitchFamily="34" charset="0"/>
                  </a:rPr>
                  <a:t>/</a:t>
                </a:r>
                <a:r>
                  <a:rPr lang="en-US" dirty="0" smtClean="0">
                    <a:solidFill>
                      <a:srgbClr val="00008C"/>
                    </a:solidFill>
                    <a:latin typeface="Calibri" pitchFamily="34" charset="0"/>
                  </a:rPr>
                  <a:t>s </a:t>
                </a:r>
                <a:endParaRPr lang="ru-RU" dirty="0">
                  <a:solidFill>
                    <a:srgbClr val="00008C"/>
                  </a:solidFill>
                  <a:latin typeface="Calibri" pitchFamily="34" charset="0"/>
                </a:endParaRPr>
              </a:p>
            </p:txBody>
          </p:sp>
        </p:grpSp>
        <p:sp>
          <p:nvSpPr>
            <p:cNvPr id="5" name="TextBox 25"/>
            <p:cNvSpPr txBox="1">
              <a:spLocks noChangeArrowheads="1"/>
            </p:cNvSpPr>
            <p:nvPr/>
          </p:nvSpPr>
          <p:spPr bwMode="auto">
            <a:xfrm>
              <a:off x="6444208" y="6444000"/>
              <a:ext cx="444352" cy="369332"/>
            </a:xfrm>
            <a:prstGeom prst="rect">
              <a:avLst/>
            </a:prstGeom>
            <a:solidFill>
              <a:schemeClr val="bg1"/>
            </a:solidFill>
            <a:ln w="9525">
              <a:noFill/>
              <a:miter lim="800000"/>
              <a:headEnd/>
              <a:tailEnd/>
            </a:ln>
          </p:spPr>
          <p:txBody>
            <a:bodyPr wrap="none">
              <a:spAutoFit/>
            </a:bodyPr>
            <a:lstStyle/>
            <a:p>
              <a:r>
                <a:rPr lang="en-US">
                  <a:solidFill>
                    <a:srgbClr val="00008C"/>
                  </a:solidFill>
                  <a:latin typeface="Calibri" pitchFamily="34" charset="0"/>
                </a:rPr>
                <a:t>UT</a:t>
              </a:r>
              <a:endParaRPr lang="ru-RU">
                <a:solidFill>
                  <a:srgbClr val="00008C"/>
                </a:solidFill>
                <a:latin typeface="Calibri" pitchFamily="34" charset="0"/>
              </a:endParaRPr>
            </a:p>
          </p:txBody>
        </p:sp>
      </p:grpSp>
      <p:pic>
        <p:nvPicPr>
          <p:cNvPr id="17" name="Picture 9"/>
          <p:cNvPicPr>
            <a:picLocks noChangeAspect="1" noChangeArrowheads="1"/>
          </p:cNvPicPr>
          <p:nvPr/>
        </p:nvPicPr>
        <p:blipFill>
          <a:blip r:embed="rId4" cstate="print"/>
          <a:srcRect/>
          <a:stretch>
            <a:fillRect/>
          </a:stretch>
        </p:blipFill>
        <p:spPr bwMode="auto">
          <a:xfrm>
            <a:off x="2412659" y="785838"/>
            <a:ext cx="2945562" cy="2014410"/>
          </a:xfrm>
          <a:prstGeom prst="rect">
            <a:avLst/>
          </a:prstGeom>
          <a:noFill/>
          <a:ln w="9525">
            <a:noFill/>
            <a:miter lim="800000"/>
            <a:headEnd/>
            <a:tailEnd/>
          </a:ln>
        </p:spPr>
      </p:pic>
      <p:sp>
        <p:nvSpPr>
          <p:cNvPr id="19" name="Rectangle 5"/>
          <p:cNvSpPr>
            <a:spLocks noChangeArrowheads="1"/>
          </p:cNvSpPr>
          <p:nvPr/>
        </p:nvSpPr>
        <p:spPr bwMode="auto">
          <a:xfrm>
            <a:off x="2338847" y="2737399"/>
            <a:ext cx="3048021" cy="338554"/>
          </a:xfrm>
          <a:prstGeom prst="rect">
            <a:avLst/>
          </a:prstGeom>
          <a:noFill/>
          <a:ln w="9525">
            <a:noFill/>
            <a:miter lim="800000"/>
            <a:headEnd/>
            <a:tailEnd/>
          </a:ln>
        </p:spPr>
        <p:txBody>
          <a:bodyPr wrap="square" anchor="ctr">
            <a:spAutoFit/>
          </a:bodyPr>
          <a:lstStyle/>
          <a:p>
            <a:pPr algn="ctr"/>
            <a:r>
              <a:rPr lang="en-US" sz="1600" i="1" dirty="0" smtClean="0">
                <a:solidFill>
                  <a:srgbClr val="002060"/>
                </a:solidFill>
              </a:rPr>
              <a:t>BMSW at </a:t>
            </a:r>
            <a:r>
              <a:rPr lang="en-US" sz="1600" i="1" dirty="0" err="1" smtClean="0">
                <a:solidFill>
                  <a:srgbClr val="002060"/>
                </a:solidFill>
              </a:rPr>
              <a:t>Spektr</a:t>
            </a:r>
            <a:r>
              <a:rPr lang="en-US" sz="1600" i="1" dirty="0" smtClean="0">
                <a:solidFill>
                  <a:srgbClr val="002060"/>
                </a:solidFill>
              </a:rPr>
              <a:t>-R</a:t>
            </a:r>
            <a:endParaRPr lang="ru-RU" sz="1600" i="1" dirty="0">
              <a:solidFill>
                <a:srgbClr val="002060"/>
              </a:solidFill>
            </a:endParaRPr>
          </a:p>
        </p:txBody>
      </p:sp>
      <p:pic>
        <p:nvPicPr>
          <p:cNvPr id="20" name="Picture 3"/>
          <p:cNvPicPr>
            <a:picLocks noChangeAspect="1" noChangeArrowheads="1"/>
          </p:cNvPicPr>
          <p:nvPr/>
        </p:nvPicPr>
        <p:blipFill>
          <a:blip r:embed="rId5" cstate="print"/>
          <a:srcRect/>
          <a:stretch>
            <a:fillRect/>
          </a:stretch>
        </p:blipFill>
        <p:spPr bwMode="auto">
          <a:xfrm>
            <a:off x="251013" y="788894"/>
            <a:ext cx="2123956" cy="1999129"/>
          </a:xfrm>
          <a:prstGeom prst="rect">
            <a:avLst/>
          </a:prstGeom>
          <a:noFill/>
          <a:ln w="9525">
            <a:noFill/>
            <a:miter lim="800000"/>
            <a:headEnd/>
            <a:tailEnd/>
          </a:ln>
        </p:spPr>
      </p:pic>
      <p:sp>
        <p:nvSpPr>
          <p:cNvPr id="21" name="Text Box 7"/>
          <p:cNvSpPr txBox="1">
            <a:spLocks noChangeArrowheads="1"/>
          </p:cNvSpPr>
          <p:nvPr/>
        </p:nvSpPr>
        <p:spPr bwMode="auto">
          <a:xfrm>
            <a:off x="5365523" y="898029"/>
            <a:ext cx="5274767" cy="2031325"/>
          </a:xfrm>
          <a:prstGeom prst="rect">
            <a:avLst/>
          </a:prstGeom>
          <a:noFill/>
          <a:ln w="9525">
            <a:noFill/>
            <a:miter lim="800000"/>
            <a:headEnd/>
            <a:tailEnd/>
          </a:ln>
        </p:spPr>
        <p:txBody>
          <a:bodyPr wrap="square">
            <a:spAutoFit/>
          </a:bodyPr>
          <a:lstStyle/>
          <a:p>
            <a:pPr>
              <a:buFontTx/>
              <a:buChar char="•"/>
            </a:pPr>
            <a:r>
              <a:rPr lang="en-US" dirty="0" smtClean="0">
                <a:solidFill>
                  <a:srgbClr val="002060"/>
                </a:solidFill>
              </a:rPr>
              <a:t>Highly elliptical orbit  (apogee </a:t>
            </a:r>
            <a:r>
              <a:rPr lang="en-US" dirty="0" smtClean="0">
                <a:solidFill>
                  <a:srgbClr val="002060"/>
                </a:solidFill>
                <a:latin typeface="Calibri" pitchFamily="34" charset="0"/>
              </a:rPr>
              <a:t>340000 km = 53 R</a:t>
            </a:r>
            <a:r>
              <a:rPr lang="ru-RU" baseline="-25000" dirty="0" smtClean="0">
                <a:solidFill>
                  <a:srgbClr val="002060"/>
                </a:solidFill>
                <a:latin typeface="Calibri" pitchFamily="34" charset="0"/>
              </a:rPr>
              <a:t>Е</a:t>
            </a:r>
            <a:r>
              <a:rPr lang="en-US" dirty="0" smtClean="0">
                <a:solidFill>
                  <a:srgbClr val="002060"/>
                </a:solidFill>
                <a:latin typeface="Calibri" pitchFamily="34" charset="0"/>
              </a:rPr>
              <a:t> </a:t>
            </a:r>
            <a:r>
              <a:rPr lang="en-US" dirty="0" smtClean="0">
                <a:solidFill>
                  <a:srgbClr val="002060"/>
                </a:solidFill>
              </a:rPr>
              <a:t>)</a:t>
            </a:r>
          </a:p>
          <a:p>
            <a:pPr>
              <a:buFontTx/>
              <a:buChar char="•"/>
            </a:pPr>
            <a:r>
              <a:rPr lang="en-US" dirty="0" smtClean="0">
                <a:solidFill>
                  <a:srgbClr val="002060"/>
                </a:solidFill>
              </a:rPr>
              <a:t>Long  time series in the SW+BS crossings+ </a:t>
            </a:r>
            <a:r>
              <a:rPr lang="en-US" dirty="0" err="1" smtClean="0">
                <a:solidFill>
                  <a:srgbClr val="002060"/>
                </a:solidFill>
              </a:rPr>
              <a:t>Flang</a:t>
            </a:r>
            <a:r>
              <a:rPr lang="en-US" dirty="0" smtClean="0">
                <a:solidFill>
                  <a:srgbClr val="002060"/>
                </a:solidFill>
              </a:rPr>
              <a:t> MSH</a:t>
            </a:r>
          </a:p>
          <a:p>
            <a:pPr>
              <a:buFontTx/>
              <a:buChar char="•"/>
            </a:pPr>
            <a:r>
              <a:rPr lang="en-US" dirty="0" smtClean="0">
                <a:solidFill>
                  <a:srgbClr val="002060"/>
                </a:solidFill>
              </a:rPr>
              <a:t>Data 08/2011 – 01/2019</a:t>
            </a:r>
          </a:p>
          <a:p>
            <a:pPr>
              <a:buFontTx/>
              <a:buChar char="•"/>
            </a:pPr>
            <a:r>
              <a:rPr lang="en-US" dirty="0" smtClean="0">
                <a:solidFill>
                  <a:srgbClr val="002060"/>
                </a:solidFill>
              </a:rPr>
              <a:t>Measurements</a:t>
            </a:r>
            <a:r>
              <a:rPr lang="ru-RU" dirty="0" smtClean="0">
                <a:solidFill>
                  <a:srgbClr val="002060"/>
                </a:solidFill>
              </a:rPr>
              <a:t>:</a:t>
            </a:r>
          </a:p>
          <a:p>
            <a:pPr marL="252000" lvl="1" indent="36000">
              <a:buFontTx/>
              <a:buChar char="-"/>
            </a:pPr>
            <a:r>
              <a:rPr lang="en-US" dirty="0" smtClean="0">
                <a:solidFill>
                  <a:srgbClr val="002060"/>
                </a:solidFill>
              </a:rPr>
              <a:t>F (ion Flux vector)</a:t>
            </a:r>
            <a:r>
              <a:rPr lang="ru-RU" dirty="0" smtClean="0">
                <a:solidFill>
                  <a:srgbClr val="002060"/>
                </a:solidFill>
              </a:rPr>
              <a:t>  ( 31</a:t>
            </a:r>
            <a:r>
              <a:rPr lang="en-US" dirty="0" smtClean="0">
                <a:solidFill>
                  <a:srgbClr val="002060"/>
                </a:solidFill>
              </a:rPr>
              <a:t> ms</a:t>
            </a:r>
            <a:r>
              <a:rPr lang="ru-RU" dirty="0" smtClean="0">
                <a:solidFill>
                  <a:srgbClr val="002060"/>
                </a:solidFill>
              </a:rPr>
              <a:t> )</a:t>
            </a:r>
          </a:p>
          <a:p>
            <a:pPr marL="252000" lvl="1" indent="36000">
              <a:buFontTx/>
              <a:buChar char="-"/>
            </a:pPr>
            <a:r>
              <a:rPr lang="en-US" dirty="0" err="1" smtClean="0">
                <a:solidFill>
                  <a:srgbClr val="002060"/>
                </a:solidFill>
              </a:rPr>
              <a:t>N</a:t>
            </a:r>
            <a:r>
              <a:rPr lang="en-US" baseline="-25000" dirty="0" err="1" smtClean="0">
                <a:solidFill>
                  <a:srgbClr val="002060"/>
                </a:solidFill>
              </a:rPr>
              <a:t>p</a:t>
            </a:r>
            <a:r>
              <a:rPr lang="en-US" dirty="0" smtClean="0">
                <a:solidFill>
                  <a:srgbClr val="002060"/>
                </a:solidFill>
              </a:rPr>
              <a:t>, </a:t>
            </a:r>
            <a:r>
              <a:rPr lang="en-US" dirty="0" err="1" smtClean="0">
                <a:solidFill>
                  <a:srgbClr val="002060"/>
                </a:solidFill>
              </a:rPr>
              <a:t>V</a:t>
            </a:r>
            <a:r>
              <a:rPr lang="en-US" baseline="-25000" dirty="0" err="1" smtClean="0">
                <a:solidFill>
                  <a:srgbClr val="002060"/>
                </a:solidFill>
              </a:rPr>
              <a:t>p</a:t>
            </a:r>
            <a:r>
              <a:rPr lang="en-US" dirty="0" smtClean="0">
                <a:solidFill>
                  <a:srgbClr val="002060"/>
                </a:solidFill>
              </a:rPr>
              <a:t>, </a:t>
            </a:r>
            <a:r>
              <a:rPr lang="en-US" dirty="0" err="1" smtClean="0">
                <a:solidFill>
                  <a:srgbClr val="002060"/>
                </a:solidFill>
              </a:rPr>
              <a:t>V</a:t>
            </a:r>
            <a:r>
              <a:rPr lang="en-US" baseline="-25000" dirty="0" err="1" smtClean="0">
                <a:solidFill>
                  <a:srgbClr val="002060"/>
                </a:solidFill>
              </a:rPr>
              <a:t>thp</a:t>
            </a:r>
            <a:r>
              <a:rPr lang="ru-RU" dirty="0" smtClean="0">
                <a:solidFill>
                  <a:srgbClr val="002060"/>
                </a:solidFill>
              </a:rPr>
              <a:t> </a:t>
            </a:r>
            <a:r>
              <a:rPr lang="en-US" dirty="0" smtClean="0">
                <a:solidFill>
                  <a:srgbClr val="002060"/>
                </a:solidFill>
              </a:rPr>
              <a:t> (</a:t>
            </a:r>
            <a:r>
              <a:rPr lang="ru-RU" dirty="0" smtClean="0">
                <a:solidFill>
                  <a:srgbClr val="002060"/>
                </a:solidFill>
              </a:rPr>
              <a:t>31 </a:t>
            </a:r>
            <a:r>
              <a:rPr lang="en-US" dirty="0" smtClean="0">
                <a:solidFill>
                  <a:srgbClr val="002060"/>
                </a:solidFill>
              </a:rPr>
              <a:t>ms</a:t>
            </a:r>
            <a:r>
              <a:rPr lang="ru-RU" dirty="0" smtClean="0">
                <a:solidFill>
                  <a:srgbClr val="002060"/>
                </a:solidFill>
              </a:rPr>
              <a:t> </a:t>
            </a:r>
            <a:r>
              <a:rPr lang="en-US" dirty="0" smtClean="0">
                <a:solidFill>
                  <a:srgbClr val="002060"/>
                </a:solidFill>
              </a:rPr>
              <a:t>–adaptive mode</a:t>
            </a:r>
            <a:r>
              <a:rPr lang="ru-RU" dirty="0" smtClean="0">
                <a:solidFill>
                  <a:srgbClr val="002060"/>
                </a:solidFill>
              </a:rPr>
              <a:t>)</a:t>
            </a:r>
            <a:endParaRPr lang="en-US" dirty="0" smtClean="0">
              <a:solidFill>
                <a:srgbClr val="002060"/>
              </a:solidFill>
            </a:endParaRPr>
          </a:p>
          <a:p>
            <a:pPr marL="252000" lvl="1" indent="36000">
              <a:buFontTx/>
              <a:buChar char="-"/>
            </a:pPr>
            <a:r>
              <a:rPr lang="en-US" dirty="0" err="1" smtClean="0">
                <a:solidFill>
                  <a:srgbClr val="002060"/>
                </a:solidFill>
              </a:rPr>
              <a:t>N</a:t>
            </a:r>
            <a:r>
              <a:rPr lang="en-US" baseline="-25000" dirty="0" err="1" smtClean="0">
                <a:solidFill>
                  <a:srgbClr val="002060"/>
                </a:solidFill>
              </a:rPr>
              <a:t>p</a:t>
            </a:r>
            <a:r>
              <a:rPr lang="en-US" dirty="0" smtClean="0">
                <a:solidFill>
                  <a:srgbClr val="002060"/>
                </a:solidFill>
              </a:rPr>
              <a:t>, </a:t>
            </a:r>
            <a:r>
              <a:rPr lang="en-US" dirty="0" err="1" smtClean="0">
                <a:solidFill>
                  <a:srgbClr val="002060"/>
                </a:solidFill>
              </a:rPr>
              <a:t>V</a:t>
            </a:r>
            <a:r>
              <a:rPr lang="en-US" baseline="-25000" dirty="0" err="1" smtClean="0">
                <a:solidFill>
                  <a:srgbClr val="002060"/>
                </a:solidFill>
              </a:rPr>
              <a:t>p</a:t>
            </a:r>
            <a:r>
              <a:rPr lang="en-US" dirty="0" smtClean="0">
                <a:solidFill>
                  <a:srgbClr val="002060"/>
                </a:solidFill>
              </a:rPr>
              <a:t>, </a:t>
            </a:r>
            <a:r>
              <a:rPr lang="en-US" dirty="0" err="1" smtClean="0">
                <a:solidFill>
                  <a:srgbClr val="002060"/>
                </a:solidFill>
              </a:rPr>
              <a:t>V</a:t>
            </a:r>
            <a:r>
              <a:rPr lang="en-US" baseline="-25000" dirty="0" err="1" smtClean="0">
                <a:solidFill>
                  <a:srgbClr val="002060"/>
                </a:solidFill>
              </a:rPr>
              <a:t>thp</a:t>
            </a:r>
            <a:r>
              <a:rPr lang="en-US" dirty="0" smtClean="0">
                <a:solidFill>
                  <a:srgbClr val="002060"/>
                </a:solidFill>
              </a:rPr>
              <a:t>, N</a:t>
            </a:r>
            <a:r>
              <a:rPr lang="ru-RU" baseline="-25000" dirty="0" err="1" smtClean="0">
                <a:solidFill>
                  <a:srgbClr val="002060"/>
                </a:solidFill>
              </a:rPr>
              <a:t>α</a:t>
            </a:r>
            <a:r>
              <a:rPr lang="en-US" dirty="0" smtClean="0">
                <a:solidFill>
                  <a:srgbClr val="002060"/>
                </a:solidFill>
              </a:rPr>
              <a:t>, V</a:t>
            </a:r>
            <a:r>
              <a:rPr lang="ru-RU" baseline="-25000" dirty="0" err="1" smtClean="0">
                <a:solidFill>
                  <a:srgbClr val="002060"/>
                </a:solidFill>
              </a:rPr>
              <a:t>α</a:t>
            </a:r>
            <a:r>
              <a:rPr lang="en-US" baseline="-25000" dirty="0" smtClean="0">
                <a:solidFill>
                  <a:srgbClr val="002060"/>
                </a:solidFill>
              </a:rPr>
              <a:t> </a:t>
            </a:r>
            <a:r>
              <a:rPr lang="en-US" dirty="0" smtClean="0">
                <a:solidFill>
                  <a:srgbClr val="002060"/>
                </a:solidFill>
              </a:rPr>
              <a:t>(</a:t>
            </a:r>
            <a:r>
              <a:rPr lang="ru-RU" dirty="0" smtClean="0">
                <a:solidFill>
                  <a:srgbClr val="002060"/>
                </a:solidFill>
              </a:rPr>
              <a:t> </a:t>
            </a:r>
            <a:r>
              <a:rPr lang="en-US" dirty="0" smtClean="0">
                <a:solidFill>
                  <a:srgbClr val="002060"/>
                </a:solidFill>
              </a:rPr>
              <a:t>3 s</a:t>
            </a:r>
            <a:r>
              <a:rPr lang="ru-RU" dirty="0" smtClean="0">
                <a:solidFill>
                  <a:srgbClr val="002060"/>
                </a:solidFill>
              </a:rPr>
              <a:t> </a:t>
            </a:r>
            <a:r>
              <a:rPr lang="en-US" dirty="0" smtClean="0">
                <a:solidFill>
                  <a:srgbClr val="002060"/>
                </a:solidFill>
              </a:rPr>
              <a:t>- sweeping mode</a:t>
            </a:r>
            <a:r>
              <a:rPr lang="ru-RU" dirty="0" smtClean="0">
                <a:solidFill>
                  <a:srgbClr val="002060"/>
                </a:solidFill>
              </a:rPr>
              <a:t>)</a:t>
            </a:r>
            <a:endParaRPr lang="en-US" dirty="0">
              <a:solidFill>
                <a:srgbClr val="002060"/>
              </a:solidFill>
            </a:endParaRPr>
          </a:p>
        </p:txBody>
      </p:sp>
      <p:sp>
        <p:nvSpPr>
          <p:cNvPr id="25" name="Rectangle 5"/>
          <p:cNvSpPr>
            <a:spLocks noChangeArrowheads="1"/>
          </p:cNvSpPr>
          <p:nvPr/>
        </p:nvSpPr>
        <p:spPr bwMode="auto">
          <a:xfrm>
            <a:off x="581765" y="2783851"/>
            <a:ext cx="1533906" cy="338554"/>
          </a:xfrm>
          <a:prstGeom prst="rect">
            <a:avLst/>
          </a:prstGeom>
          <a:noFill/>
          <a:ln w="9525">
            <a:noFill/>
            <a:miter lim="800000"/>
            <a:headEnd/>
            <a:tailEnd/>
          </a:ln>
        </p:spPr>
        <p:txBody>
          <a:bodyPr wrap="square" anchor="ctr">
            <a:spAutoFit/>
          </a:bodyPr>
          <a:lstStyle/>
          <a:p>
            <a:pPr algn="ctr"/>
            <a:r>
              <a:rPr lang="en-US" sz="1600" i="1" dirty="0" err="1" smtClean="0">
                <a:solidFill>
                  <a:srgbClr val="002060"/>
                </a:solidFill>
              </a:rPr>
              <a:t>Spektr</a:t>
            </a:r>
            <a:r>
              <a:rPr lang="en-US" sz="1600" i="1" dirty="0" smtClean="0">
                <a:solidFill>
                  <a:srgbClr val="002060"/>
                </a:solidFill>
              </a:rPr>
              <a:t>-R</a:t>
            </a:r>
            <a:endParaRPr lang="ru-RU" sz="1600" i="1" dirty="0">
              <a:solidFill>
                <a:srgbClr val="002060"/>
              </a:solidFill>
            </a:endParaRPr>
          </a:p>
        </p:txBody>
      </p:sp>
      <p:sp>
        <p:nvSpPr>
          <p:cNvPr id="27" name="TextBox 26"/>
          <p:cNvSpPr txBox="1"/>
          <p:nvPr/>
        </p:nvSpPr>
        <p:spPr>
          <a:xfrm>
            <a:off x="1312067" y="3043583"/>
            <a:ext cx="3149098" cy="584775"/>
          </a:xfrm>
          <a:prstGeom prst="rect">
            <a:avLst/>
          </a:prstGeom>
          <a:noFill/>
        </p:spPr>
        <p:txBody>
          <a:bodyPr wrap="square" rtlCol="0">
            <a:spAutoFit/>
          </a:bodyPr>
          <a:lstStyle/>
          <a:p>
            <a:pPr lvl="0"/>
            <a:r>
              <a:rPr lang="en-US" sz="1600" i="1" dirty="0" err="1" smtClean="0">
                <a:solidFill>
                  <a:srgbClr val="002060"/>
                </a:solidFill>
              </a:rPr>
              <a:t>Safrankova</a:t>
            </a:r>
            <a:r>
              <a:rPr lang="en-US" sz="1600" i="1" dirty="0" smtClean="0">
                <a:solidFill>
                  <a:srgbClr val="002060"/>
                </a:solidFill>
              </a:rPr>
              <a:t> et al., Sp. Sci. Rev., 2013 </a:t>
            </a:r>
          </a:p>
          <a:p>
            <a:r>
              <a:rPr lang="en-US" sz="1600" i="1" dirty="0" err="1" smtClean="0">
                <a:solidFill>
                  <a:srgbClr val="002060"/>
                </a:solidFill>
              </a:rPr>
              <a:t>Zastenker</a:t>
            </a:r>
            <a:r>
              <a:rPr lang="en-US" sz="1600" i="1" dirty="0" smtClean="0">
                <a:solidFill>
                  <a:srgbClr val="002060"/>
                </a:solidFill>
              </a:rPr>
              <a:t> et al, </a:t>
            </a:r>
            <a:r>
              <a:rPr lang="en-US" sz="1600" i="1" dirty="0" err="1" smtClean="0">
                <a:solidFill>
                  <a:srgbClr val="002060"/>
                </a:solidFill>
              </a:rPr>
              <a:t>Cos.Res</a:t>
            </a:r>
            <a:r>
              <a:rPr lang="en-US" sz="1600" i="1" dirty="0" smtClean="0">
                <a:solidFill>
                  <a:srgbClr val="002060"/>
                </a:solidFill>
              </a:rPr>
              <a:t>., 2013;</a:t>
            </a:r>
            <a:endParaRPr lang="ru-RU" sz="1600" i="1" dirty="0" smtClean="0">
              <a:solidFill>
                <a:srgbClr val="002060"/>
              </a:solidFill>
            </a:endParaRPr>
          </a:p>
        </p:txBody>
      </p:sp>
      <p:sp>
        <p:nvSpPr>
          <p:cNvPr id="28" name="Rectangle 5"/>
          <p:cNvSpPr>
            <a:spLocks noChangeArrowheads="1"/>
          </p:cNvSpPr>
          <p:nvPr/>
        </p:nvSpPr>
        <p:spPr bwMode="auto">
          <a:xfrm>
            <a:off x="5665063" y="3143149"/>
            <a:ext cx="4557961" cy="923330"/>
          </a:xfrm>
          <a:prstGeom prst="rect">
            <a:avLst/>
          </a:prstGeom>
          <a:noFill/>
          <a:ln w="9525">
            <a:noFill/>
            <a:miter lim="800000"/>
            <a:headEnd/>
            <a:tailEnd/>
          </a:ln>
        </p:spPr>
        <p:txBody>
          <a:bodyPr wrap="square" anchor="ctr">
            <a:spAutoFit/>
          </a:bodyPr>
          <a:lstStyle/>
          <a:p>
            <a:r>
              <a:rPr lang="en-US" b="1" i="1" dirty="0" smtClean="0">
                <a:solidFill>
                  <a:srgbClr val="002060"/>
                </a:solidFill>
              </a:rPr>
              <a:t>Collaboration: </a:t>
            </a:r>
          </a:p>
          <a:p>
            <a:r>
              <a:rPr lang="en-US" dirty="0" smtClean="0">
                <a:solidFill>
                  <a:srgbClr val="002060"/>
                </a:solidFill>
              </a:rPr>
              <a:t>Space research Institute (IKI) RAN (Russia) </a:t>
            </a:r>
            <a:endParaRPr lang="ru-RU" i="1" dirty="0" smtClean="0">
              <a:solidFill>
                <a:srgbClr val="002060"/>
              </a:solidFill>
            </a:endParaRPr>
          </a:p>
          <a:p>
            <a:r>
              <a:rPr lang="en-US" b="1" i="1" dirty="0" smtClean="0">
                <a:solidFill>
                  <a:srgbClr val="002060"/>
                </a:solidFill>
              </a:rPr>
              <a:t> </a:t>
            </a:r>
            <a:r>
              <a:rPr lang="en-US" dirty="0" smtClean="0">
                <a:solidFill>
                  <a:srgbClr val="002060"/>
                </a:solidFill>
              </a:rPr>
              <a:t>Charles University in Prague (Czech Republic)</a:t>
            </a:r>
            <a:endParaRPr lang="ru-RU" i="1" dirty="0">
              <a:solidFill>
                <a:srgbClr val="002060"/>
              </a:solidFill>
            </a:endParaRPr>
          </a:p>
        </p:txBody>
      </p:sp>
      <p:sp>
        <p:nvSpPr>
          <p:cNvPr id="31" name="Rectangle 5"/>
          <p:cNvSpPr>
            <a:spLocks noChangeArrowheads="1"/>
          </p:cNvSpPr>
          <p:nvPr/>
        </p:nvSpPr>
        <p:spPr bwMode="auto">
          <a:xfrm>
            <a:off x="7880472" y="6105990"/>
            <a:ext cx="2518474" cy="584775"/>
          </a:xfrm>
          <a:prstGeom prst="rect">
            <a:avLst/>
          </a:prstGeom>
          <a:noFill/>
          <a:ln w="9525">
            <a:noFill/>
            <a:miter lim="800000"/>
            <a:headEnd/>
            <a:tailEnd/>
          </a:ln>
        </p:spPr>
        <p:txBody>
          <a:bodyPr wrap="square" anchor="ctr">
            <a:spAutoFit/>
          </a:bodyPr>
          <a:lstStyle/>
          <a:p>
            <a:pPr algn="ctr"/>
            <a:r>
              <a:rPr lang="en-US" sz="1600" i="1" dirty="0" smtClean="0">
                <a:solidFill>
                  <a:srgbClr val="002060"/>
                </a:solidFill>
              </a:rPr>
              <a:t>BMSW for Luna-26 mission  </a:t>
            </a:r>
          </a:p>
          <a:p>
            <a:pPr algn="ctr"/>
            <a:r>
              <a:rPr lang="en-US" sz="1600" i="1" dirty="0" smtClean="0">
                <a:solidFill>
                  <a:srgbClr val="002060"/>
                </a:solidFill>
              </a:rPr>
              <a:t>(Russia – plan 2024) </a:t>
            </a:r>
            <a:endParaRPr lang="ru-RU" sz="1600" i="1" dirty="0">
              <a:solidFill>
                <a:srgbClr val="002060"/>
              </a:solidFill>
            </a:endParaRPr>
          </a:p>
        </p:txBody>
      </p:sp>
      <p:sp>
        <p:nvSpPr>
          <p:cNvPr id="33" name="Прямоугольник 32"/>
          <p:cNvSpPr/>
          <p:nvPr/>
        </p:nvSpPr>
        <p:spPr>
          <a:xfrm>
            <a:off x="5347043" y="4392001"/>
            <a:ext cx="2522339" cy="1754326"/>
          </a:xfrm>
          <a:prstGeom prst="rect">
            <a:avLst/>
          </a:prstGeom>
        </p:spPr>
        <p:txBody>
          <a:bodyPr wrap="square">
            <a:spAutoFit/>
          </a:bodyPr>
          <a:lstStyle/>
          <a:p>
            <a:pPr algn="ctr"/>
            <a:r>
              <a:rPr lang="en-US" b="1" dirty="0" smtClean="0">
                <a:solidFill>
                  <a:srgbClr val="0070C0"/>
                </a:solidFill>
              </a:rPr>
              <a:t>Future missions: </a:t>
            </a:r>
          </a:p>
          <a:p>
            <a:pPr algn="ctr">
              <a:buFont typeface="Arial" pitchFamily="34" charset="0"/>
              <a:buChar char="•"/>
            </a:pPr>
            <a:r>
              <a:rPr lang="en-US" dirty="0" smtClean="0">
                <a:solidFill>
                  <a:srgbClr val="002060"/>
                </a:solidFill>
              </a:rPr>
              <a:t>Luna-26</a:t>
            </a:r>
          </a:p>
          <a:p>
            <a:pPr algn="ctr">
              <a:buFont typeface="Arial" pitchFamily="34" charset="0"/>
              <a:buChar char="•"/>
            </a:pPr>
            <a:r>
              <a:rPr lang="en-US" dirty="0" err="1" smtClean="0">
                <a:solidFill>
                  <a:srgbClr val="002060"/>
                </a:solidFill>
              </a:rPr>
              <a:t>Resonans</a:t>
            </a:r>
            <a:r>
              <a:rPr lang="en-US" dirty="0" smtClean="0">
                <a:solidFill>
                  <a:srgbClr val="002060"/>
                </a:solidFill>
              </a:rPr>
              <a:t>-MK (</a:t>
            </a:r>
            <a:r>
              <a:rPr lang="en-US" dirty="0" err="1" smtClean="0">
                <a:solidFill>
                  <a:srgbClr val="002060"/>
                </a:solidFill>
              </a:rPr>
              <a:t>Strannik</a:t>
            </a:r>
            <a:r>
              <a:rPr lang="en-US" dirty="0" smtClean="0">
                <a:solidFill>
                  <a:srgbClr val="002060"/>
                </a:solidFill>
              </a:rPr>
              <a:t>)  </a:t>
            </a:r>
          </a:p>
          <a:p>
            <a:pPr algn="ctr">
              <a:buFont typeface="Arial" pitchFamily="34" charset="0"/>
              <a:buChar char="•"/>
            </a:pPr>
            <a:r>
              <a:rPr lang="en-US" dirty="0" smtClean="0">
                <a:solidFill>
                  <a:srgbClr val="002060"/>
                </a:solidFill>
              </a:rPr>
              <a:t>Gamma-400</a:t>
            </a:r>
          </a:p>
          <a:p>
            <a:pPr algn="ctr">
              <a:buFont typeface="Arial" pitchFamily="34" charset="0"/>
              <a:buChar char="•"/>
            </a:pPr>
            <a:r>
              <a:rPr lang="en-US" dirty="0" err="1" smtClean="0">
                <a:solidFill>
                  <a:srgbClr val="002060"/>
                </a:solidFill>
              </a:rPr>
              <a:t>Interheliozond</a:t>
            </a:r>
            <a:endParaRPr lang="en-US" dirty="0" smtClean="0">
              <a:solidFill>
                <a:srgbClr val="002060"/>
              </a:solidFill>
            </a:endParaRPr>
          </a:p>
          <a:p>
            <a:pPr algn="ctr">
              <a:buFont typeface="Arial" pitchFamily="34" charset="0"/>
              <a:buChar char="•"/>
            </a:pPr>
            <a:r>
              <a:rPr lang="en-US" dirty="0" smtClean="0">
                <a:solidFill>
                  <a:srgbClr val="002060"/>
                </a:solidFill>
              </a:rPr>
              <a:t>Solaris (Monitor-SW</a:t>
            </a:r>
            <a:r>
              <a:rPr lang="en-US" dirty="0" smtClean="0">
                <a:solidFill>
                  <a:srgbClr val="0070C0"/>
                </a:solidFill>
              </a:rPr>
              <a:t>)</a:t>
            </a:r>
            <a:endParaRPr lang="ru-RU" dirty="0">
              <a:solidFill>
                <a:srgbClr val="0070C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Picture 1" descr="I:\2020\IKI_55let\Figures\BMSW_Spectrogram.png"/>
          <p:cNvPicPr>
            <a:picLocks noChangeAspect="1" noChangeArrowheads="1"/>
          </p:cNvPicPr>
          <p:nvPr/>
        </p:nvPicPr>
        <p:blipFill>
          <a:blip r:embed="rId2" cstate="print"/>
          <a:srcRect/>
          <a:stretch>
            <a:fillRect/>
          </a:stretch>
        </p:blipFill>
        <p:spPr bwMode="auto">
          <a:xfrm>
            <a:off x="3852641" y="845617"/>
            <a:ext cx="7004432" cy="1411044"/>
          </a:xfrm>
          <a:prstGeom prst="rect">
            <a:avLst/>
          </a:prstGeom>
          <a:noFill/>
        </p:spPr>
      </p:pic>
      <p:sp>
        <p:nvSpPr>
          <p:cNvPr id="5" name="TextBox 33"/>
          <p:cNvSpPr txBox="1">
            <a:spLocks noChangeArrowheads="1"/>
          </p:cNvSpPr>
          <p:nvPr/>
        </p:nvSpPr>
        <p:spPr bwMode="auto">
          <a:xfrm>
            <a:off x="714650" y="246123"/>
            <a:ext cx="9122305" cy="523220"/>
          </a:xfrm>
          <a:prstGeom prst="rect">
            <a:avLst/>
          </a:prstGeom>
          <a:noFill/>
          <a:ln w="9525">
            <a:noFill/>
            <a:miter lim="800000"/>
            <a:headEnd/>
            <a:tailEnd/>
          </a:ln>
        </p:spPr>
        <p:txBody>
          <a:bodyPr wrap="none">
            <a:spAutoFit/>
          </a:bodyPr>
          <a:lstStyle/>
          <a:p>
            <a:r>
              <a:rPr lang="en-US" sz="2800" b="1" dirty="0" smtClean="0">
                <a:solidFill>
                  <a:srgbClr val="002060"/>
                </a:solidFill>
              </a:rPr>
              <a:t>High resolution plasma measurements at BMSW instrument</a:t>
            </a:r>
            <a:endParaRPr lang="ru-RU" sz="2800" b="1" dirty="0">
              <a:solidFill>
                <a:srgbClr val="002060"/>
              </a:solidFill>
            </a:endParaRPr>
          </a:p>
        </p:txBody>
      </p:sp>
      <p:sp>
        <p:nvSpPr>
          <p:cNvPr id="6" name="Прямоугольник 5"/>
          <p:cNvSpPr/>
          <p:nvPr/>
        </p:nvSpPr>
        <p:spPr>
          <a:xfrm>
            <a:off x="451189" y="970312"/>
            <a:ext cx="3824249" cy="2031325"/>
          </a:xfrm>
          <a:prstGeom prst="rect">
            <a:avLst/>
          </a:prstGeom>
        </p:spPr>
        <p:txBody>
          <a:bodyPr wrap="square">
            <a:spAutoFit/>
          </a:bodyPr>
          <a:lstStyle/>
          <a:p>
            <a:pPr fontAlgn="auto">
              <a:spcBef>
                <a:spcPts val="0"/>
              </a:spcBef>
              <a:spcAft>
                <a:spcPts val="0"/>
              </a:spcAft>
              <a:defRPr/>
            </a:pPr>
            <a:r>
              <a:rPr lang="en-US" altLang="ru-RU" b="1" dirty="0" smtClean="0">
                <a:solidFill>
                  <a:srgbClr val="0070C0"/>
                </a:solidFill>
                <a:latin typeface="+mn-lt"/>
                <a:cs typeface="+mn-cs"/>
              </a:rPr>
              <a:t>Science objectives:</a:t>
            </a:r>
            <a:endParaRPr lang="ru-RU" altLang="ru-RU" b="1" dirty="0" smtClean="0">
              <a:solidFill>
                <a:srgbClr val="0070C0"/>
              </a:solidFill>
              <a:latin typeface="+mn-lt"/>
              <a:cs typeface="+mn-cs"/>
            </a:endParaRPr>
          </a:p>
          <a:p>
            <a:pPr marL="285750" indent="-285750" fontAlgn="auto">
              <a:spcBef>
                <a:spcPts val="0"/>
              </a:spcBef>
              <a:spcAft>
                <a:spcPts val="0"/>
              </a:spcAft>
              <a:buFont typeface="Wingdings" pitchFamily="2" charset="2"/>
              <a:buChar char="Ø"/>
              <a:defRPr/>
            </a:pPr>
            <a:r>
              <a:rPr lang="en-US" dirty="0" smtClean="0">
                <a:solidFill>
                  <a:srgbClr val="00008C"/>
                </a:solidFill>
                <a:latin typeface="+mn-lt"/>
                <a:cs typeface="Times New Roman" pitchFamily="18" charset="0"/>
              </a:rPr>
              <a:t>Plasma turbulence in the solar </a:t>
            </a:r>
          </a:p>
          <a:p>
            <a:pPr marL="285750" indent="-285750" fontAlgn="auto">
              <a:spcBef>
                <a:spcPts val="0"/>
              </a:spcBef>
              <a:spcAft>
                <a:spcPts val="0"/>
              </a:spcAft>
              <a:defRPr/>
            </a:pPr>
            <a:r>
              <a:rPr lang="en-US" dirty="0" smtClean="0">
                <a:solidFill>
                  <a:srgbClr val="00008C"/>
                </a:solidFill>
                <a:latin typeface="+mn-lt"/>
                <a:cs typeface="Times New Roman" pitchFamily="18" charset="0"/>
              </a:rPr>
              <a:t>wind and </a:t>
            </a:r>
            <a:r>
              <a:rPr lang="en-US" dirty="0" err="1" smtClean="0">
                <a:solidFill>
                  <a:srgbClr val="00008C"/>
                </a:solidFill>
                <a:latin typeface="+mn-lt"/>
                <a:cs typeface="Times New Roman" pitchFamily="18" charset="0"/>
              </a:rPr>
              <a:t>magnetosheath</a:t>
            </a:r>
            <a:endParaRPr lang="en-US" dirty="0" smtClean="0">
              <a:solidFill>
                <a:srgbClr val="00008C"/>
              </a:solidFill>
              <a:latin typeface="+mn-lt"/>
              <a:cs typeface="Times New Roman" pitchFamily="18" charset="0"/>
            </a:endParaRPr>
          </a:p>
          <a:p>
            <a:pPr marL="285750" indent="-285750">
              <a:buFont typeface="Wingdings" pitchFamily="2" charset="2"/>
              <a:buChar char="Ø"/>
              <a:defRPr/>
            </a:pPr>
            <a:r>
              <a:rPr lang="en-US" dirty="0" smtClean="0">
                <a:solidFill>
                  <a:srgbClr val="00008C"/>
                </a:solidFill>
                <a:cs typeface="Times New Roman" pitchFamily="18" charset="0"/>
              </a:rPr>
              <a:t>Thin structure of shock fronts</a:t>
            </a:r>
          </a:p>
          <a:p>
            <a:pPr marL="285750" indent="-285750" fontAlgn="auto">
              <a:spcBef>
                <a:spcPts val="0"/>
              </a:spcBef>
              <a:spcAft>
                <a:spcPts val="0"/>
              </a:spcAft>
              <a:buFont typeface="Wingdings" pitchFamily="2" charset="2"/>
              <a:buChar char="Ø"/>
              <a:defRPr/>
            </a:pPr>
            <a:r>
              <a:rPr lang="en-US" dirty="0" smtClean="0">
                <a:solidFill>
                  <a:srgbClr val="00008C"/>
                </a:solidFill>
                <a:latin typeface="+mn-lt"/>
                <a:cs typeface="Times New Roman" pitchFamily="18" charset="0"/>
              </a:rPr>
              <a:t>Small scale plasma structures</a:t>
            </a:r>
          </a:p>
          <a:p>
            <a:pPr marL="285750" indent="-285750" fontAlgn="auto">
              <a:spcBef>
                <a:spcPts val="0"/>
              </a:spcBef>
              <a:spcAft>
                <a:spcPts val="0"/>
              </a:spcAft>
              <a:buFont typeface="Wingdings" pitchFamily="2" charset="2"/>
              <a:buChar char="Ø"/>
              <a:defRPr/>
            </a:pPr>
            <a:r>
              <a:rPr lang="en-US" dirty="0" smtClean="0">
                <a:solidFill>
                  <a:srgbClr val="00008C"/>
                </a:solidFill>
                <a:cs typeface="Calibri" panose="020F0502020204030204" pitchFamily="34" charset="0"/>
              </a:rPr>
              <a:t>Fast</a:t>
            </a:r>
            <a:r>
              <a:rPr lang="ru-RU" dirty="0" smtClean="0">
                <a:solidFill>
                  <a:srgbClr val="00008C"/>
                </a:solidFill>
                <a:cs typeface="Calibri" panose="020F0502020204030204" pitchFamily="34" charset="0"/>
              </a:rPr>
              <a:t> </a:t>
            </a:r>
            <a:r>
              <a:rPr lang="en-US" dirty="0" smtClean="0">
                <a:solidFill>
                  <a:srgbClr val="00008C"/>
                </a:solidFill>
                <a:cs typeface="Calibri" panose="020F0502020204030204" pitchFamily="34" charset="0"/>
              </a:rPr>
              <a:t>variations</a:t>
            </a:r>
            <a:r>
              <a:rPr lang="ru-RU" dirty="0" smtClean="0">
                <a:solidFill>
                  <a:srgbClr val="00008C"/>
                </a:solidFill>
                <a:cs typeface="Calibri" panose="020F0502020204030204" pitchFamily="34" charset="0"/>
              </a:rPr>
              <a:t> </a:t>
            </a:r>
            <a:r>
              <a:rPr lang="en-US" dirty="0" smtClean="0">
                <a:solidFill>
                  <a:srgbClr val="00008C"/>
                </a:solidFill>
                <a:cs typeface="Calibri" panose="020F0502020204030204" pitchFamily="34" charset="0"/>
              </a:rPr>
              <a:t>of helium abundance</a:t>
            </a:r>
            <a:endParaRPr lang="en-US" dirty="0" smtClean="0">
              <a:solidFill>
                <a:srgbClr val="00008C"/>
              </a:solidFill>
              <a:latin typeface="+mn-lt"/>
              <a:cs typeface="Times New Roman" pitchFamily="18" charset="0"/>
            </a:endParaRPr>
          </a:p>
          <a:p>
            <a:pPr marL="285750" indent="-285750" fontAlgn="auto">
              <a:spcBef>
                <a:spcPts val="0"/>
              </a:spcBef>
              <a:spcAft>
                <a:spcPts val="0"/>
              </a:spcAft>
              <a:buFont typeface="Wingdings" pitchFamily="2" charset="2"/>
              <a:buChar char="Ø"/>
              <a:defRPr/>
            </a:pPr>
            <a:r>
              <a:rPr lang="en-US" dirty="0" smtClean="0">
                <a:solidFill>
                  <a:srgbClr val="00008C"/>
                </a:solidFill>
                <a:cs typeface="Times New Roman" pitchFamily="18" charset="0"/>
              </a:rPr>
              <a:t>Monitoring of the solar wind</a:t>
            </a:r>
            <a:endParaRPr lang="ru-RU" dirty="0">
              <a:solidFill>
                <a:srgbClr val="00008C"/>
              </a:solidFill>
              <a:latin typeface="+mn-lt"/>
              <a:cs typeface="Times New Roman" pitchFamily="18" charset="0"/>
            </a:endParaRPr>
          </a:p>
        </p:txBody>
      </p:sp>
      <p:grpSp>
        <p:nvGrpSpPr>
          <p:cNvPr id="9" name="Группа 8"/>
          <p:cNvGrpSpPr/>
          <p:nvPr/>
        </p:nvGrpSpPr>
        <p:grpSpPr>
          <a:xfrm>
            <a:off x="4544291" y="2169069"/>
            <a:ext cx="6058512" cy="4190167"/>
            <a:chOff x="2104807" y="1720828"/>
            <a:chExt cx="8237208" cy="4743071"/>
          </a:xfrm>
        </p:grpSpPr>
        <p:grpSp>
          <p:nvGrpSpPr>
            <p:cNvPr id="10" name="Группа 25"/>
            <p:cNvGrpSpPr>
              <a:grpSpLocks/>
            </p:cNvGrpSpPr>
            <p:nvPr/>
          </p:nvGrpSpPr>
          <p:grpSpPr bwMode="auto">
            <a:xfrm>
              <a:off x="2104807" y="1720828"/>
              <a:ext cx="8237208" cy="4743071"/>
              <a:chOff x="899591" y="2565083"/>
              <a:chExt cx="4871291" cy="3264627"/>
            </a:xfrm>
          </p:grpSpPr>
          <p:grpSp>
            <p:nvGrpSpPr>
              <p:cNvPr id="14" name="Группа 107"/>
              <p:cNvGrpSpPr>
                <a:grpSpLocks/>
              </p:cNvGrpSpPr>
              <p:nvPr/>
            </p:nvGrpSpPr>
            <p:grpSpPr bwMode="auto">
              <a:xfrm>
                <a:off x="899591" y="2565083"/>
                <a:ext cx="4871291" cy="3264627"/>
                <a:chOff x="755576" y="2612909"/>
                <a:chExt cx="4824536" cy="3216358"/>
              </a:xfrm>
            </p:grpSpPr>
            <p:pic>
              <p:nvPicPr>
                <p:cNvPr id="18" name="Рисунок 70" descr="primer1_120802_1244-1301_red_2model.png"/>
                <p:cNvPicPr>
                  <a:picLocks noChangeAspect="1"/>
                </p:cNvPicPr>
                <p:nvPr/>
              </p:nvPicPr>
              <p:blipFill>
                <a:blip r:embed="rId3" cstate="print"/>
                <a:srcRect/>
                <a:stretch>
                  <a:fillRect/>
                </a:stretch>
              </p:blipFill>
              <p:spPr bwMode="auto">
                <a:xfrm>
                  <a:off x="755576" y="2612909"/>
                  <a:ext cx="4824536" cy="3216358"/>
                </a:xfrm>
                <a:prstGeom prst="rect">
                  <a:avLst/>
                </a:prstGeom>
                <a:noFill/>
                <a:ln w="9525">
                  <a:noFill/>
                  <a:miter lim="800000"/>
                  <a:headEnd/>
                  <a:tailEnd/>
                </a:ln>
              </p:spPr>
            </p:pic>
            <p:cxnSp>
              <p:nvCxnSpPr>
                <p:cNvPr id="19" name="Прямая соединительная линия 18"/>
                <p:cNvCxnSpPr/>
                <p:nvPr/>
              </p:nvCxnSpPr>
              <p:spPr bwMode="auto">
                <a:xfrm flipV="1">
                  <a:off x="3394111" y="2825499"/>
                  <a:ext cx="0" cy="2548744"/>
                </a:xfrm>
                <a:prstGeom prst="line">
                  <a:avLst/>
                </a:prstGeom>
                <a:ln w="15875">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p:cNvCxnSpPr/>
                <p:nvPr/>
              </p:nvCxnSpPr>
              <p:spPr bwMode="auto">
                <a:xfrm>
                  <a:off x="1611562" y="5309010"/>
                  <a:ext cx="1654859" cy="233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6"/>
                <p:cNvSpPr txBox="1">
                  <a:spLocks noChangeArrowheads="1"/>
                </p:cNvSpPr>
                <p:nvPr/>
              </p:nvSpPr>
              <p:spPr bwMode="auto">
                <a:xfrm>
                  <a:off x="1494804" y="4601729"/>
                  <a:ext cx="2019439" cy="779619"/>
                </a:xfrm>
                <a:prstGeom prst="rect">
                  <a:avLst/>
                </a:prstGeom>
                <a:noFill/>
                <a:ln w="9525">
                  <a:noFill/>
                  <a:miter lim="800000"/>
                  <a:headEnd/>
                  <a:tailEnd/>
                </a:ln>
              </p:spPr>
              <p:txBody>
                <a:bodyPr>
                  <a:spAutoFit/>
                </a:bodyPr>
                <a:lstStyle/>
                <a:p>
                  <a:pPr algn="ctr"/>
                  <a:r>
                    <a:rPr lang="en-US" altLang="ru-RU" sz="2000" dirty="0" smtClean="0">
                      <a:solidFill>
                        <a:srgbClr val="FF0000"/>
                      </a:solidFill>
                      <a:latin typeface="Calibri" pitchFamily="34" charset="0"/>
                    </a:rPr>
                    <a:t>The limit of systematic direct measurements </a:t>
                  </a:r>
                </a:p>
                <a:p>
                  <a:pPr algn="ctr"/>
                  <a:r>
                    <a:rPr lang="en-US" altLang="ru-RU" sz="2000" dirty="0" smtClean="0">
                      <a:solidFill>
                        <a:srgbClr val="FF0000"/>
                      </a:solidFill>
                      <a:latin typeface="Calibri" pitchFamily="34" charset="0"/>
                    </a:rPr>
                    <a:t>before the SPEKTR-R</a:t>
                  </a:r>
                  <a:endParaRPr lang="ru-RU" altLang="ru-RU" sz="2000" dirty="0">
                    <a:solidFill>
                      <a:srgbClr val="FF0000"/>
                    </a:solidFill>
                    <a:latin typeface="Calibri" pitchFamily="34" charset="0"/>
                  </a:endParaRPr>
                </a:p>
              </p:txBody>
            </p:sp>
            <p:sp>
              <p:nvSpPr>
                <p:cNvPr id="22" name="Rectangle 257"/>
                <p:cNvSpPr>
                  <a:spLocks noChangeArrowheads="1"/>
                </p:cNvSpPr>
                <p:nvPr/>
              </p:nvSpPr>
              <p:spPr bwMode="auto">
                <a:xfrm>
                  <a:off x="1468744" y="3393340"/>
                  <a:ext cx="1711604" cy="438288"/>
                </a:xfrm>
                <a:prstGeom prst="rect">
                  <a:avLst/>
                </a:prstGeom>
                <a:noFill/>
                <a:ln w="9525">
                  <a:noFill/>
                  <a:miter lim="800000"/>
                  <a:headEnd/>
                  <a:tailEnd/>
                </a:ln>
              </p:spPr>
              <p:txBody>
                <a:bodyPr>
                  <a:spAutoFit/>
                </a:bodyPr>
                <a:lstStyle/>
                <a:p>
                  <a:pPr algn="ctr" defTabSz="2230438"/>
                  <a:r>
                    <a:rPr lang="en-US" altLang="ru-RU" dirty="0">
                      <a:solidFill>
                        <a:srgbClr val="00008C"/>
                      </a:solidFill>
                      <a:latin typeface="Calibri" pitchFamily="34" charset="0"/>
                    </a:rPr>
                    <a:t>-5/3</a:t>
                  </a:r>
                </a:p>
                <a:p>
                  <a:pPr algn="ctr" defTabSz="2230438"/>
                  <a:r>
                    <a:rPr lang="en-US" altLang="ru-RU" dirty="0" err="1" smtClean="0">
                      <a:solidFill>
                        <a:srgbClr val="00008C"/>
                      </a:solidFill>
                      <a:latin typeface="Calibri" pitchFamily="34" charset="0"/>
                    </a:rPr>
                    <a:t>Kolmogorov</a:t>
                  </a:r>
                  <a:r>
                    <a:rPr lang="en-US" altLang="ru-RU" dirty="0" smtClean="0">
                      <a:solidFill>
                        <a:srgbClr val="00008C"/>
                      </a:solidFill>
                      <a:latin typeface="Calibri" pitchFamily="34" charset="0"/>
                    </a:rPr>
                    <a:t> turbulence</a:t>
                  </a:r>
                  <a:endParaRPr lang="ru-RU" altLang="ru-RU" dirty="0">
                    <a:solidFill>
                      <a:srgbClr val="00008C"/>
                    </a:solidFill>
                    <a:latin typeface="Calibri" pitchFamily="34" charset="0"/>
                  </a:endParaRPr>
                </a:p>
              </p:txBody>
            </p:sp>
            <p:sp>
              <p:nvSpPr>
                <p:cNvPr id="23" name="Прямоугольник 22"/>
                <p:cNvSpPr/>
                <p:nvPr/>
              </p:nvSpPr>
              <p:spPr>
                <a:xfrm>
                  <a:off x="3394111" y="2781233"/>
                  <a:ext cx="2033841" cy="2593009"/>
                </a:xfrm>
                <a:prstGeom prst="rect">
                  <a:avLst/>
                </a:prstGeom>
                <a:solidFill>
                  <a:srgbClr val="0070C0">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srgbClr val="00008C"/>
                    </a:solidFill>
                  </a:endParaRPr>
                </a:p>
              </p:txBody>
            </p:sp>
            <p:sp>
              <p:nvSpPr>
                <p:cNvPr id="24" name="Rectangle 257"/>
                <p:cNvSpPr>
                  <a:spLocks noChangeArrowheads="1"/>
                </p:cNvSpPr>
                <p:nvPr/>
              </p:nvSpPr>
              <p:spPr bwMode="auto">
                <a:xfrm>
                  <a:off x="4063815" y="4692873"/>
                  <a:ext cx="1034904" cy="705315"/>
                </a:xfrm>
                <a:prstGeom prst="rect">
                  <a:avLst/>
                </a:prstGeom>
                <a:noFill/>
                <a:ln w="9525">
                  <a:noFill/>
                  <a:miter lim="800000"/>
                  <a:headEnd/>
                  <a:tailEnd/>
                </a:ln>
              </p:spPr>
              <p:txBody>
                <a:bodyPr wrap="square">
                  <a:spAutoFit/>
                </a:bodyPr>
                <a:lstStyle/>
                <a:p>
                  <a:pPr algn="ctr" defTabSz="2230438"/>
                  <a:r>
                    <a:rPr lang="en-US" altLang="ru-RU" dirty="0" smtClean="0">
                      <a:solidFill>
                        <a:srgbClr val="00008C"/>
                      </a:solidFill>
                      <a:latin typeface="Calibri" pitchFamily="34" charset="0"/>
                    </a:rPr>
                    <a:t>-7/3 </a:t>
                  </a:r>
                </a:p>
                <a:p>
                  <a:pPr algn="ctr" defTabSz="2230438"/>
                  <a:r>
                    <a:rPr lang="en-US" altLang="ru-RU" dirty="0" smtClean="0">
                      <a:solidFill>
                        <a:srgbClr val="00008C"/>
                      </a:solidFill>
                      <a:latin typeface="Calibri" pitchFamily="34" charset="0"/>
                    </a:rPr>
                    <a:t>KAW  turbulence</a:t>
                  </a:r>
                  <a:endParaRPr lang="ru-RU" altLang="ru-RU" dirty="0">
                    <a:solidFill>
                      <a:srgbClr val="00008C"/>
                    </a:solidFill>
                    <a:latin typeface="Calibri" pitchFamily="34" charset="0"/>
                  </a:endParaRPr>
                </a:p>
              </p:txBody>
            </p:sp>
          </p:grpSp>
          <p:sp>
            <p:nvSpPr>
              <p:cNvPr id="15" name="TextBox 3"/>
              <p:cNvSpPr txBox="1">
                <a:spLocks noChangeArrowheads="1"/>
              </p:cNvSpPr>
              <p:nvPr/>
            </p:nvSpPr>
            <p:spPr bwMode="auto">
              <a:xfrm>
                <a:off x="2881774" y="3058654"/>
                <a:ext cx="563644" cy="275067"/>
              </a:xfrm>
              <a:prstGeom prst="rect">
                <a:avLst/>
              </a:prstGeom>
              <a:noFill/>
              <a:ln w="9525">
                <a:noFill/>
                <a:miter lim="800000"/>
                <a:headEnd/>
                <a:tailEnd/>
              </a:ln>
            </p:spPr>
            <p:txBody>
              <a:bodyPr wrap="none">
                <a:spAutoFit/>
              </a:bodyPr>
              <a:lstStyle/>
              <a:p>
                <a:r>
                  <a:rPr lang="en-US" altLang="ru-RU" b="1" dirty="0">
                    <a:solidFill>
                      <a:srgbClr val="00008C"/>
                    </a:solidFill>
                    <a:latin typeface="Calibri" pitchFamily="34" charset="0"/>
                  </a:rPr>
                  <a:t>P</a:t>
                </a:r>
                <a:r>
                  <a:rPr lang="en-US" altLang="ru-RU" b="1" baseline="-25000" dirty="0">
                    <a:solidFill>
                      <a:srgbClr val="00008C"/>
                    </a:solidFill>
                    <a:latin typeface="Calibri" pitchFamily="34" charset="0"/>
                  </a:rPr>
                  <a:t>1</a:t>
                </a:r>
                <a:r>
                  <a:rPr lang="en-US" altLang="ru-RU" b="1" dirty="0">
                    <a:solidFill>
                      <a:srgbClr val="00008C"/>
                    </a:solidFill>
                    <a:latin typeface="Calibri" pitchFamily="34" charset="0"/>
                  </a:rPr>
                  <a:t>=-1.</a:t>
                </a:r>
                <a:r>
                  <a:rPr lang="ru-RU" altLang="ru-RU" b="1" dirty="0">
                    <a:solidFill>
                      <a:srgbClr val="00008C"/>
                    </a:solidFill>
                    <a:latin typeface="Calibri" pitchFamily="34" charset="0"/>
                  </a:rPr>
                  <a:t>6</a:t>
                </a:r>
              </a:p>
            </p:txBody>
          </p:sp>
          <p:sp>
            <p:nvSpPr>
              <p:cNvPr id="16" name="TextBox 6"/>
              <p:cNvSpPr txBox="1">
                <a:spLocks noChangeArrowheads="1"/>
              </p:cNvSpPr>
              <p:nvPr/>
            </p:nvSpPr>
            <p:spPr bwMode="auto">
              <a:xfrm>
                <a:off x="4934209" y="4196501"/>
                <a:ext cx="757625" cy="268056"/>
              </a:xfrm>
              <a:prstGeom prst="rect">
                <a:avLst/>
              </a:prstGeom>
              <a:noFill/>
              <a:ln w="9525">
                <a:noFill/>
                <a:miter lim="800000"/>
                <a:headEnd/>
                <a:tailEnd/>
              </a:ln>
            </p:spPr>
            <p:txBody>
              <a:bodyPr wrap="square">
                <a:spAutoFit/>
              </a:bodyPr>
              <a:lstStyle/>
              <a:p>
                <a:r>
                  <a:rPr lang="en-US" altLang="ru-RU" b="1" dirty="0">
                    <a:solidFill>
                      <a:srgbClr val="00008C"/>
                    </a:solidFill>
                    <a:latin typeface="Calibri" pitchFamily="34" charset="0"/>
                  </a:rPr>
                  <a:t>P</a:t>
                </a:r>
                <a:r>
                  <a:rPr lang="en-US" altLang="ru-RU" b="1" baseline="-25000" dirty="0">
                    <a:solidFill>
                      <a:srgbClr val="00008C"/>
                    </a:solidFill>
                    <a:latin typeface="Calibri" pitchFamily="34" charset="0"/>
                  </a:rPr>
                  <a:t>2</a:t>
                </a:r>
                <a:r>
                  <a:rPr lang="en-US" altLang="ru-RU" b="1" dirty="0">
                    <a:solidFill>
                      <a:srgbClr val="00008C"/>
                    </a:solidFill>
                    <a:latin typeface="Calibri" pitchFamily="34" charset="0"/>
                  </a:rPr>
                  <a:t>=-2.</a:t>
                </a:r>
                <a:r>
                  <a:rPr lang="ru-RU" altLang="ru-RU" b="1" dirty="0">
                    <a:solidFill>
                      <a:srgbClr val="00008C"/>
                    </a:solidFill>
                    <a:latin typeface="Calibri" pitchFamily="34" charset="0"/>
                  </a:rPr>
                  <a:t>7</a:t>
                </a:r>
              </a:p>
            </p:txBody>
          </p:sp>
          <p:cxnSp>
            <p:nvCxnSpPr>
              <p:cNvPr id="17" name="Прямая со стрелкой 16"/>
              <p:cNvCxnSpPr/>
              <p:nvPr/>
            </p:nvCxnSpPr>
            <p:spPr bwMode="auto">
              <a:xfrm>
                <a:off x="3550346" y="3215713"/>
                <a:ext cx="2029829" cy="1182"/>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11" name="Прямоугольник 10"/>
            <p:cNvSpPr/>
            <p:nvPr/>
          </p:nvSpPr>
          <p:spPr>
            <a:xfrm>
              <a:off x="4596676" y="1927951"/>
              <a:ext cx="1468583" cy="728076"/>
            </a:xfrm>
            <a:prstGeom prst="rect">
              <a:avLst/>
            </a:prstGeom>
          </p:spPr>
          <p:txBody>
            <a:bodyPr wrap="square">
              <a:spAutoFit/>
            </a:bodyPr>
            <a:lstStyle/>
            <a:p>
              <a:pPr algn="ctr"/>
              <a:r>
                <a:rPr lang="en-US" altLang="ru-RU" dirty="0" smtClean="0">
                  <a:solidFill>
                    <a:srgbClr val="0070C0"/>
                  </a:solidFill>
                  <a:latin typeface="Calibri" pitchFamily="34" charset="0"/>
                </a:rPr>
                <a:t>MHD  scale</a:t>
              </a:r>
              <a:endParaRPr lang="ru-RU" altLang="ru-RU" dirty="0">
                <a:solidFill>
                  <a:srgbClr val="0070C0"/>
                </a:solidFill>
                <a:latin typeface="Calibri" pitchFamily="34" charset="0"/>
              </a:endParaRPr>
            </a:p>
          </p:txBody>
        </p:sp>
        <p:sp>
          <p:nvSpPr>
            <p:cNvPr id="12" name="Прямоугольник 11"/>
            <p:cNvSpPr/>
            <p:nvPr/>
          </p:nvSpPr>
          <p:spPr>
            <a:xfrm>
              <a:off x="7966707" y="3428245"/>
              <a:ext cx="1925782" cy="646331"/>
            </a:xfrm>
            <a:prstGeom prst="rect">
              <a:avLst/>
            </a:prstGeom>
          </p:spPr>
          <p:txBody>
            <a:bodyPr wrap="square">
              <a:spAutoFit/>
            </a:bodyPr>
            <a:lstStyle/>
            <a:p>
              <a:pPr algn="ctr"/>
              <a:r>
                <a:rPr lang="en-US" altLang="ru-RU" dirty="0" smtClean="0">
                  <a:solidFill>
                    <a:srgbClr val="0070C0"/>
                  </a:solidFill>
                  <a:latin typeface="Calibri" pitchFamily="34" charset="0"/>
                </a:rPr>
                <a:t>Ion kinetic </a:t>
              </a:r>
            </a:p>
            <a:p>
              <a:pPr algn="ctr"/>
              <a:r>
                <a:rPr lang="en-US" altLang="ru-RU" dirty="0" smtClean="0">
                  <a:solidFill>
                    <a:srgbClr val="0070C0"/>
                  </a:solidFill>
                  <a:latin typeface="Calibri" pitchFamily="34" charset="0"/>
                </a:rPr>
                <a:t>scale</a:t>
              </a:r>
              <a:endParaRPr lang="cs-CZ" altLang="ru-RU" dirty="0">
                <a:solidFill>
                  <a:srgbClr val="0070C0"/>
                </a:solidFill>
                <a:latin typeface="Calibri" pitchFamily="34" charset="0"/>
              </a:endParaRPr>
            </a:p>
          </p:txBody>
        </p:sp>
        <p:sp>
          <p:nvSpPr>
            <p:cNvPr id="13" name="Прямоугольник 88"/>
            <p:cNvSpPr>
              <a:spLocks noChangeArrowheads="1"/>
            </p:cNvSpPr>
            <p:nvPr/>
          </p:nvSpPr>
          <p:spPr bwMode="auto">
            <a:xfrm>
              <a:off x="7885425" y="2304791"/>
              <a:ext cx="2208439" cy="316914"/>
            </a:xfrm>
            <a:prstGeom prst="rect">
              <a:avLst/>
            </a:prstGeom>
            <a:noFill/>
            <a:ln w="9525">
              <a:noFill/>
              <a:miter lim="800000"/>
              <a:headEnd/>
              <a:tailEnd/>
            </a:ln>
          </p:spPr>
          <p:txBody>
            <a:bodyPr wrap="square">
              <a:spAutoFit/>
            </a:bodyPr>
            <a:lstStyle/>
            <a:p>
              <a:pPr algn="ctr"/>
              <a:r>
                <a:rPr lang="en-US" altLang="ru-RU" dirty="0">
                  <a:solidFill>
                    <a:srgbClr val="FF0000"/>
                  </a:solidFill>
                  <a:latin typeface="Calibri" pitchFamily="34" charset="0"/>
                </a:rPr>
                <a:t>BMSW measurements</a:t>
              </a:r>
              <a:endParaRPr lang="ru-RU" altLang="ru-RU" dirty="0">
                <a:solidFill>
                  <a:srgbClr val="FF0000"/>
                </a:solidFill>
                <a:latin typeface="Calibri" pitchFamily="34" charset="0"/>
              </a:endParaRPr>
            </a:p>
          </p:txBody>
        </p:sp>
      </p:grpSp>
      <p:sp>
        <p:nvSpPr>
          <p:cNvPr id="25" name="TextBox 25"/>
          <p:cNvSpPr txBox="1">
            <a:spLocks noChangeArrowheads="1"/>
          </p:cNvSpPr>
          <p:nvPr/>
        </p:nvSpPr>
        <p:spPr bwMode="auto">
          <a:xfrm>
            <a:off x="4386184" y="6308742"/>
            <a:ext cx="6558906" cy="338554"/>
          </a:xfrm>
          <a:prstGeom prst="rect">
            <a:avLst/>
          </a:prstGeom>
          <a:noFill/>
          <a:ln w="9525">
            <a:noFill/>
            <a:miter lim="800000"/>
            <a:headEnd/>
            <a:tailEnd/>
          </a:ln>
        </p:spPr>
        <p:txBody>
          <a:bodyPr wrap="square">
            <a:spAutoFit/>
          </a:bodyPr>
          <a:lstStyle/>
          <a:p>
            <a:pPr algn="ctr"/>
            <a:r>
              <a:rPr lang="en-US" sz="1600" i="1" dirty="0" smtClean="0">
                <a:solidFill>
                  <a:srgbClr val="002060"/>
                </a:solidFill>
              </a:rPr>
              <a:t>Riazantseva et. al, </a:t>
            </a:r>
            <a:r>
              <a:rPr lang="fr-FR" sz="1600" i="1" dirty="0" smtClean="0">
                <a:solidFill>
                  <a:srgbClr val="002060"/>
                </a:solidFill>
              </a:rPr>
              <a:t>Phil. Trans. R. Soc. A</a:t>
            </a:r>
            <a:r>
              <a:rPr lang="en-US" sz="1600" i="1" dirty="0" smtClean="0">
                <a:solidFill>
                  <a:srgbClr val="002060"/>
                </a:solidFill>
              </a:rPr>
              <a:t>. 2015</a:t>
            </a:r>
            <a:r>
              <a:rPr lang="en-US" altLang="ru-RU" sz="1600" i="1" dirty="0" smtClean="0">
                <a:solidFill>
                  <a:srgbClr val="002060"/>
                </a:solidFill>
              </a:rPr>
              <a:t> </a:t>
            </a:r>
            <a:endParaRPr lang="ru-RU" altLang="ru-RU" sz="1600" i="1" dirty="0">
              <a:solidFill>
                <a:srgbClr val="002060"/>
              </a:solidFill>
            </a:endParaRPr>
          </a:p>
        </p:txBody>
      </p:sp>
      <p:sp>
        <p:nvSpPr>
          <p:cNvPr id="26" name="Прямоугольник 25"/>
          <p:cNvSpPr/>
          <p:nvPr/>
        </p:nvSpPr>
        <p:spPr>
          <a:xfrm>
            <a:off x="2392762" y="3620037"/>
            <a:ext cx="2142565" cy="1200329"/>
          </a:xfrm>
          <a:prstGeom prst="rect">
            <a:avLst/>
          </a:prstGeom>
        </p:spPr>
        <p:txBody>
          <a:bodyPr wrap="square">
            <a:spAutoFit/>
          </a:bodyPr>
          <a:lstStyle/>
          <a:p>
            <a:pPr algn="ctr"/>
            <a:r>
              <a:rPr lang="en-US" altLang="ru-RU" b="1" dirty="0" smtClean="0">
                <a:solidFill>
                  <a:srgbClr val="0070C0"/>
                </a:solidFill>
                <a:latin typeface="Calibri" pitchFamily="34" charset="0"/>
              </a:rPr>
              <a:t>BMSW – First systematic direct measurements at ion kinetic scale. </a:t>
            </a:r>
            <a:endParaRPr lang="ru-RU" dirty="0">
              <a:solidFill>
                <a:srgbClr val="0070C0"/>
              </a:solidFill>
            </a:endParaRPr>
          </a:p>
        </p:txBody>
      </p:sp>
      <p:pic>
        <p:nvPicPr>
          <p:cNvPr id="27" name="Рисунок 3"/>
          <p:cNvPicPr>
            <a:picLocks noChangeAspect="1"/>
          </p:cNvPicPr>
          <p:nvPr/>
        </p:nvPicPr>
        <p:blipFill>
          <a:blip r:embed="rId4" cstate="print"/>
          <a:srcRect/>
          <a:stretch>
            <a:fillRect/>
          </a:stretch>
        </p:blipFill>
        <p:spPr bwMode="auto">
          <a:xfrm>
            <a:off x="476759" y="3281082"/>
            <a:ext cx="2022946" cy="1820651"/>
          </a:xfrm>
          <a:prstGeom prst="rect">
            <a:avLst/>
          </a:prstGeom>
          <a:noFill/>
          <a:ln w="9525">
            <a:noFill/>
            <a:miter lim="800000"/>
            <a:headEnd/>
            <a:tailEnd/>
          </a:ln>
        </p:spPr>
      </p:pic>
      <p:sp>
        <p:nvSpPr>
          <p:cNvPr id="28" name="Прямоугольник 27"/>
          <p:cNvSpPr/>
          <p:nvPr/>
        </p:nvSpPr>
        <p:spPr>
          <a:xfrm>
            <a:off x="349360" y="5547871"/>
            <a:ext cx="4173213" cy="923330"/>
          </a:xfrm>
          <a:prstGeom prst="rect">
            <a:avLst/>
          </a:prstGeom>
        </p:spPr>
        <p:txBody>
          <a:bodyPr wrap="square">
            <a:spAutoFit/>
          </a:bodyPr>
          <a:lstStyle/>
          <a:p>
            <a:pPr indent="271463" algn="ctr"/>
            <a:r>
              <a:rPr lang="en-US" dirty="0" smtClean="0">
                <a:solidFill>
                  <a:srgbClr val="0070C0"/>
                </a:solidFill>
              </a:rPr>
              <a:t>Fluctuations of the ion flux as a rule show the density fluctuations</a:t>
            </a:r>
            <a:r>
              <a:rPr lang="ru-RU" dirty="0" smtClean="0">
                <a:solidFill>
                  <a:srgbClr val="002060"/>
                </a:solidFill>
                <a:cs typeface="Times New Roman" pitchFamily="18" charset="0"/>
              </a:rPr>
              <a:t>(</a:t>
            </a:r>
            <a:r>
              <a:rPr lang="en-US" i="1" dirty="0" err="1" smtClean="0">
                <a:solidFill>
                  <a:srgbClr val="002060"/>
                </a:solidFill>
                <a:cs typeface="Times New Roman" pitchFamily="18" charset="0"/>
              </a:rPr>
              <a:t>Neugebauer</a:t>
            </a:r>
            <a:r>
              <a:rPr lang="en-US" i="1" dirty="0" smtClean="0">
                <a:solidFill>
                  <a:srgbClr val="002060"/>
                </a:solidFill>
                <a:cs typeface="Times New Roman" pitchFamily="18" charset="0"/>
              </a:rPr>
              <a:t> et al., JGR 1978; </a:t>
            </a:r>
            <a:r>
              <a:rPr lang="en-US" i="1" dirty="0" err="1" smtClean="0">
                <a:solidFill>
                  <a:srgbClr val="002060"/>
                </a:solidFill>
                <a:cs typeface="Times New Roman" pitchFamily="18" charset="0"/>
              </a:rPr>
              <a:t>Pitna</a:t>
            </a:r>
            <a:r>
              <a:rPr lang="en-US" i="1" dirty="0" smtClean="0">
                <a:solidFill>
                  <a:srgbClr val="002060"/>
                </a:solidFill>
                <a:cs typeface="Times New Roman" pitchFamily="18" charset="0"/>
              </a:rPr>
              <a:t> et al., APJ 2016</a:t>
            </a:r>
            <a:r>
              <a:rPr lang="en-US" dirty="0" smtClean="0">
                <a:solidFill>
                  <a:srgbClr val="002060"/>
                </a:solidFill>
                <a:cs typeface="Times New Roman" pitchFamily="18" charset="0"/>
              </a:rPr>
              <a:t>).</a:t>
            </a:r>
            <a:endParaRPr lang="ru-RU" dirty="0" smtClean="0">
              <a:solidFill>
                <a:srgbClr val="002060"/>
              </a:solidFill>
              <a:cs typeface="Times New Roman" pitchFamily="18"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p:cNvPicPr>
            <a:picLocks noChangeAspect="1" noChangeArrowheads="1"/>
          </p:cNvPicPr>
          <p:nvPr/>
        </p:nvPicPr>
        <p:blipFill>
          <a:blip r:embed="rId2" cstate="print"/>
          <a:srcRect/>
          <a:stretch>
            <a:fillRect/>
          </a:stretch>
        </p:blipFill>
        <p:spPr bwMode="auto">
          <a:xfrm>
            <a:off x="612749" y="2881640"/>
            <a:ext cx="4149149" cy="3164932"/>
          </a:xfrm>
          <a:prstGeom prst="rect">
            <a:avLst/>
          </a:prstGeom>
          <a:noFill/>
          <a:ln w="9525">
            <a:noFill/>
            <a:miter lim="800000"/>
            <a:headEnd/>
            <a:tailEnd/>
          </a:ln>
          <a:effectLst/>
        </p:spPr>
      </p:pic>
      <p:pic>
        <p:nvPicPr>
          <p:cNvPr id="210947" name="Picture 3"/>
          <p:cNvPicPr>
            <a:picLocks noChangeAspect="1" noChangeArrowheads="1"/>
          </p:cNvPicPr>
          <p:nvPr/>
        </p:nvPicPr>
        <p:blipFill>
          <a:blip r:embed="rId3" cstate="print"/>
          <a:srcRect/>
          <a:stretch>
            <a:fillRect/>
          </a:stretch>
        </p:blipFill>
        <p:spPr bwMode="auto">
          <a:xfrm>
            <a:off x="698556" y="957578"/>
            <a:ext cx="1074941" cy="1670293"/>
          </a:xfrm>
          <a:prstGeom prst="rect">
            <a:avLst/>
          </a:prstGeom>
          <a:noFill/>
          <a:ln w="9525">
            <a:noFill/>
            <a:miter lim="800000"/>
            <a:headEnd/>
            <a:tailEnd/>
          </a:ln>
          <a:effectLst/>
        </p:spPr>
      </p:pic>
      <p:sp>
        <p:nvSpPr>
          <p:cNvPr id="4" name="Прямоугольник 3"/>
          <p:cNvSpPr/>
          <p:nvPr/>
        </p:nvSpPr>
        <p:spPr>
          <a:xfrm>
            <a:off x="1898072" y="944664"/>
            <a:ext cx="4197928" cy="1631216"/>
          </a:xfrm>
          <a:prstGeom prst="rect">
            <a:avLst/>
          </a:prstGeom>
        </p:spPr>
        <p:txBody>
          <a:bodyPr wrap="square">
            <a:spAutoFit/>
          </a:bodyPr>
          <a:lstStyle/>
          <a:p>
            <a:pPr algn="ctr"/>
            <a:r>
              <a:rPr lang="it-IT" sz="2000" dirty="0" smtClean="0">
                <a:solidFill>
                  <a:srgbClr val="0070C0"/>
                </a:solidFill>
              </a:rPr>
              <a:t>La turbolenzasince Leonardo da Vinci. </a:t>
            </a:r>
          </a:p>
          <a:p>
            <a:pPr algn="ctr"/>
            <a:r>
              <a:rPr lang="en-US" sz="2000" dirty="0" smtClean="0">
                <a:solidFill>
                  <a:srgbClr val="0070C0"/>
                </a:solidFill>
              </a:rPr>
              <a:t>From </a:t>
            </a:r>
            <a:r>
              <a:rPr lang="en-US" sz="2000" dirty="0" err="1" smtClean="0">
                <a:solidFill>
                  <a:srgbClr val="0070C0"/>
                </a:solidFill>
              </a:rPr>
              <a:t>latin</a:t>
            </a:r>
            <a:r>
              <a:rPr lang="en-US" sz="2000" dirty="0" smtClean="0">
                <a:solidFill>
                  <a:srgbClr val="0070C0"/>
                </a:solidFill>
              </a:rPr>
              <a:t> “</a:t>
            </a:r>
            <a:r>
              <a:rPr lang="en-US" sz="2000" dirty="0" err="1" smtClean="0">
                <a:solidFill>
                  <a:srgbClr val="0070C0"/>
                </a:solidFill>
              </a:rPr>
              <a:t>turba</a:t>
            </a:r>
            <a:r>
              <a:rPr lang="en-US" sz="2000" dirty="0" smtClean="0">
                <a:solidFill>
                  <a:srgbClr val="0070C0"/>
                </a:solidFill>
              </a:rPr>
              <a:t>”  -</a:t>
            </a:r>
            <a:r>
              <a:rPr lang="ru-RU" sz="2000" dirty="0" smtClean="0">
                <a:solidFill>
                  <a:srgbClr val="0070C0"/>
                </a:solidFill>
              </a:rPr>
              <a:t> «</a:t>
            </a:r>
            <a:r>
              <a:rPr lang="en-US" sz="2000" dirty="0" smtClean="0">
                <a:solidFill>
                  <a:srgbClr val="0070C0"/>
                </a:solidFill>
              </a:rPr>
              <a:t>A crowd of disordered people, with an idea of annoying intimidation, each strolling around following a given direction</a:t>
            </a:r>
            <a:r>
              <a:rPr lang="ru-RU" sz="2000" dirty="0" smtClean="0">
                <a:solidFill>
                  <a:srgbClr val="0070C0"/>
                </a:solidFill>
              </a:rPr>
              <a:t>»</a:t>
            </a:r>
            <a:r>
              <a:rPr lang="en-US" sz="2000" dirty="0" smtClean="0">
                <a:solidFill>
                  <a:srgbClr val="0070C0"/>
                </a:solidFill>
              </a:rPr>
              <a:t>.</a:t>
            </a:r>
            <a:endParaRPr lang="ru-RU" sz="2000" dirty="0">
              <a:solidFill>
                <a:srgbClr val="0070C0"/>
              </a:solidFill>
            </a:endParaRPr>
          </a:p>
        </p:txBody>
      </p:sp>
      <p:sp>
        <p:nvSpPr>
          <p:cNvPr id="5" name="TextBox 24"/>
          <p:cNvSpPr txBox="1">
            <a:spLocks noChangeArrowheads="1"/>
          </p:cNvSpPr>
          <p:nvPr/>
        </p:nvSpPr>
        <p:spPr bwMode="auto">
          <a:xfrm>
            <a:off x="2815130" y="214338"/>
            <a:ext cx="5676554" cy="584775"/>
          </a:xfrm>
          <a:prstGeom prst="rect">
            <a:avLst/>
          </a:prstGeom>
          <a:noFill/>
          <a:ln w="9525">
            <a:noFill/>
            <a:miter lim="800000"/>
            <a:headEnd/>
            <a:tailEnd/>
          </a:ln>
        </p:spPr>
        <p:txBody>
          <a:bodyPr wrap="none">
            <a:spAutoFit/>
          </a:bodyPr>
          <a:lstStyle/>
          <a:p>
            <a:pPr algn="ctr"/>
            <a:r>
              <a:rPr lang="en-US" sz="3200" b="1" dirty="0" smtClean="0">
                <a:solidFill>
                  <a:srgbClr val="002060"/>
                </a:solidFill>
              </a:rPr>
              <a:t>The phenomenon of turbulence </a:t>
            </a:r>
            <a:endParaRPr lang="ru-RU" sz="3200" b="1" dirty="0">
              <a:solidFill>
                <a:srgbClr val="002060"/>
              </a:solidFill>
            </a:endParaRPr>
          </a:p>
        </p:txBody>
      </p:sp>
      <p:pic>
        <p:nvPicPr>
          <p:cNvPr id="6" name="Picture 2" descr="http://www.maths.manchester.ac.uk/~avb/images/hokusai.jpg">
            <a:hlinkClick r:id="rId4"/>
          </p:cNvPr>
          <p:cNvPicPr>
            <a:picLocks noChangeAspect="1" noChangeArrowheads="1"/>
          </p:cNvPicPr>
          <p:nvPr/>
        </p:nvPicPr>
        <p:blipFill>
          <a:blip r:embed="rId5" cstate="print"/>
          <a:srcRect/>
          <a:stretch>
            <a:fillRect/>
          </a:stretch>
        </p:blipFill>
        <p:spPr bwMode="auto">
          <a:xfrm>
            <a:off x="6568928" y="883258"/>
            <a:ext cx="3382381" cy="2266054"/>
          </a:xfrm>
          <a:prstGeom prst="rect">
            <a:avLst/>
          </a:prstGeom>
          <a:noFill/>
          <a:ln w="9525">
            <a:noFill/>
            <a:miter lim="800000"/>
            <a:headEnd/>
            <a:tailEnd/>
          </a:ln>
        </p:spPr>
      </p:pic>
      <p:sp>
        <p:nvSpPr>
          <p:cNvPr id="10" name="Прямоугольник 9"/>
          <p:cNvSpPr/>
          <p:nvPr/>
        </p:nvSpPr>
        <p:spPr>
          <a:xfrm>
            <a:off x="6539346" y="3284820"/>
            <a:ext cx="3394364" cy="584775"/>
          </a:xfrm>
          <a:prstGeom prst="rect">
            <a:avLst/>
          </a:prstGeom>
        </p:spPr>
        <p:txBody>
          <a:bodyPr wrap="square">
            <a:spAutoFit/>
          </a:bodyPr>
          <a:lstStyle/>
          <a:p>
            <a:pPr algn="ctr"/>
            <a:r>
              <a:rPr lang="en-US" sz="1600" i="1" dirty="0" smtClean="0">
                <a:solidFill>
                  <a:srgbClr val="002060"/>
                </a:solidFill>
              </a:rPr>
              <a:t>Katsushika Hokusai </a:t>
            </a:r>
          </a:p>
          <a:p>
            <a:pPr algn="ctr"/>
            <a:r>
              <a:rPr lang="ru-RU" sz="1600" i="1" dirty="0" err="1" smtClean="0">
                <a:solidFill>
                  <a:srgbClr val="002060"/>
                </a:solidFill>
              </a:rPr>
              <a:t>The</a:t>
            </a:r>
            <a:r>
              <a:rPr lang="ru-RU" sz="1600" i="1" dirty="0" smtClean="0">
                <a:solidFill>
                  <a:srgbClr val="002060"/>
                </a:solidFill>
              </a:rPr>
              <a:t> </a:t>
            </a:r>
            <a:r>
              <a:rPr lang="ru-RU" sz="1600" i="1" dirty="0" err="1" smtClean="0">
                <a:solidFill>
                  <a:srgbClr val="002060"/>
                </a:solidFill>
              </a:rPr>
              <a:t>Great</a:t>
            </a:r>
            <a:r>
              <a:rPr lang="ru-RU" sz="1600" i="1" dirty="0" smtClean="0">
                <a:solidFill>
                  <a:srgbClr val="002060"/>
                </a:solidFill>
              </a:rPr>
              <a:t> </a:t>
            </a:r>
            <a:r>
              <a:rPr lang="ru-RU" sz="1600" i="1" dirty="0" err="1" smtClean="0">
                <a:solidFill>
                  <a:srgbClr val="002060"/>
                </a:solidFill>
              </a:rPr>
              <a:t>Wave</a:t>
            </a:r>
            <a:r>
              <a:rPr lang="ru-RU" sz="1600" i="1" dirty="0" smtClean="0">
                <a:solidFill>
                  <a:srgbClr val="002060"/>
                </a:solidFill>
              </a:rPr>
              <a:t> </a:t>
            </a:r>
            <a:r>
              <a:rPr lang="ru-RU" sz="1600" i="1" dirty="0" err="1" smtClean="0">
                <a:solidFill>
                  <a:srgbClr val="002060"/>
                </a:solidFill>
              </a:rPr>
              <a:t>of</a:t>
            </a:r>
            <a:r>
              <a:rPr lang="ru-RU" sz="1600" i="1" dirty="0" smtClean="0">
                <a:solidFill>
                  <a:srgbClr val="002060"/>
                </a:solidFill>
              </a:rPr>
              <a:t> </a:t>
            </a:r>
            <a:r>
              <a:rPr lang="ru-RU" sz="1600" i="1" dirty="0" err="1" smtClean="0">
                <a:solidFill>
                  <a:srgbClr val="002060"/>
                </a:solidFill>
              </a:rPr>
              <a:t>Kanagawa</a:t>
            </a:r>
            <a:r>
              <a:rPr lang="ru-RU" sz="1600" dirty="0" smtClean="0">
                <a:solidFill>
                  <a:srgbClr val="002060"/>
                </a:solidFill>
              </a:rPr>
              <a:t> </a:t>
            </a:r>
            <a:endParaRPr lang="ru-RU" sz="1600" dirty="0">
              <a:solidFill>
                <a:srgbClr val="002060"/>
              </a:solidFill>
            </a:endParaRPr>
          </a:p>
        </p:txBody>
      </p:sp>
      <p:pic>
        <p:nvPicPr>
          <p:cNvPr id="13" name="Picture 10" descr="gyro-hirez-top-compr"/>
          <p:cNvPicPr>
            <a:picLocks noChangeAspect="1" noChangeArrowheads="1"/>
          </p:cNvPicPr>
          <p:nvPr/>
        </p:nvPicPr>
        <p:blipFill>
          <a:blip r:embed="rId6" cstate="print"/>
          <a:srcRect/>
          <a:stretch>
            <a:fillRect/>
          </a:stretch>
        </p:blipFill>
        <p:spPr bwMode="auto">
          <a:xfrm>
            <a:off x="4871048" y="4563763"/>
            <a:ext cx="2409493" cy="1516512"/>
          </a:xfrm>
          <a:prstGeom prst="rect">
            <a:avLst/>
          </a:prstGeom>
          <a:noFill/>
          <a:ln w="9525">
            <a:noFill/>
            <a:miter lim="800000"/>
            <a:headEnd/>
            <a:tailEnd/>
          </a:ln>
        </p:spPr>
      </p:pic>
      <p:pic>
        <p:nvPicPr>
          <p:cNvPr id="14" name="Picture 2" descr="File:Crab Nebula.jpg">
            <a:hlinkClick r:id="rId7"/>
          </p:cNvPr>
          <p:cNvPicPr>
            <a:picLocks noChangeAspect="1" noChangeArrowheads="1"/>
          </p:cNvPicPr>
          <p:nvPr/>
        </p:nvPicPr>
        <p:blipFill>
          <a:blip r:embed="rId8" cstate="print"/>
          <a:srcRect/>
          <a:stretch>
            <a:fillRect/>
          </a:stretch>
        </p:blipFill>
        <p:spPr bwMode="auto">
          <a:xfrm>
            <a:off x="7271749" y="4580237"/>
            <a:ext cx="1546966" cy="1548557"/>
          </a:xfrm>
          <a:prstGeom prst="rect">
            <a:avLst/>
          </a:prstGeom>
          <a:noFill/>
          <a:ln w="9525">
            <a:noFill/>
            <a:miter lim="800000"/>
            <a:headEnd/>
            <a:tailEnd/>
          </a:ln>
        </p:spPr>
      </p:pic>
      <p:pic>
        <p:nvPicPr>
          <p:cNvPr id="15" name="Picture 1"/>
          <p:cNvPicPr>
            <a:picLocks noChangeAspect="1" noChangeArrowheads="1"/>
          </p:cNvPicPr>
          <p:nvPr/>
        </p:nvPicPr>
        <p:blipFill>
          <a:blip r:embed="rId9" cstate="print"/>
          <a:srcRect/>
          <a:stretch>
            <a:fillRect/>
          </a:stretch>
        </p:blipFill>
        <p:spPr bwMode="auto">
          <a:xfrm>
            <a:off x="8925976" y="4586228"/>
            <a:ext cx="2015321" cy="1526247"/>
          </a:xfrm>
          <a:prstGeom prst="rect">
            <a:avLst/>
          </a:prstGeom>
          <a:noFill/>
          <a:ln w="9525">
            <a:noFill/>
            <a:miter lim="800000"/>
            <a:headEnd/>
            <a:tailEnd/>
          </a:ln>
          <a:effectLst/>
        </p:spPr>
      </p:pic>
      <p:sp>
        <p:nvSpPr>
          <p:cNvPr id="16" name="Прямоугольник 15"/>
          <p:cNvSpPr/>
          <p:nvPr/>
        </p:nvSpPr>
        <p:spPr>
          <a:xfrm>
            <a:off x="5972432" y="4092878"/>
            <a:ext cx="4481383" cy="369332"/>
          </a:xfrm>
          <a:prstGeom prst="rect">
            <a:avLst/>
          </a:prstGeom>
        </p:spPr>
        <p:txBody>
          <a:bodyPr wrap="square">
            <a:spAutoFit/>
          </a:bodyPr>
          <a:lstStyle/>
          <a:p>
            <a:pPr algn="ctr"/>
            <a:r>
              <a:rPr lang="en-US" b="1" dirty="0" smtClean="0">
                <a:solidFill>
                  <a:srgbClr val="0070C0"/>
                </a:solidFill>
              </a:rPr>
              <a:t>Turbulence in laboratory and space plasma</a:t>
            </a:r>
            <a:endParaRPr lang="ru-RU" b="1" dirty="0">
              <a:solidFill>
                <a:srgbClr val="0070C0"/>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5"/>
          <p:cNvSpPr>
            <a:spLocks noChangeArrowheads="1"/>
          </p:cNvSpPr>
          <p:nvPr/>
        </p:nvSpPr>
        <p:spPr bwMode="auto">
          <a:xfrm>
            <a:off x="4710547" y="949758"/>
            <a:ext cx="5721926" cy="2262158"/>
          </a:xfrm>
          <a:prstGeom prst="rect">
            <a:avLst/>
          </a:prstGeom>
          <a:noFill/>
          <a:ln w="9525">
            <a:noFill/>
            <a:miter lim="800000"/>
            <a:headEnd/>
            <a:tailEnd/>
          </a:ln>
        </p:spPr>
        <p:txBody>
          <a:bodyPr wrap="square">
            <a:spAutoFit/>
          </a:bodyPr>
          <a:lstStyle/>
          <a:p>
            <a:pPr>
              <a:spcBef>
                <a:spcPts val="600"/>
              </a:spcBef>
              <a:buFont typeface="Arial" charset="0"/>
              <a:buChar char="•"/>
            </a:pPr>
            <a:r>
              <a:rPr lang="en-US" dirty="0" smtClean="0">
                <a:solidFill>
                  <a:srgbClr val="0070C0"/>
                </a:solidFill>
              </a:rPr>
              <a:t> General processes of energy exchange between the structures of different time and spatial scales.</a:t>
            </a:r>
          </a:p>
          <a:p>
            <a:pPr>
              <a:spcBef>
                <a:spcPts val="600"/>
              </a:spcBef>
              <a:buFont typeface="Arial" charset="0"/>
              <a:buChar char="•"/>
            </a:pPr>
            <a:r>
              <a:rPr lang="en-US" dirty="0" smtClean="0">
                <a:solidFill>
                  <a:srgbClr val="0070C0"/>
                </a:solidFill>
              </a:rPr>
              <a:t>Solar wind plasma heating  and acceleration.</a:t>
            </a:r>
          </a:p>
          <a:p>
            <a:pPr>
              <a:spcBef>
                <a:spcPts val="600"/>
              </a:spcBef>
              <a:buFont typeface="Arial" charset="0"/>
              <a:buChar char="•"/>
            </a:pPr>
            <a:r>
              <a:rPr lang="en-US" dirty="0" smtClean="0">
                <a:solidFill>
                  <a:srgbClr val="0070C0"/>
                </a:solidFill>
              </a:rPr>
              <a:t>The proportion of the dissipated energy  between heating and acceleration of electrons, protons and heavier ions</a:t>
            </a:r>
          </a:p>
          <a:p>
            <a:pPr>
              <a:spcBef>
                <a:spcPts val="600"/>
              </a:spcBef>
              <a:buFont typeface="Arial" charset="0"/>
              <a:buChar char="•"/>
            </a:pPr>
            <a:r>
              <a:rPr lang="en-US" dirty="0" smtClean="0">
                <a:solidFill>
                  <a:srgbClr val="0070C0"/>
                </a:solidFill>
              </a:rPr>
              <a:t>Development of correct models of plasma expansion from the sun to the Earth and inside to the magnetosphere</a:t>
            </a:r>
            <a:r>
              <a:rPr lang="en-US" b="1" dirty="0" smtClean="0">
                <a:solidFill>
                  <a:srgbClr val="0070C0"/>
                </a:solidFill>
              </a:rPr>
              <a:t>.</a:t>
            </a:r>
            <a:endParaRPr lang="en-US" b="1" dirty="0">
              <a:solidFill>
                <a:srgbClr val="0070C0"/>
              </a:solidFill>
            </a:endParaRPr>
          </a:p>
        </p:txBody>
      </p:sp>
      <p:grpSp>
        <p:nvGrpSpPr>
          <p:cNvPr id="4" name="Группа 3"/>
          <p:cNvGrpSpPr/>
          <p:nvPr/>
        </p:nvGrpSpPr>
        <p:grpSpPr>
          <a:xfrm>
            <a:off x="5486401" y="3144983"/>
            <a:ext cx="4530435" cy="2992582"/>
            <a:chOff x="323528" y="3952344"/>
            <a:chExt cx="3456384" cy="2360834"/>
          </a:xfrm>
        </p:grpSpPr>
        <p:pic>
          <p:nvPicPr>
            <p:cNvPr id="5" name="Picture 2"/>
            <p:cNvPicPr>
              <a:picLocks noChangeAspect="1" noChangeArrowheads="1"/>
            </p:cNvPicPr>
            <p:nvPr/>
          </p:nvPicPr>
          <p:blipFill>
            <a:blip r:embed="rId2" cstate="print"/>
            <a:srcRect/>
            <a:stretch>
              <a:fillRect/>
            </a:stretch>
          </p:blipFill>
          <p:spPr bwMode="auto">
            <a:xfrm>
              <a:off x="323528" y="3952344"/>
              <a:ext cx="3456384" cy="2360834"/>
            </a:xfrm>
            <a:prstGeom prst="rect">
              <a:avLst/>
            </a:prstGeom>
            <a:noFill/>
            <a:ln w="9525">
              <a:noFill/>
              <a:miter lim="800000"/>
              <a:headEnd/>
              <a:tailEnd/>
            </a:ln>
            <a:effectLst/>
          </p:spPr>
        </p:pic>
        <p:sp>
          <p:nvSpPr>
            <p:cNvPr id="6" name="TextBox 5"/>
            <p:cNvSpPr txBox="1"/>
            <p:nvPr/>
          </p:nvSpPr>
          <p:spPr>
            <a:xfrm>
              <a:off x="2195736" y="4365104"/>
              <a:ext cx="956159" cy="307777"/>
            </a:xfrm>
            <a:prstGeom prst="rect">
              <a:avLst/>
            </a:prstGeom>
            <a:noFill/>
          </p:spPr>
          <p:txBody>
            <a:bodyPr wrap="none" rtlCol="0">
              <a:spAutoFit/>
            </a:bodyPr>
            <a:lstStyle/>
            <a:p>
              <a:r>
                <a:rPr lang="en-US" sz="1400" b="1" dirty="0" smtClean="0">
                  <a:solidFill>
                    <a:schemeClr val="tx1">
                      <a:lumMod val="65000"/>
                      <a:lumOff val="35000"/>
                    </a:schemeClr>
                  </a:solidFill>
                </a:rPr>
                <a:t>Voyager</a:t>
              </a:r>
              <a:r>
                <a:rPr lang="ru-RU" sz="1400" b="1" dirty="0" smtClean="0">
                  <a:solidFill>
                    <a:schemeClr val="tx1">
                      <a:lumMod val="65000"/>
                      <a:lumOff val="35000"/>
                    </a:schemeClr>
                  </a:solidFill>
                </a:rPr>
                <a:t> 2</a:t>
              </a:r>
              <a:r>
                <a:rPr lang="en-US" sz="1400" b="1" dirty="0" smtClean="0">
                  <a:solidFill>
                    <a:schemeClr val="tx1">
                      <a:lumMod val="65000"/>
                      <a:lumOff val="35000"/>
                    </a:schemeClr>
                  </a:solidFill>
                </a:rPr>
                <a:t> </a:t>
              </a:r>
              <a:endParaRPr lang="ru-RU" sz="1400" b="1" dirty="0">
                <a:solidFill>
                  <a:schemeClr val="tx1">
                    <a:lumMod val="65000"/>
                    <a:lumOff val="35000"/>
                  </a:schemeClr>
                </a:solidFill>
              </a:endParaRPr>
            </a:p>
          </p:txBody>
        </p:sp>
        <p:sp>
          <p:nvSpPr>
            <p:cNvPr id="7" name="TextBox 6"/>
            <p:cNvSpPr txBox="1"/>
            <p:nvPr/>
          </p:nvSpPr>
          <p:spPr>
            <a:xfrm rot="1944013">
              <a:off x="1775475" y="5088455"/>
              <a:ext cx="907941" cy="307777"/>
            </a:xfrm>
            <a:prstGeom prst="rect">
              <a:avLst/>
            </a:prstGeom>
            <a:noFill/>
          </p:spPr>
          <p:txBody>
            <a:bodyPr wrap="none" rtlCol="0">
              <a:spAutoFit/>
            </a:bodyPr>
            <a:lstStyle/>
            <a:p>
              <a:r>
                <a:rPr lang="en-US" sz="1400" b="1" dirty="0" smtClean="0"/>
                <a:t>Turbulent</a:t>
              </a:r>
              <a:endParaRPr lang="ru-RU" sz="1400" b="1" dirty="0"/>
            </a:p>
          </p:txBody>
        </p:sp>
      </p:grpSp>
      <p:sp>
        <p:nvSpPr>
          <p:cNvPr id="8" name="Прямоугольник 7"/>
          <p:cNvSpPr/>
          <p:nvPr/>
        </p:nvSpPr>
        <p:spPr>
          <a:xfrm>
            <a:off x="5841424" y="6065407"/>
            <a:ext cx="4009158" cy="584775"/>
          </a:xfrm>
          <a:prstGeom prst="rect">
            <a:avLst/>
          </a:prstGeom>
        </p:spPr>
        <p:txBody>
          <a:bodyPr wrap="square">
            <a:spAutoFit/>
          </a:bodyPr>
          <a:lstStyle/>
          <a:p>
            <a:pPr algn="ctr"/>
            <a:r>
              <a:rPr lang="en-US" sz="1600" i="1" dirty="0" smtClean="0">
                <a:solidFill>
                  <a:srgbClr val="002060"/>
                </a:solidFill>
              </a:rPr>
              <a:t>Non-adiabatic decay of proton temperature with distance  (</a:t>
            </a:r>
            <a:r>
              <a:rPr lang="en-US" sz="1600" i="1" dirty="0" err="1" smtClean="0">
                <a:solidFill>
                  <a:srgbClr val="002060"/>
                </a:solidFill>
              </a:rPr>
              <a:t>Matthaeus</a:t>
            </a:r>
            <a:r>
              <a:rPr lang="en-US" sz="1600" i="1" dirty="0" smtClean="0">
                <a:solidFill>
                  <a:srgbClr val="002060"/>
                </a:solidFill>
              </a:rPr>
              <a:t> et al., PRL 1999)</a:t>
            </a:r>
          </a:p>
        </p:txBody>
      </p:sp>
      <p:sp>
        <p:nvSpPr>
          <p:cNvPr id="12" name="Прямоугольник 11"/>
          <p:cNvSpPr/>
          <p:nvPr/>
        </p:nvSpPr>
        <p:spPr>
          <a:xfrm>
            <a:off x="235525" y="5269836"/>
            <a:ext cx="4738258" cy="1200329"/>
          </a:xfrm>
          <a:prstGeom prst="rect">
            <a:avLst/>
          </a:prstGeom>
        </p:spPr>
        <p:txBody>
          <a:bodyPr wrap="square">
            <a:spAutoFit/>
          </a:bodyPr>
          <a:lstStyle/>
          <a:p>
            <a:pPr algn="ctr"/>
            <a:r>
              <a:rPr lang="en-US" dirty="0" smtClean="0">
                <a:solidFill>
                  <a:srgbClr val="0070C0"/>
                </a:solidFill>
              </a:rPr>
              <a:t>Most of the plasma </a:t>
            </a:r>
            <a:r>
              <a:rPr lang="en-US" dirty="0" err="1" smtClean="0">
                <a:solidFill>
                  <a:srgbClr val="0070C0"/>
                </a:solidFill>
              </a:rPr>
              <a:t>energization</a:t>
            </a:r>
            <a:r>
              <a:rPr lang="en-US" dirty="0" smtClean="0">
                <a:solidFill>
                  <a:srgbClr val="0070C0"/>
                </a:solidFill>
              </a:rPr>
              <a:t> is expected to occur at kinetic scales ( particle </a:t>
            </a:r>
            <a:r>
              <a:rPr lang="en-US" dirty="0" err="1" smtClean="0">
                <a:solidFill>
                  <a:srgbClr val="0070C0"/>
                </a:solidFill>
              </a:rPr>
              <a:t>gyroradii</a:t>
            </a:r>
            <a:r>
              <a:rPr lang="en-US" dirty="0" smtClean="0">
                <a:solidFill>
                  <a:srgbClr val="0070C0"/>
                </a:solidFill>
              </a:rPr>
              <a:t> and below) - In the solar wind we can look "inside" the dissipation process in hot plasma</a:t>
            </a:r>
            <a:endParaRPr lang="ru-RU" dirty="0"/>
          </a:p>
        </p:txBody>
      </p:sp>
      <p:grpSp>
        <p:nvGrpSpPr>
          <p:cNvPr id="14" name="Группа 13"/>
          <p:cNvGrpSpPr/>
          <p:nvPr/>
        </p:nvGrpSpPr>
        <p:grpSpPr>
          <a:xfrm>
            <a:off x="568038" y="900547"/>
            <a:ext cx="3948545" cy="2687782"/>
            <a:chOff x="2411760" y="476672"/>
            <a:chExt cx="3995937" cy="2996953"/>
          </a:xfrm>
        </p:grpSpPr>
        <p:pic>
          <p:nvPicPr>
            <p:cNvPr id="15" name="Picture 2"/>
            <p:cNvPicPr>
              <a:picLocks noChangeAspect="1" noChangeArrowheads="1"/>
            </p:cNvPicPr>
            <p:nvPr/>
          </p:nvPicPr>
          <p:blipFill>
            <a:blip r:embed="rId3" cstate="print">
              <a:lum bright="-15000" contrast="-31000"/>
            </a:blip>
            <a:srcRect/>
            <a:stretch>
              <a:fillRect/>
            </a:stretch>
          </p:blipFill>
          <p:spPr bwMode="auto">
            <a:xfrm>
              <a:off x="2411760" y="476672"/>
              <a:ext cx="3995937" cy="2996953"/>
            </a:xfrm>
            <a:prstGeom prst="rect">
              <a:avLst/>
            </a:prstGeom>
            <a:noFill/>
            <a:ln w="9525">
              <a:noFill/>
              <a:miter lim="800000"/>
              <a:headEnd/>
              <a:tailEnd/>
            </a:ln>
          </p:spPr>
        </p:pic>
        <p:pic>
          <p:nvPicPr>
            <p:cNvPr id="16" name="Рисунок 15" descr="eddies1.jpg"/>
            <p:cNvPicPr>
              <a:picLocks noChangeAspect="1"/>
            </p:cNvPicPr>
            <p:nvPr/>
          </p:nvPicPr>
          <p:blipFill>
            <a:blip r:embed="rId4" cstate="print"/>
            <a:srcRect/>
            <a:stretch>
              <a:fillRect/>
            </a:stretch>
          </p:blipFill>
          <p:spPr bwMode="auto">
            <a:xfrm>
              <a:off x="4427984" y="2708920"/>
              <a:ext cx="312307" cy="288032"/>
            </a:xfrm>
            <a:prstGeom prst="rect">
              <a:avLst/>
            </a:prstGeom>
            <a:noFill/>
            <a:ln w="12700">
              <a:solidFill>
                <a:schemeClr val="bg1"/>
              </a:solidFill>
              <a:miter lim="800000"/>
              <a:headEnd/>
              <a:tailEnd/>
            </a:ln>
          </p:spPr>
        </p:pic>
        <p:pic>
          <p:nvPicPr>
            <p:cNvPr id="17" name="Рисунок 2" descr="eddies1.jpg"/>
            <p:cNvPicPr>
              <a:picLocks noChangeAspect="1"/>
            </p:cNvPicPr>
            <p:nvPr/>
          </p:nvPicPr>
          <p:blipFill>
            <a:blip r:embed="rId5" cstate="print"/>
            <a:srcRect/>
            <a:stretch>
              <a:fillRect/>
            </a:stretch>
          </p:blipFill>
          <p:spPr bwMode="auto">
            <a:xfrm>
              <a:off x="2411760" y="476672"/>
              <a:ext cx="1638074" cy="1510748"/>
            </a:xfrm>
            <a:prstGeom prst="rect">
              <a:avLst/>
            </a:prstGeom>
            <a:noFill/>
            <a:ln w="12700">
              <a:solidFill>
                <a:schemeClr val="bg1"/>
              </a:solidFill>
              <a:miter lim="800000"/>
              <a:headEnd/>
              <a:tailEnd/>
            </a:ln>
          </p:spPr>
        </p:pic>
        <p:cxnSp>
          <p:nvCxnSpPr>
            <p:cNvPr id="18" name="Прямая соединительная линия 17"/>
            <p:cNvCxnSpPr/>
            <p:nvPr/>
          </p:nvCxnSpPr>
          <p:spPr>
            <a:xfrm>
              <a:off x="2843808" y="1988840"/>
              <a:ext cx="1584176" cy="1008112"/>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a:off x="4067944" y="836712"/>
              <a:ext cx="648072" cy="1872208"/>
            </a:xfrm>
            <a:prstGeom prst="line">
              <a:avLst/>
            </a:prstGeom>
            <a:ln w="22225">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0" name="TextBox 1"/>
          <p:cNvSpPr txBox="1">
            <a:spLocks noChangeArrowheads="1"/>
          </p:cNvSpPr>
          <p:nvPr/>
        </p:nvSpPr>
        <p:spPr bwMode="auto">
          <a:xfrm>
            <a:off x="303959" y="3931357"/>
            <a:ext cx="4642114" cy="1200329"/>
          </a:xfrm>
          <a:prstGeom prst="rect">
            <a:avLst/>
          </a:prstGeom>
          <a:noFill/>
          <a:ln w="9525">
            <a:noFill/>
            <a:miter lim="800000"/>
            <a:headEnd/>
            <a:tailEnd/>
          </a:ln>
        </p:spPr>
        <p:txBody>
          <a:bodyPr wrap="square">
            <a:spAutoFit/>
          </a:bodyPr>
          <a:lstStyle/>
          <a:p>
            <a:r>
              <a:rPr lang="en-US" b="1" dirty="0" smtClean="0">
                <a:solidFill>
                  <a:srgbClr val="002060"/>
                </a:solidFill>
                <a:latin typeface="Calibri" pitchFamily="34" charset="0"/>
              </a:rPr>
              <a:t>Space plasma</a:t>
            </a:r>
            <a:r>
              <a:rPr lang="ru-RU" b="1" dirty="0" smtClean="0">
                <a:solidFill>
                  <a:srgbClr val="002060"/>
                </a:solidFill>
                <a:latin typeface="Calibri" pitchFamily="34" charset="0"/>
              </a:rPr>
              <a:t>– </a:t>
            </a:r>
            <a:r>
              <a:rPr lang="en-US" b="1" dirty="0" err="1" smtClean="0">
                <a:solidFill>
                  <a:srgbClr val="002060"/>
                </a:solidFill>
                <a:latin typeface="Calibri" pitchFamily="34" charset="0"/>
              </a:rPr>
              <a:t>collisionless</a:t>
            </a:r>
            <a:r>
              <a:rPr lang="en-US" b="1" dirty="0" smtClean="0">
                <a:solidFill>
                  <a:srgbClr val="002060"/>
                </a:solidFill>
                <a:latin typeface="Calibri" pitchFamily="34" charset="0"/>
              </a:rPr>
              <a:t> turbulent medium </a:t>
            </a:r>
            <a:r>
              <a:rPr lang="en-US" dirty="0" smtClean="0">
                <a:solidFill>
                  <a:srgbClr val="002060"/>
                </a:solidFill>
              </a:rPr>
              <a:t>with high Reynolds number  (</a:t>
            </a:r>
            <a:r>
              <a:rPr lang="en-US" dirty="0" smtClean="0">
                <a:solidFill>
                  <a:srgbClr val="002060"/>
                </a:solidFill>
                <a:sym typeface="Symbol"/>
              </a:rPr>
              <a:t>310</a:t>
            </a:r>
            <a:r>
              <a:rPr lang="en-US" baseline="30000" dirty="0" smtClean="0">
                <a:solidFill>
                  <a:srgbClr val="002060"/>
                </a:solidFill>
                <a:sym typeface="Symbol"/>
              </a:rPr>
              <a:t>5</a:t>
            </a:r>
            <a:r>
              <a:rPr lang="en-US" dirty="0" smtClean="0">
                <a:solidFill>
                  <a:srgbClr val="002060"/>
                </a:solidFill>
                <a:sym typeface="Symbol"/>
              </a:rPr>
              <a:t> at 1 AU</a:t>
            </a:r>
            <a:r>
              <a:rPr lang="en-US" dirty="0" smtClean="0">
                <a:solidFill>
                  <a:srgbClr val="002060"/>
                </a:solidFill>
              </a:rPr>
              <a:t>)</a:t>
            </a:r>
            <a:endParaRPr lang="ru-RU" dirty="0" smtClean="0">
              <a:solidFill>
                <a:srgbClr val="002060"/>
              </a:solidFill>
              <a:latin typeface="Calibri" pitchFamily="34" charset="0"/>
            </a:endParaRPr>
          </a:p>
          <a:p>
            <a:r>
              <a:rPr lang="en-US" dirty="0" smtClean="0">
                <a:solidFill>
                  <a:srgbClr val="002060"/>
                </a:solidFill>
              </a:rPr>
              <a:t>Charged particles interact via electromagnetic forces (electric and magnetic fields);</a:t>
            </a:r>
            <a:endParaRPr lang="en-US" b="1" dirty="0" smtClean="0">
              <a:solidFill>
                <a:srgbClr val="002060"/>
              </a:solidFill>
              <a:latin typeface="Calibri" pitchFamily="34" charset="0"/>
            </a:endParaRPr>
          </a:p>
        </p:txBody>
      </p:sp>
      <p:sp>
        <p:nvSpPr>
          <p:cNvPr id="22" name="TextBox 24"/>
          <p:cNvSpPr txBox="1">
            <a:spLocks noChangeArrowheads="1"/>
          </p:cNvSpPr>
          <p:nvPr/>
        </p:nvSpPr>
        <p:spPr bwMode="auto">
          <a:xfrm>
            <a:off x="1680060" y="228193"/>
            <a:ext cx="7697300" cy="584775"/>
          </a:xfrm>
          <a:prstGeom prst="rect">
            <a:avLst/>
          </a:prstGeom>
          <a:noFill/>
          <a:ln w="9525">
            <a:noFill/>
            <a:miter lim="800000"/>
            <a:headEnd/>
            <a:tailEnd/>
          </a:ln>
        </p:spPr>
        <p:txBody>
          <a:bodyPr wrap="none">
            <a:spAutoFit/>
          </a:bodyPr>
          <a:lstStyle/>
          <a:p>
            <a:pPr algn="ctr"/>
            <a:r>
              <a:rPr lang="en-US" sz="3200" b="1" dirty="0" smtClean="0">
                <a:solidFill>
                  <a:srgbClr val="002060"/>
                </a:solidFill>
              </a:rPr>
              <a:t>The solar wind as a laboratory of turbulence</a:t>
            </a:r>
            <a:endParaRPr lang="ru-RU" sz="3200" b="1" dirty="0">
              <a:solidFill>
                <a:srgbClr val="00206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a:picLocks noChangeAspect="1"/>
          </p:cNvPicPr>
          <p:nvPr/>
        </p:nvPicPr>
        <p:blipFill>
          <a:blip r:embed="rId2" cstate="print"/>
          <a:stretch>
            <a:fillRect/>
          </a:stretch>
        </p:blipFill>
        <p:spPr>
          <a:xfrm>
            <a:off x="5548211" y="3291022"/>
            <a:ext cx="4925825" cy="2638723"/>
          </a:xfrm>
          <a:prstGeom prst="rect">
            <a:avLst/>
          </a:prstGeom>
        </p:spPr>
      </p:pic>
      <p:sp>
        <p:nvSpPr>
          <p:cNvPr id="8" name="Прямоугольник 7"/>
          <p:cNvSpPr/>
          <p:nvPr/>
        </p:nvSpPr>
        <p:spPr>
          <a:xfrm>
            <a:off x="2796918" y="5891282"/>
            <a:ext cx="3118972" cy="584775"/>
          </a:xfrm>
          <a:prstGeom prst="rect">
            <a:avLst/>
          </a:prstGeom>
        </p:spPr>
        <p:txBody>
          <a:bodyPr wrap="square">
            <a:spAutoFit/>
          </a:bodyPr>
          <a:lstStyle/>
          <a:p>
            <a:pPr algn="ctr"/>
            <a:r>
              <a:rPr lang="en-US" sz="1600" i="1" dirty="0" smtClean="0">
                <a:solidFill>
                  <a:srgbClr val="002060"/>
                </a:solidFill>
              </a:rPr>
              <a:t>hybrid </a:t>
            </a:r>
            <a:r>
              <a:rPr lang="en-US" sz="1600" i="1" dirty="0" err="1" smtClean="0">
                <a:solidFill>
                  <a:srgbClr val="002060"/>
                </a:solidFill>
              </a:rPr>
              <a:t>Vlasov</a:t>
            </a:r>
            <a:r>
              <a:rPr lang="en-US" sz="1600" i="1" dirty="0" smtClean="0">
                <a:solidFill>
                  <a:srgbClr val="002060"/>
                </a:solidFill>
              </a:rPr>
              <a:t>-Maxwell</a:t>
            </a:r>
            <a:r>
              <a:rPr lang="en-US" sz="1600" b="1" i="1" dirty="0" smtClean="0"/>
              <a:t> </a:t>
            </a:r>
            <a:r>
              <a:rPr lang="en-US" sz="1600" i="1" dirty="0" smtClean="0">
                <a:solidFill>
                  <a:srgbClr val="002060"/>
                </a:solidFill>
              </a:rPr>
              <a:t> model (</a:t>
            </a:r>
            <a:r>
              <a:rPr lang="it-IT" sz="1600" i="1" dirty="0" smtClean="0">
                <a:solidFill>
                  <a:srgbClr val="002060"/>
                </a:solidFill>
              </a:rPr>
              <a:t>Rincon et al., PNAS, 2016)</a:t>
            </a:r>
            <a:endParaRPr lang="ru-RU" sz="1600" i="1" dirty="0">
              <a:solidFill>
                <a:srgbClr val="002060"/>
              </a:solidFill>
            </a:endParaRPr>
          </a:p>
        </p:txBody>
      </p:sp>
      <p:pic>
        <p:nvPicPr>
          <p:cNvPr id="21" name="Picture 4" descr="FigureÂ 3. Turbulent ion heating in two-dimensional hybrid VlasovâMaxwell simulations. (a) Current density (colour) and magnetic field lines, possible reconnection sites are indicated by crosses. (b) The proton temperature anisotropy (colour). The kinetic deformations of the particle velocity distributions are concentrated around coherent structures that are located near the peaks of currentÂ (Servidio etÂ al.&#10;2012).">
            <a:extLst>
              <a:ext uri="{FF2B5EF4-FFF2-40B4-BE49-F238E27FC236}">
                <a16:creationId xmlns:a16="http://schemas.microsoft.com/office/drawing/2014/main" xmlns="" id="{5B40DF22-701E-4A7C-8017-5736456F3E6F}"/>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719508" y="721922"/>
            <a:ext cx="4809947" cy="2083058"/>
          </a:xfrm>
          <a:prstGeom prst="rect">
            <a:avLst/>
          </a:prstGeom>
          <a:noFill/>
          <a:extLst>
            <a:ext uri="{909E8E84-426E-40DD-AFC4-6F175D3DCCD1}">
              <a14:hiddenFill xmlns:a14="http://schemas.microsoft.com/office/drawing/2010/main" xmlns="">
                <a:solidFill>
                  <a:srgbClr val="FFFFFF"/>
                </a:solidFill>
              </a14:hiddenFill>
            </a:ext>
          </a:extLst>
        </p:spPr>
      </p:pic>
      <p:sp>
        <p:nvSpPr>
          <p:cNvPr id="22" name="TextBox 21">
            <a:extLst>
              <a:ext uri="{FF2B5EF4-FFF2-40B4-BE49-F238E27FC236}">
                <a16:creationId xmlns:a16="http://schemas.microsoft.com/office/drawing/2014/main" xmlns="" id="{C776A690-83BD-4B1C-8873-AB8B77AFEE85}"/>
              </a:ext>
            </a:extLst>
          </p:cNvPr>
          <p:cNvSpPr txBox="1"/>
          <p:nvPr/>
        </p:nvSpPr>
        <p:spPr>
          <a:xfrm>
            <a:off x="6483928" y="2756216"/>
            <a:ext cx="3990109" cy="584775"/>
          </a:xfrm>
          <a:prstGeom prst="rect">
            <a:avLst/>
          </a:prstGeom>
          <a:noFill/>
        </p:spPr>
        <p:txBody>
          <a:bodyPr wrap="square" rtlCol="0">
            <a:spAutoFit/>
          </a:bodyPr>
          <a:lstStyle/>
          <a:p>
            <a:pPr algn="ctr"/>
            <a:r>
              <a:rPr lang="en-US" sz="1600" i="1" dirty="0" smtClean="0">
                <a:solidFill>
                  <a:srgbClr val="002060"/>
                </a:solidFill>
              </a:rPr>
              <a:t>hybrid </a:t>
            </a:r>
            <a:r>
              <a:rPr lang="en-US" sz="1600" i="1" dirty="0" err="1" smtClean="0">
                <a:solidFill>
                  <a:srgbClr val="002060"/>
                </a:solidFill>
              </a:rPr>
              <a:t>Vlasov</a:t>
            </a:r>
            <a:r>
              <a:rPr lang="en-US" sz="1600" i="1" dirty="0" smtClean="0">
                <a:solidFill>
                  <a:srgbClr val="002060"/>
                </a:solidFill>
              </a:rPr>
              <a:t>-Maxwell model</a:t>
            </a:r>
          </a:p>
          <a:p>
            <a:pPr algn="ctr"/>
            <a:r>
              <a:rPr lang="en-US" sz="1600" i="1" dirty="0" smtClean="0">
                <a:solidFill>
                  <a:srgbClr val="002060"/>
                </a:solidFill>
              </a:rPr>
              <a:t>(</a:t>
            </a:r>
            <a:r>
              <a:rPr lang="en-US" sz="1600" i="1" dirty="0" err="1" smtClean="0">
                <a:solidFill>
                  <a:srgbClr val="002060"/>
                </a:solidFill>
              </a:rPr>
              <a:t>Servidio</a:t>
            </a:r>
            <a:r>
              <a:rPr lang="en-US" sz="1600" i="1" dirty="0" smtClean="0">
                <a:solidFill>
                  <a:srgbClr val="002060"/>
                </a:solidFill>
              </a:rPr>
              <a:t> </a:t>
            </a:r>
            <a:r>
              <a:rPr lang="en-US" sz="1600" i="1" dirty="0">
                <a:solidFill>
                  <a:srgbClr val="002060"/>
                </a:solidFill>
              </a:rPr>
              <a:t>et al., </a:t>
            </a:r>
            <a:r>
              <a:rPr lang="en-US" sz="1600" i="1" dirty="0" smtClean="0">
                <a:solidFill>
                  <a:srgbClr val="002060"/>
                </a:solidFill>
              </a:rPr>
              <a:t>PRL 2012 )</a:t>
            </a:r>
            <a:endParaRPr lang="en-US" sz="1600" i="1" dirty="0">
              <a:solidFill>
                <a:srgbClr val="002060"/>
              </a:solidFill>
            </a:endParaRPr>
          </a:p>
        </p:txBody>
      </p:sp>
      <p:sp>
        <p:nvSpPr>
          <p:cNvPr id="24" name="Прямоугольник 23"/>
          <p:cNvSpPr/>
          <p:nvPr/>
        </p:nvSpPr>
        <p:spPr>
          <a:xfrm>
            <a:off x="6337057" y="5948433"/>
            <a:ext cx="3914853" cy="584775"/>
          </a:xfrm>
          <a:prstGeom prst="rect">
            <a:avLst/>
          </a:prstGeom>
        </p:spPr>
        <p:txBody>
          <a:bodyPr wrap="none">
            <a:spAutoFit/>
          </a:bodyPr>
          <a:lstStyle/>
          <a:p>
            <a:pPr algn="ctr"/>
            <a:r>
              <a:rPr lang="en-US" altLang="ru-RU" sz="1600" i="1" dirty="0" smtClean="0">
                <a:solidFill>
                  <a:srgbClr val="002060"/>
                </a:solidFill>
                <a:cs typeface="Times New Roman" panose="02020603050405020304" pitchFamily="18" charset="0"/>
              </a:rPr>
              <a:t>hybrid simulation (</a:t>
            </a:r>
            <a:r>
              <a:rPr lang="en-US" sz="1600" i="1" dirty="0" smtClean="0">
                <a:solidFill>
                  <a:srgbClr val="002060"/>
                </a:solidFill>
              </a:rPr>
              <a:t>electron fluid, kinetic ions</a:t>
            </a:r>
            <a:r>
              <a:rPr lang="en-US" altLang="ru-RU" sz="1600" i="1" dirty="0" smtClean="0">
                <a:solidFill>
                  <a:srgbClr val="002060"/>
                </a:solidFill>
                <a:cs typeface="Times New Roman" panose="02020603050405020304" pitchFamily="18" charset="0"/>
              </a:rPr>
              <a:t>)</a:t>
            </a:r>
          </a:p>
          <a:p>
            <a:pPr algn="ctr"/>
            <a:r>
              <a:rPr lang="en-US" altLang="ru-RU" sz="1600" i="1" dirty="0" smtClean="0">
                <a:solidFill>
                  <a:srgbClr val="002060"/>
                </a:solidFill>
                <a:cs typeface="Times New Roman" panose="02020603050405020304" pitchFamily="18" charset="0"/>
              </a:rPr>
              <a:t>(</a:t>
            </a:r>
            <a:r>
              <a:rPr lang="en-US" altLang="ru-RU" sz="1600" i="1" dirty="0" err="1" smtClean="0">
                <a:solidFill>
                  <a:srgbClr val="002060"/>
                </a:solidFill>
                <a:cs typeface="Times New Roman" panose="02020603050405020304" pitchFamily="18" charset="0"/>
              </a:rPr>
              <a:t>Karimabadi</a:t>
            </a:r>
            <a:r>
              <a:rPr lang="en-US" altLang="ru-RU" sz="1600" i="1" dirty="0" smtClean="0">
                <a:solidFill>
                  <a:srgbClr val="002060"/>
                </a:solidFill>
                <a:cs typeface="Times New Roman" panose="02020603050405020304" pitchFamily="18" charset="0"/>
              </a:rPr>
              <a:t> et al.,  Phys </a:t>
            </a:r>
            <a:r>
              <a:rPr lang="en-US" altLang="ru-RU" sz="1600" i="1" dirty="0" err="1" smtClean="0">
                <a:solidFill>
                  <a:srgbClr val="002060"/>
                </a:solidFill>
                <a:cs typeface="Times New Roman" panose="02020603050405020304" pitchFamily="18" charset="0"/>
              </a:rPr>
              <a:t>Pla</a:t>
            </a:r>
            <a:r>
              <a:rPr lang="en-US" altLang="ru-RU" sz="1600" i="1" dirty="0" smtClean="0">
                <a:solidFill>
                  <a:srgbClr val="002060"/>
                </a:solidFill>
                <a:cs typeface="Times New Roman" panose="02020603050405020304" pitchFamily="18" charset="0"/>
              </a:rPr>
              <a:t> 2014)</a:t>
            </a:r>
            <a:endParaRPr lang="ru-RU" sz="1600" i="1" dirty="0"/>
          </a:p>
        </p:txBody>
      </p:sp>
      <p:pic>
        <p:nvPicPr>
          <p:cNvPr id="125960" name="Picture 8"/>
          <p:cNvPicPr>
            <a:picLocks noChangeAspect="1" noChangeArrowheads="1"/>
          </p:cNvPicPr>
          <p:nvPr/>
        </p:nvPicPr>
        <p:blipFill>
          <a:blip r:embed="rId4" cstate="print"/>
          <a:srcRect/>
          <a:stretch>
            <a:fillRect/>
          </a:stretch>
        </p:blipFill>
        <p:spPr bwMode="auto">
          <a:xfrm>
            <a:off x="366279" y="554653"/>
            <a:ext cx="2681721" cy="2437928"/>
          </a:xfrm>
          <a:prstGeom prst="rect">
            <a:avLst/>
          </a:prstGeom>
          <a:noFill/>
          <a:ln w="9525">
            <a:noFill/>
            <a:miter lim="800000"/>
            <a:headEnd/>
            <a:tailEnd/>
          </a:ln>
          <a:effectLst/>
        </p:spPr>
      </p:pic>
      <p:pic>
        <p:nvPicPr>
          <p:cNvPr id="125961" name="Picture 9"/>
          <p:cNvPicPr>
            <a:picLocks noChangeAspect="1" noChangeArrowheads="1"/>
          </p:cNvPicPr>
          <p:nvPr/>
        </p:nvPicPr>
        <p:blipFill>
          <a:blip r:embed="rId5" cstate="print"/>
          <a:srcRect/>
          <a:stretch>
            <a:fillRect/>
          </a:stretch>
        </p:blipFill>
        <p:spPr bwMode="auto">
          <a:xfrm>
            <a:off x="2915516" y="545838"/>
            <a:ext cx="2737139" cy="2488308"/>
          </a:xfrm>
          <a:prstGeom prst="rect">
            <a:avLst/>
          </a:prstGeom>
          <a:noFill/>
          <a:ln w="9525">
            <a:noFill/>
            <a:miter lim="800000"/>
            <a:headEnd/>
            <a:tailEnd/>
          </a:ln>
          <a:effectLst/>
        </p:spPr>
      </p:pic>
      <p:pic>
        <p:nvPicPr>
          <p:cNvPr id="125963" name="Picture 11"/>
          <p:cNvPicPr>
            <a:picLocks noChangeAspect="1" noChangeArrowheads="1"/>
          </p:cNvPicPr>
          <p:nvPr/>
        </p:nvPicPr>
        <p:blipFill>
          <a:blip r:embed="rId6" cstate="print"/>
          <a:srcRect/>
          <a:stretch>
            <a:fillRect/>
          </a:stretch>
        </p:blipFill>
        <p:spPr bwMode="auto">
          <a:xfrm>
            <a:off x="3219018" y="3643746"/>
            <a:ext cx="2188296" cy="2119746"/>
          </a:xfrm>
          <a:prstGeom prst="rect">
            <a:avLst/>
          </a:prstGeom>
          <a:noFill/>
          <a:ln w="9525">
            <a:noFill/>
            <a:miter lim="800000"/>
            <a:headEnd/>
            <a:tailEnd/>
          </a:ln>
          <a:effectLst/>
        </p:spPr>
      </p:pic>
      <p:sp>
        <p:nvSpPr>
          <p:cNvPr id="29" name="Прямоугольник 28"/>
          <p:cNvSpPr/>
          <p:nvPr/>
        </p:nvSpPr>
        <p:spPr>
          <a:xfrm>
            <a:off x="457199" y="3909398"/>
            <a:ext cx="2576947" cy="2031325"/>
          </a:xfrm>
          <a:prstGeom prst="rect">
            <a:avLst/>
          </a:prstGeom>
        </p:spPr>
        <p:txBody>
          <a:bodyPr wrap="square">
            <a:spAutoFit/>
          </a:bodyPr>
          <a:lstStyle/>
          <a:p>
            <a:pPr algn="ctr"/>
            <a:r>
              <a:rPr lang="en-US" b="1" dirty="0" smtClean="0">
                <a:solidFill>
                  <a:srgbClr val="0070C0"/>
                </a:solidFill>
              </a:rPr>
              <a:t>Numerical simulations are a powerful tool to investigate the kinetic dynamics of plasmas coupled with the study of experimental measurements</a:t>
            </a:r>
            <a:endParaRPr lang="ru-RU" dirty="0">
              <a:solidFill>
                <a:srgbClr val="0070C0"/>
              </a:solidFill>
            </a:endParaRPr>
          </a:p>
        </p:txBody>
      </p:sp>
      <p:sp>
        <p:nvSpPr>
          <p:cNvPr id="17" name="Прямоугольник 16"/>
          <p:cNvSpPr/>
          <p:nvPr/>
        </p:nvSpPr>
        <p:spPr>
          <a:xfrm>
            <a:off x="1025238" y="2817306"/>
            <a:ext cx="3976254" cy="584775"/>
          </a:xfrm>
          <a:prstGeom prst="rect">
            <a:avLst/>
          </a:prstGeom>
        </p:spPr>
        <p:txBody>
          <a:bodyPr wrap="square">
            <a:spAutoFit/>
          </a:bodyPr>
          <a:lstStyle/>
          <a:p>
            <a:pPr algn="ctr"/>
            <a:r>
              <a:rPr lang="it-IT" sz="1600" i="1" dirty="0" smtClean="0">
                <a:solidFill>
                  <a:srgbClr val="002060"/>
                </a:solidFill>
              </a:rPr>
              <a:t>Eulerian Vlasov simulation </a:t>
            </a:r>
          </a:p>
          <a:p>
            <a:pPr algn="ctr"/>
            <a:r>
              <a:rPr lang="en-US" sz="1600" i="1" dirty="0" smtClean="0">
                <a:solidFill>
                  <a:srgbClr val="002060"/>
                </a:solidFill>
                <a:cs typeface="Times New Roman" pitchFamily="18" charset="0"/>
              </a:rPr>
              <a:t>(</a:t>
            </a:r>
            <a:r>
              <a:rPr lang="en-US" sz="1600" i="1" dirty="0" err="1" smtClean="0">
                <a:solidFill>
                  <a:srgbClr val="002060"/>
                </a:solidFill>
                <a:cs typeface="Times New Roman" pitchFamily="18" charset="0"/>
              </a:rPr>
              <a:t>Vallentini</a:t>
            </a:r>
            <a:r>
              <a:rPr lang="en-US" sz="1600" i="1" dirty="0" smtClean="0">
                <a:solidFill>
                  <a:srgbClr val="002060"/>
                </a:solidFill>
                <a:cs typeface="Times New Roman" pitchFamily="18" charset="0"/>
              </a:rPr>
              <a:t>  et al., Phys. </a:t>
            </a:r>
            <a:r>
              <a:rPr lang="en-US" sz="1600" i="1" dirty="0" err="1" smtClean="0">
                <a:solidFill>
                  <a:srgbClr val="002060"/>
                </a:solidFill>
                <a:cs typeface="Times New Roman" pitchFamily="18" charset="0"/>
              </a:rPr>
              <a:t>Sp.Phys</a:t>
            </a:r>
            <a:r>
              <a:rPr lang="en-US" sz="1600" i="1" dirty="0" smtClean="0">
                <a:solidFill>
                  <a:srgbClr val="002060"/>
                </a:solidFill>
                <a:cs typeface="Times New Roman" pitchFamily="18" charset="0"/>
              </a:rPr>
              <a:t>, 2016)</a:t>
            </a:r>
            <a:endParaRPr lang="ru-RU" sz="1600" dirty="0">
              <a:solidFill>
                <a:srgbClr val="002060"/>
              </a:solidFill>
            </a:endParaRPr>
          </a:p>
        </p:txBody>
      </p:sp>
      <p:sp>
        <p:nvSpPr>
          <p:cNvPr id="9" name="TextBox 24"/>
          <p:cNvSpPr txBox="1">
            <a:spLocks noChangeArrowheads="1"/>
          </p:cNvSpPr>
          <p:nvPr/>
        </p:nvSpPr>
        <p:spPr bwMode="auto">
          <a:xfrm>
            <a:off x="814233" y="180109"/>
            <a:ext cx="9235029" cy="523220"/>
          </a:xfrm>
          <a:prstGeom prst="rect">
            <a:avLst/>
          </a:prstGeom>
          <a:noFill/>
          <a:ln w="9525">
            <a:noFill/>
            <a:miter lim="800000"/>
            <a:headEnd/>
            <a:tailEnd/>
          </a:ln>
        </p:spPr>
        <p:txBody>
          <a:bodyPr wrap="none">
            <a:spAutoFit/>
          </a:bodyPr>
          <a:lstStyle/>
          <a:p>
            <a:pPr algn="ctr"/>
            <a:r>
              <a:rPr lang="en-US" sz="2800" b="1" dirty="0" smtClean="0">
                <a:solidFill>
                  <a:srgbClr val="002060"/>
                </a:solidFill>
              </a:rPr>
              <a:t>Simulation of the solar wind turbulence up to smallest scales</a:t>
            </a:r>
            <a:endParaRPr lang="ru-RU" sz="2800" b="1" dirty="0">
              <a:solidFill>
                <a:srgbClr val="00206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0"/>
          <p:cNvGrpSpPr>
            <a:grpSpLocks/>
          </p:cNvGrpSpPr>
          <p:nvPr/>
        </p:nvGrpSpPr>
        <p:grpSpPr bwMode="auto">
          <a:xfrm>
            <a:off x="594913" y="614359"/>
            <a:ext cx="4731327" cy="4419600"/>
            <a:chOff x="192" y="436"/>
            <a:chExt cx="5420" cy="3244"/>
          </a:xfrm>
        </p:grpSpPr>
        <p:pic>
          <p:nvPicPr>
            <p:cNvPr id="3" name="Picture 81" descr="primer1"/>
            <p:cNvPicPr>
              <a:picLocks noChangeAspect="1" noChangeArrowheads="1"/>
            </p:cNvPicPr>
            <p:nvPr/>
          </p:nvPicPr>
          <p:blipFill>
            <a:blip r:embed="rId2" cstate="print"/>
            <a:srcRect/>
            <a:stretch>
              <a:fillRect/>
            </a:stretch>
          </p:blipFill>
          <p:spPr bwMode="auto">
            <a:xfrm>
              <a:off x="216" y="436"/>
              <a:ext cx="5328" cy="1064"/>
            </a:xfrm>
            <a:prstGeom prst="rect">
              <a:avLst/>
            </a:prstGeom>
            <a:noFill/>
            <a:ln w="9525">
              <a:noFill/>
              <a:miter lim="800000"/>
              <a:headEnd/>
              <a:tailEnd/>
            </a:ln>
          </p:spPr>
        </p:pic>
        <p:pic>
          <p:nvPicPr>
            <p:cNvPr id="4" name="Picture 82" descr="primer3"/>
            <p:cNvPicPr>
              <a:picLocks noChangeAspect="1" noChangeArrowheads="1"/>
            </p:cNvPicPr>
            <p:nvPr/>
          </p:nvPicPr>
          <p:blipFill>
            <a:blip r:embed="rId3" cstate="print"/>
            <a:srcRect/>
            <a:stretch>
              <a:fillRect/>
            </a:stretch>
          </p:blipFill>
          <p:spPr bwMode="auto">
            <a:xfrm>
              <a:off x="192" y="2523"/>
              <a:ext cx="5420" cy="1157"/>
            </a:xfrm>
            <a:prstGeom prst="rect">
              <a:avLst/>
            </a:prstGeom>
            <a:noFill/>
            <a:ln w="9525">
              <a:noFill/>
              <a:miter lim="800000"/>
              <a:headEnd/>
              <a:tailEnd/>
            </a:ln>
          </p:spPr>
        </p:pic>
        <p:pic>
          <p:nvPicPr>
            <p:cNvPr id="5" name="Picture 83" descr="primer2"/>
            <p:cNvPicPr>
              <a:picLocks noChangeAspect="1" noChangeArrowheads="1"/>
            </p:cNvPicPr>
            <p:nvPr/>
          </p:nvPicPr>
          <p:blipFill>
            <a:blip r:embed="rId4" cstate="print"/>
            <a:srcRect/>
            <a:stretch>
              <a:fillRect/>
            </a:stretch>
          </p:blipFill>
          <p:spPr bwMode="auto">
            <a:xfrm>
              <a:off x="192" y="1480"/>
              <a:ext cx="5352" cy="1056"/>
            </a:xfrm>
            <a:prstGeom prst="rect">
              <a:avLst/>
            </a:prstGeom>
            <a:noFill/>
            <a:ln w="9525">
              <a:noFill/>
              <a:miter lim="800000"/>
              <a:headEnd/>
              <a:tailEnd/>
            </a:ln>
          </p:spPr>
        </p:pic>
        <p:sp>
          <p:nvSpPr>
            <p:cNvPr id="6" name="Text Box 84"/>
            <p:cNvSpPr txBox="1">
              <a:spLocks noChangeArrowheads="1"/>
            </p:cNvSpPr>
            <p:nvPr/>
          </p:nvSpPr>
          <p:spPr bwMode="auto">
            <a:xfrm>
              <a:off x="4980" y="652"/>
              <a:ext cx="398" cy="226"/>
            </a:xfrm>
            <a:prstGeom prst="rect">
              <a:avLst/>
            </a:prstGeom>
            <a:noFill/>
            <a:ln w="9525">
              <a:noFill/>
              <a:miter lim="800000"/>
              <a:headEnd/>
              <a:tailEnd/>
            </a:ln>
          </p:spPr>
          <p:txBody>
            <a:bodyPr wrap="none">
              <a:spAutoFit/>
            </a:bodyPr>
            <a:lstStyle/>
            <a:p>
              <a:r>
                <a:rPr lang="en-US" sz="1400" b="1" i="1">
                  <a:solidFill>
                    <a:srgbClr val="002060"/>
                  </a:solidFill>
                </a:rPr>
                <a:t>a)</a:t>
              </a:r>
              <a:endParaRPr lang="ru-RU" sz="1400" b="1" i="1">
                <a:solidFill>
                  <a:srgbClr val="002060"/>
                </a:solidFill>
              </a:endParaRPr>
            </a:p>
          </p:txBody>
        </p:sp>
        <p:sp>
          <p:nvSpPr>
            <p:cNvPr id="7" name="Text Box 85"/>
            <p:cNvSpPr txBox="1">
              <a:spLocks noChangeArrowheads="1"/>
            </p:cNvSpPr>
            <p:nvPr/>
          </p:nvSpPr>
          <p:spPr bwMode="auto">
            <a:xfrm>
              <a:off x="4980" y="1662"/>
              <a:ext cx="398" cy="226"/>
            </a:xfrm>
            <a:prstGeom prst="rect">
              <a:avLst/>
            </a:prstGeom>
            <a:noFill/>
            <a:ln w="9525">
              <a:noFill/>
              <a:miter lim="800000"/>
              <a:headEnd/>
              <a:tailEnd/>
            </a:ln>
          </p:spPr>
          <p:txBody>
            <a:bodyPr wrap="none">
              <a:spAutoFit/>
            </a:bodyPr>
            <a:lstStyle/>
            <a:p>
              <a:r>
                <a:rPr lang="en-US" sz="1400" b="1" i="1">
                  <a:solidFill>
                    <a:srgbClr val="002060"/>
                  </a:solidFill>
                </a:rPr>
                <a:t>b)</a:t>
              </a:r>
              <a:endParaRPr lang="ru-RU" sz="1400" b="1" i="1">
                <a:solidFill>
                  <a:srgbClr val="002060"/>
                </a:solidFill>
              </a:endParaRPr>
            </a:p>
          </p:txBody>
        </p:sp>
        <p:sp>
          <p:nvSpPr>
            <p:cNvPr id="8" name="Text Box 86"/>
            <p:cNvSpPr txBox="1">
              <a:spLocks noChangeArrowheads="1"/>
            </p:cNvSpPr>
            <p:nvPr/>
          </p:nvSpPr>
          <p:spPr bwMode="auto">
            <a:xfrm>
              <a:off x="4980" y="2743"/>
              <a:ext cx="373" cy="226"/>
            </a:xfrm>
            <a:prstGeom prst="rect">
              <a:avLst/>
            </a:prstGeom>
            <a:noFill/>
            <a:ln w="9525">
              <a:noFill/>
              <a:miter lim="800000"/>
              <a:headEnd/>
              <a:tailEnd/>
            </a:ln>
          </p:spPr>
          <p:txBody>
            <a:bodyPr wrap="none">
              <a:spAutoFit/>
            </a:bodyPr>
            <a:lstStyle/>
            <a:p>
              <a:r>
                <a:rPr lang="en-US" sz="1400" b="1" i="1">
                  <a:solidFill>
                    <a:srgbClr val="002060"/>
                  </a:solidFill>
                </a:rPr>
                <a:t>c)</a:t>
              </a:r>
              <a:endParaRPr lang="ru-RU" sz="1400" b="1" i="1">
                <a:solidFill>
                  <a:srgbClr val="002060"/>
                </a:solidFill>
              </a:endParaRPr>
            </a:p>
          </p:txBody>
        </p:sp>
        <p:sp>
          <p:nvSpPr>
            <p:cNvPr id="9" name="Line 87"/>
            <p:cNvSpPr>
              <a:spLocks noChangeShapeType="1"/>
            </p:cNvSpPr>
            <p:nvPr/>
          </p:nvSpPr>
          <p:spPr bwMode="auto">
            <a:xfrm>
              <a:off x="3152" y="1117"/>
              <a:ext cx="2223" cy="499"/>
            </a:xfrm>
            <a:prstGeom prst="line">
              <a:avLst/>
            </a:prstGeom>
            <a:noFill/>
            <a:ln w="12700">
              <a:solidFill>
                <a:schemeClr val="tx1"/>
              </a:solidFill>
              <a:prstDash val="dash"/>
              <a:round/>
              <a:headEnd/>
              <a:tailEnd/>
            </a:ln>
          </p:spPr>
          <p:txBody>
            <a:bodyPr/>
            <a:lstStyle/>
            <a:p>
              <a:endParaRPr lang="ru-RU">
                <a:solidFill>
                  <a:srgbClr val="002060"/>
                </a:solidFill>
              </a:endParaRPr>
            </a:p>
          </p:txBody>
        </p:sp>
        <p:sp>
          <p:nvSpPr>
            <p:cNvPr id="10" name="Line 88"/>
            <p:cNvSpPr>
              <a:spLocks noChangeShapeType="1"/>
            </p:cNvSpPr>
            <p:nvPr/>
          </p:nvSpPr>
          <p:spPr bwMode="auto">
            <a:xfrm flipH="1">
              <a:off x="657" y="1162"/>
              <a:ext cx="2223" cy="454"/>
            </a:xfrm>
            <a:prstGeom prst="line">
              <a:avLst/>
            </a:prstGeom>
            <a:noFill/>
            <a:ln w="12700">
              <a:solidFill>
                <a:schemeClr val="tx1"/>
              </a:solidFill>
              <a:prstDash val="dash"/>
              <a:round/>
              <a:headEnd/>
              <a:tailEnd/>
            </a:ln>
          </p:spPr>
          <p:txBody>
            <a:bodyPr/>
            <a:lstStyle/>
            <a:p>
              <a:endParaRPr lang="ru-RU">
                <a:solidFill>
                  <a:srgbClr val="002060"/>
                </a:solidFill>
              </a:endParaRPr>
            </a:p>
          </p:txBody>
        </p:sp>
        <p:sp>
          <p:nvSpPr>
            <p:cNvPr id="11" name="Овал 10"/>
            <p:cNvSpPr/>
            <p:nvPr/>
          </p:nvSpPr>
          <p:spPr>
            <a:xfrm>
              <a:off x="2879" y="980"/>
              <a:ext cx="316" cy="318"/>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800" dirty="0">
                <a:solidFill>
                  <a:schemeClr val="accent6">
                    <a:lumMod val="75000"/>
                  </a:schemeClr>
                </a:solidFill>
              </a:endParaRPr>
            </a:p>
          </p:txBody>
        </p:sp>
        <p:sp>
          <p:nvSpPr>
            <p:cNvPr id="12" name="Овал 16"/>
            <p:cNvSpPr/>
            <p:nvPr/>
          </p:nvSpPr>
          <p:spPr>
            <a:xfrm>
              <a:off x="2654" y="1796"/>
              <a:ext cx="318" cy="368"/>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1800">
                <a:solidFill>
                  <a:srgbClr val="002060"/>
                </a:solidFill>
              </a:endParaRPr>
            </a:p>
          </p:txBody>
        </p:sp>
        <p:sp>
          <p:nvSpPr>
            <p:cNvPr id="13" name="Line 91"/>
            <p:cNvSpPr>
              <a:spLocks noChangeShapeType="1"/>
            </p:cNvSpPr>
            <p:nvPr/>
          </p:nvSpPr>
          <p:spPr bwMode="auto">
            <a:xfrm>
              <a:off x="2880" y="1979"/>
              <a:ext cx="2450" cy="725"/>
            </a:xfrm>
            <a:prstGeom prst="line">
              <a:avLst/>
            </a:prstGeom>
            <a:noFill/>
            <a:ln w="12700">
              <a:solidFill>
                <a:schemeClr val="tx1"/>
              </a:solidFill>
              <a:prstDash val="dash"/>
              <a:round/>
              <a:headEnd/>
              <a:tailEnd/>
            </a:ln>
          </p:spPr>
          <p:txBody>
            <a:bodyPr/>
            <a:lstStyle/>
            <a:p>
              <a:endParaRPr lang="ru-RU">
                <a:solidFill>
                  <a:srgbClr val="002060"/>
                </a:solidFill>
              </a:endParaRPr>
            </a:p>
          </p:txBody>
        </p:sp>
        <p:sp>
          <p:nvSpPr>
            <p:cNvPr id="14" name="Line 92"/>
            <p:cNvSpPr>
              <a:spLocks noChangeShapeType="1"/>
            </p:cNvSpPr>
            <p:nvPr/>
          </p:nvSpPr>
          <p:spPr bwMode="auto">
            <a:xfrm flipH="1">
              <a:off x="657" y="1979"/>
              <a:ext cx="1996" cy="771"/>
            </a:xfrm>
            <a:prstGeom prst="line">
              <a:avLst/>
            </a:prstGeom>
            <a:noFill/>
            <a:ln w="12700">
              <a:solidFill>
                <a:schemeClr val="tx1"/>
              </a:solidFill>
              <a:prstDash val="dash"/>
              <a:round/>
              <a:headEnd/>
              <a:tailEnd/>
            </a:ln>
          </p:spPr>
          <p:txBody>
            <a:bodyPr/>
            <a:lstStyle/>
            <a:p>
              <a:endParaRPr lang="ru-RU">
                <a:solidFill>
                  <a:srgbClr val="002060"/>
                </a:solidFill>
              </a:endParaRPr>
            </a:p>
          </p:txBody>
        </p:sp>
      </p:grpSp>
      <p:sp>
        <p:nvSpPr>
          <p:cNvPr id="15" name="Text Box 5"/>
          <p:cNvSpPr txBox="1">
            <a:spLocks noChangeArrowheads="1"/>
          </p:cNvSpPr>
          <p:nvPr/>
        </p:nvSpPr>
        <p:spPr bwMode="auto">
          <a:xfrm>
            <a:off x="415636" y="5093503"/>
            <a:ext cx="4973782" cy="1077218"/>
          </a:xfrm>
          <a:prstGeom prst="rect">
            <a:avLst/>
          </a:prstGeom>
          <a:noFill/>
          <a:ln w="9525">
            <a:noFill/>
            <a:miter lim="800000"/>
            <a:headEnd/>
            <a:tailEnd/>
          </a:ln>
        </p:spPr>
        <p:txBody>
          <a:bodyPr wrap="square">
            <a:spAutoFit/>
          </a:bodyPr>
          <a:lstStyle/>
          <a:p>
            <a:pPr algn="ctr"/>
            <a:r>
              <a:rPr lang="en-US" sz="1600" i="1" dirty="0" smtClean="0">
                <a:solidFill>
                  <a:srgbClr val="002060"/>
                </a:solidFill>
              </a:rPr>
              <a:t>Solar wind Ion </a:t>
            </a:r>
            <a:r>
              <a:rPr lang="en-US" sz="1600" i="1" dirty="0">
                <a:solidFill>
                  <a:srgbClr val="002060"/>
                </a:solidFill>
              </a:rPr>
              <a:t>flux fluctuations </a:t>
            </a:r>
            <a:r>
              <a:rPr lang="en-US" sz="1600" i="1" dirty="0" smtClean="0">
                <a:solidFill>
                  <a:srgbClr val="002060"/>
                </a:solidFill>
              </a:rPr>
              <a:t> at different scales 2012 </a:t>
            </a:r>
            <a:r>
              <a:rPr lang="en-US" sz="1600" i="1" dirty="0">
                <a:solidFill>
                  <a:srgbClr val="002060"/>
                </a:solidFill>
              </a:rPr>
              <a:t>/07/15  </a:t>
            </a:r>
            <a:r>
              <a:rPr lang="en-US" sz="1600" i="1" dirty="0" smtClean="0">
                <a:solidFill>
                  <a:srgbClr val="002060"/>
                </a:solidFill>
              </a:rPr>
              <a:t>BMSW, </a:t>
            </a:r>
            <a:r>
              <a:rPr lang="en-US" sz="1600" i="1" dirty="0" err="1" smtClean="0">
                <a:solidFill>
                  <a:srgbClr val="002060"/>
                </a:solidFill>
              </a:rPr>
              <a:t>Spektr</a:t>
            </a:r>
            <a:r>
              <a:rPr lang="en-US" sz="1600" i="1" dirty="0" smtClean="0">
                <a:solidFill>
                  <a:srgbClr val="002060"/>
                </a:solidFill>
              </a:rPr>
              <a:t>-R, (</a:t>
            </a:r>
            <a:r>
              <a:rPr lang="en-US" sz="1600" i="1" dirty="0" err="1" smtClean="0">
                <a:solidFill>
                  <a:srgbClr val="002060"/>
                </a:solidFill>
              </a:rPr>
              <a:t>Riazantseva,et</a:t>
            </a:r>
            <a:r>
              <a:rPr lang="en-US" sz="1600" i="1" dirty="0" smtClean="0">
                <a:solidFill>
                  <a:srgbClr val="002060"/>
                </a:solidFill>
              </a:rPr>
              <a:t> al., </a:t>
            </a:r>
          </a:p>
          <a:p>
            <a:pPr algn="ctr"/>
            <a:r>
              <a:rPr lang="fr-FR" sz="1600" i="1" dirty="0" smtClean="0">
                <a:solidFill>
                  <a:srgbClr val="002060"/>
                </a:solidFill>
              </a:rPr>
              <a:t>Phil. Trans. R. Soc. A</a:t>
            </a:r>
            <a:r>
              <a:rPr lang="en-US" sz="1600" i="1" dirty="0" smtClean="0">
                <a:solidFill>
                  <a:srgbClr val="002060"/>
                </a:solidFill>
              </a:rPr>
              <a:t>. 2015) </a:t>
            </a:r>
            <a:endParaRPr lang="ru-RU" sz="1600" i="1" dirty="0" smtClean="0">
              <a:solidFill>
                <a:srgbClr val="002060"/>
              </a:solidFill>
            </a:endParaRPr>
          </a:p>
          <a:p>
            <a:pPr algn="ctr"/>
            <a:endParaRPr lang="en-US" sz="1600" b="1" dirty="0">
              <a:solidFill>
                <a:srgbClr val="FF0000"/>
              </a:solidFill>
              <a:sym typeface="Wingdings" pitchFamily="2" charset="2"/>
            </a:endParaRPr>
          </a:p>
        </p:txBody>
      </p:sp>
      <p:sp>
        <p:nvSpPr>
          <p:cNvPr id="16" name="Прямоугольник 3"/>
          <p:cNvSpPr>
            <a:spLocks noChangeArrowheads="1"/>
          </p:cNvSpPr>
          <p:nvPr/>
        </p:nvSpPr>
        <p:spPr bwMode="auto">
          <a:xfrm>
            <a:off x="1232649" y="189075"/>
            <a:ext cx="8763000" cy="523220"/>
          </a:xfrm>
          <a:prstGeom prst="rect">
            <a:avLst/>
          </a:prstGeom>
          <a:noFill/>
          <a:ln w="9525">
            <a:noFill/>
            <a:miter lim="800000"/>
            <a:headEnd/>
            <a:tailEnd/>
          </a:ln>
        </p:spPr>
        <p:txBody>
          <a:bodyPr>
            <a:spAutoFit/>
          </a:bodyPr>
          <a:lstStyle/>
          <a:p>
            <a:pPr algn="ctr"/>
            <a:r>
              <a:rPr lang="en-US" sz="2800" b="1" dirty="0">
                <a:solidFill>
                  <a:srgbClr val="002060"/>
                </a:solidFill>
              </a:rPr>
              <a:t>Plasma fluctuations </a:t>
            </a:r>
            <a:r>
              <a:rPr lang="en-US" sz="2800" b="1" dirty="0" smtClean="0">
                <a:solidFill>
                  <a:srgbClr val="002060"/>
                </a:solidFill>
              </a:rPr>
              <a:t>at </a:t>
            </a:r>
            <a:r>
              <a:rPr lang="en-US" sz="2800" b="1" dirty="0">
                <a:solidFill>
                  <a:srgbClr val="002060"/>
                </a:solidFill>
              </a:rPr>
              <a:t>different scales: turbulent cascade</a:t>
            </a:r>
            <a:endParaRPr lang="ru-RU" sz="2800" b="1" dirty="0">
              <a:solidFill>
                <a:srgbClr val="002060"/>
              </a:solidFill>
            </a:endParaRPr>
          </a:p>
        </p:txBody>
      </p:sp>
      <p:grpSp>
        <p:nvGrpSpPr>
          <p:cNvPr id="18" name="Group 3"/>
          <p:cNvGrpSpPr>
            <a:grpSpLocks/>
          </p:cNvGrpSpPr>
          <p:nvPr/>
        </p:nvGrpSpPr>
        <p:grpSpPr bwMode="auto">
          <a:xfrm>
            <a:off x="5770972" y="744233"/>
            <a:ext cx="1828800" cy="1066800"/>
            <a:chOff x="3312" y="1248"/>
            <a:chExt cx="1920" cy="1440"/>
          </a:xfrm>
        </p:grpSpPr>
        <p:sp>
          <p:nvSpPr>
            <p:cNvPr id="19" name="AutoShape 4"/>
            <p:cNvSpPr>
              <a:spLocks noChangeArrowheads="1"/>
            </p:cNvSpPr>
            <p:nvPr/>
          </p:nvSpPr>
          <p:spPr bwMode="auto">
            <a:xfrm>
              <a:off x="4272" y="1248"/>
              <a:ext cx="576" cy="384"/>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pPr algn="ctr"/>
              <a:endParaRPr kumimoji="1" lang="ru-RU" sz="1800">
                <a:latin typeface="Calibri" pitchFamily="34" charset="0"/>
                <a:ea typeface="MS PGothic" pitchFamily="34" charset="-128"/>
              </a:endParaRPr>
            </a:p>
          </p:txBody>
        </p:sp>
        <p:sp>
          <p:nvSpPr>
            <p:cNvPr id="20" name="AutoShape 5"/>
            <p:cNvSpPr>
              <a:spLocks noChangeArrowheads="1"/>
            </p:cNvSpPr>
            <p:nvPr/>
          </p:nvSpPr>
          <p:spPr bwMode="auto">
            <a:xfrm>
              <a:off x="3648" y="1632"/>
              <a:ext cx="480" cy="336"/>
            </a:xfrm>
            <a:prstGeom prst="downArrow">
              <a:avLst>
                <a:gd name="adj1" fmla="val 50000"/>
                <a:gd name="adj2" fmla="val 25000"/>
              </a:avLst>
            </a:prstGeom>
            <a:solidFill>
              <a:schemeClr val="accent1"/>
            </a:solidFill>
            <a:ln w="9525">
              <a:solidFill>
                <a:schemeClr val="tx1"/>
              </a:solidFill>
              <a:miter lim="800000"/>
              <a:headEnd/>
              <a:tailEnd/>
            </a:ln>
          </p:spPr>
          <p:txBody>
            <a:bodyPr wrap="none" anchor="ctr"/>
            <a:lstStyle/>
            <a:p>
              <a:pPr algn="ctr"/>
              <a:endParaRPr kumimoji="1" lang="ru-RU" sz="1400">
                <a:latin typeface="Calibri" pitchFamily="34" charset="0"/>
                <a:ea typeface="MS PGothic" pitchFamily="34" charset="-128"/>
              </a:endParaRPr>
            </a:p>
          </p:txBody>
        </p:sp>
        <p:sp>
          <p:nvSpPr>
            <p:cNvPr id="21" name="AutoShape 6"/>
            <p:cNvSpPr>
              <a:spLocks noChangeArrowheads="1"/>
            </p:cNvSpPr>
            <p:nvPr/>
          </p:nvSpPr>
          <p:spPr bwMode="auto">
            <a:xfrm>
              <a:off x="4800" y="1632"/>
              <a:ext cx="192" cy="336"/>
            </a:xfrm>
            <a:prstGeom prst="downArrow">
              <a:avLst>
                <a:gd name="adj1" fmla="val 50000"/>
                <a:gd name="adj2" fmla="val 43750"/>
              </a:avLst>
            </a:prstGeom>
            <a:solidFill>
              <a:schemeClr val="accent1"/>
            </a:solidFill>
            <a:ln w="9525">
              <a:solidFill>
                <a:schemeClr val="tx1"/>
              </a:solidFill>
              <a:miter lim="800000"/>
              <a:headEnd/>
              <a:tailEnd/>
            </a:ln>
          </p:spPr>
          <p:txBody>
            <a:bodyPr wrap="none" anchor="ctr"/>
            <a:lstStyle/>
            <a:p>
              <a:pPr algn="ctr"/>
              <a:endParaRPr kumimoji="1" lang="ru-RU" sz="1400">
                <a:latin typeface="Calibri" pitchFamily="34" charset="0"/>
                <a:ea typeface="MS PGothic" pitchFamily="34" charset="-128"/>
              </a:endParaRPr>
            </a:p>
          </p:txBody>
        </p:sp>
        <p:sp>
          <p:nvSpPr>
            <p:cNvPr id="22" name="AutoShape 7"/>
            <p:cNvSpPr>
              <a:spLocks noChangeArrowheads="1"/>
            </p:cNvSpPr>
            <p:nvPr/>
          </p:nvSpPr>
          <p:spPr bwMode="auto">
            <a:xfrm>
              <a:off x="3360" y="2016"/>
              <a:ext cx="480" cy="288"/>
            </a:xfrm>
            <a:prstGeom prst="downArrow">
              <a:avLst>
                <a:gd name="adj1" fmla="val 33333"/>
                <a:gd name="adj2" fmla="val 29167"/>
              </a:avLst>
            </a:prstGeom>
            <a:solidFill>
              <a:schemeClr val="accent1"/>
            </a:solidFill>
            <a:ln w="9525">
              <a:solidFill>
                <a:schemeClr val="tx1"/>
              </a:solidFill>
              <a:miter lim="800000"/>
              <a:headEnd/>
              <a:tailEnd/>
            </a:ln>
          </p:spPr>
          <p:txBody>
            <a:bodyPr wrap="none" anchor="ctr"/>
            <a:lstStyle/>
            <a:p>
              <a:endParaRPr lang="ru-RU" sz="1800">
                <a:latin typeface="Calibri" pitchFamily="34" charset="0"/>
              </a:endParaRPr>
            </a:p>
          </p:txBody>
        </p:sp>
        <p:sp>
          <p:nvSpPr>
            <p:cNvPr id="23" name="AutoShape 8"/>
            <p:cNvSpPr>
              <a:spLocks noChangeArrowheads="1"/>
            </p:cNvSpPr>
            <p:nvPr/>
          </p:nvSpPr>
          <p:spPr bwMode="auto">
            <a:xfrm>
              <a:off x="4032" y="2016"/>
              <a:ext cx="144" cy="288"/>
            </a:xfrm>
            <a:prstGeom prst="downArrow">
              <a:avLst>
                <a:gd name="adj1" fmla="val 33333"/>
                <a:gd name="adj2" fmla="val 58333"/>
              </a:avLst>
            </a:prstGeom>
            <a:solidFill>
              <a:schemeClr val="accent1"/>
            </a:solidFill>
            <a:ln w="9525">
              <a:solidFill>
                <a:schemeClr val="tx1"/>
              </a:solidFill>
              <a:miter lim="800000"/>
              <a:headEnd/>
              <a:tailEnd/>
            </a:ln>
          </p:spPr>
          <p:txBody>
            <a:bodyPr wrap="none" anchor="ctr"/>
            <a:lstStyle/>
            <a:p>
              <a:endParaRPr lang="ru-RU" sz="1800">
                <a:latin typeface="Calibri" pitchFamily="34" charset="0"/>
              </a:endParaRPr>
            </a:p>
          </p:txBody>
        </p:sp>
        <p:sp>
          <p:nvSpPr>
            <p:cNvPr id="24" name="AutoShape 9"/>
            <p:cNvSpPr>
              <a:spLocks noChangeArrowheads="1"/>
            </p:cNvSpPr>
            <p:nvPr/>
          </p:nvSpPr>
          <p:spPr bwMode="auto">
            <a:xfrm>
              <a:off x="4560" y="2016"/>
              <a:ext cx="288" cy="288"/>
            </a:xfrm>
            <a:prstGeom prst="downArrow">
              <a:avLst>
                <a:gd name="adj1" fmla="val 33333"/>
                <a:gd name="adj2" fmla="val 29167"/>
              </a:avLst>
            </a:prstGeom>
            <a:solidFill>
              <a:schemeClr val="accent1"/>
            </a:solidFill>
            <a:ln w="9525">
              <a:solidFill>
                <a:schemeClr val="tx1"/>
              </a:solidFill>
              <a:miter lim="800000"/>
              <a:headEnd/>
              <a:tailEnd/>
            </a:ln>
          </p:spPr>
          <p:txBody>
            <a:bodyPr wrap="none" anchor="ctr"/>
            <a:lstStyle/>
            <a:p>
              <a:endParaRPr lang="ru-RU" sz="1800">
                <a:latin typeface="Calibri" pitchFamily="34" charset="0"/>
              </a:endParaRPr>
            </a:p>
          </p:txBody>
        </p:sp>
        <p:sp>
          <p:nvSpPr>
            <p:cNvPr id="25" name="AutoShape 10"/>
            <p:cNvSpPr>
              <a:spLocks noChangeArrowheads="1"/>
            </p:cNvSpPr>
            <p:nvPr/>
          </p:nvSpPr>
          <p:spPr bwMode="auto">
            <a:xfrm>
              <a:off x="5040" y="2016"/>
              <a:ext cx="144" cy="288"/>
            </a:xfrm>
            <a:prstGeom prst="downArrow">
              <a:avLst>
                <a:gd name="adj1" fmla="val 33333"/>
                <a:gd name="adj2" fmla="val 58333"/>
              </a:avLst>
            </a:prstGeom>
            <a:solidFill>
              <a:schemeClr val="accent1"/>
            </a:solidFill>
            <a:ln w="9525">
              <a:solidFill>
                <a:schemeClr val="tx1"/>
              </a:solidFill>
              <a:miter lim="800000"/>
              <a:headEnd/>
              <a:tailEnd/>
            </a:ln>
          </p:spPr>
          <p:txBody>
            <a:bodyPr wrap="none" anchor="ctr"/>
            <a:lstStyle/>
            <a:p>
              <a:endParaRPr lang="ru-RU" sz="1800">
                <a:latin typeface="Calibri" pitchFamily="34" charset="0"/>
              </a:endParaRPr>
            </a:p>
          </p:txBody>
        </p:sp>
        <p:grpSp>
          <p:nvGrpSpPr>
            <p:cNvPr id="26" name="Group 11"/>
            <p:cNvGrpSpPr>
              <a:grpSpLocks/>
            </p:cNvGrpSpPr>
            <p:nvPr/>
          </p:nvGrpSpPr>
          <p:grpSpPr bwMode="auto">
            <a:xfrm>
              <a:off x="3312" y="2400"/>
              <a:ext cx="480" cy="288"/>
              <a:chOff x="3360" y="2400"/>
              <a:chExt cx="480" cy="288"/>
            </a:xfrm>
          </p:grpSpPr>
          <p:sp>
            <p:nvSpPr>
              <p:cNvPr id="37" name="AutoShape 12"/>
              <p:cNvSpPr>
                <a:spLocks noChangeArrowheads="1"/>
              </p:cNvSpPr>
              <p:nvPr/>
            </p:nvSpPr>
            <p:spPr bwMode="auto">
              <a:xfrm>
                <a:off x="3360" y="2400"/>
                <a:ext cx="336" cy="288"/>
              </a:xfrm>
              <a:prstGeom prst="downArrow">
                <a:avLst>
                  <a:gd name="adj1" fmla="val 33333"/>
                  <a:gd name="adj2" fmla="val 29167"/>
                </a:avLst>
              </a:prstGeom>
              <a:solidFill>
                <a:schemeClr val="accent1"/>
              </a:solidFill>
              <a:ln w="9525">
                <a:solidFill>
                  <a:schemeClr val="tx1"/>
                </a:solidFill>
                <a:miter lim="800000"/>
                <a:headEnd/>
                <a:tailEnd/>
              </a:ln>
            </p:spPr>
            <p:txBody>
              <a:bodyPr wrap="none" anchor="ctr"/>
              <a:lstStyle/>
              <a:p>
                <a:endParaRPr lang="ru-RU" sz="1800">
                  <a:latin typeface="Calibri" pitchFamily="34" charset="0"/>
                </a:endParaRPr>
              </a:p>
            </p:txBody>
          </p:sp>
          <p:sp>
            <p:nvSpPr>
              <p:cNvPr id="38" name="AutoShape 13"/>
              <p:cNvSpPr>
                <a:spLocks noChangeArrowheads="1"/>
              </p:cNvSpPr>
              <p:nvPr/>
            </p:nvSpPr>
            <p:spPr bwMode="auto">
              <a:xfrm>
                <a:off x="3696" y="2400"/>
                <a:ext cx="144" cy="288"/>
              </a:xfrm>
              <a:prstGeom prst="downArrow">
                <a:avLst>
                  <a:gd name="adj1" fmla="val 33333"/>
                  <a:gd name="adj2" fmla="val 58333"/>
                </a:avLst>
              </a:prstGeom>
              <a:solidFill>
                <a:schemeClr val="accent1"/>
              </a:solidFill>
              <a:ln w="9525">
                <a:solidFill>
                  <a:schemeClr val="tx1"/>
                </a:solidFill>
                <a:miter lim="800000"/>
                <a:headEnd/>
                <a:tailEnd/>
              </a:ln>
            </p:spPr>
            <p:txBody>
              <a:bodyPr wrap="none" anchor="ctr"/>
              <a:lstStyle/>
              <a:p>
                <a:endParaRPr lang="ru-RU" sz="1800">
                  <a:latin typeface="Calibri" pitchFamily="34" charset="0"/>
                </a:endParaRPr>
              </a:p>
            </p:txBody>
          </p:sp>
        </p:grpSp>
        <p:grpSp>
          <p:nvGrpSpPr>
            <p:cNvPr id="27" name="Group 14"/>
            <p:cNvGrpSpPr>
              <a:grpSpLocks/>
            </p:cNvGrpSpPr>
            <p:nvPr/>
          </p:nvGrpSpPr>
          <p:grpSpPr bwMode="auto">
            <a:xfrm>
              <a:off x="3984" y="2400"/>
              <a:ext cx="192" cy="288"/>
              <a:chOff x="3936" y="2400"/>
              <a:chExt cx="192" cy="288"/>
            </a:xfrm>
          </p:grpSpPr>
          <p:sp>
            <p:nvSpPr>
              <p:cNvPr id="35" name="AutoShape 15"/>
              <p:cNvSpPr>
                <a:spLocks noChangeArrowheads="1"/>
              </p:cNvSpPr>
              <p:nvPr/>
            </p:nvSpPr>
            <p:spPr bwMode="auto">
              <a:xfrm>
                <a:off x="3936" y="2400"/>
                <a:ext cx="144" cy="288"/>
              </a:xfrm>
              <a:prstGeom prst="downArrow">
                <a:avLst>
                  <a:gd name="adj1" fmla="val 33333"/>
                  <a:gd name="adj2" fmla="val 58333"/>
                </a:avLst>
              </a:prstGeom>
              <a:solidFill>
                <a:schemeClr val="accent1"/>
              </a:solidFill>
              <a:ln w="9525">
                <a:solidFill>
                  <a:schemeClr val="tx1"/>
                </a:solidFill>
                <a:miter lim="800000"/>
                <a:headEnd/>
                <a:tailEnd/>
              </a:ln>
            </p:spPr>
            <p:txBody>
              <a:bodyPr wrap="none" anchor="ctr"/>
              <a:lstStyle/>
              <a:p>
                <a:endParaRPr lang="ru-RU" sz="1800">
                  <a:latin typeface="Calibri" pitchFamily="34" charset="0"/>
                </a:endParaRPr>
              </a:p>
            </p:txBody>
          </p:sp>
          <p:sp>
            <p:nvSpPr>
              <p:cNvPr id="36" name="AutoShape 16"/>
              <p:cNvSpPr>
                <a:spLocks noChangeArrowheads="1"/>
              </p:cNvSpPr>
              <p:nvPr/>
            </p:nvSpPr>
            <p:spPr bwMode="auto">
              <a:xfrm>
                <a:off x="4080" y="2400"/>
                <a:ext cx="48" cy="288"/>
              </a:xfrm>
              <a:prstGeom prst="downArrow">
                <a:avLst>
                  <a:gd name="adj1" fmla="val 33333"/>
                  <a:gd name="adj2" fmla="val 175000"/>
                </a:avLst>
              </a:prstGeom>
              <a:solidFill>
                <a:schemeClr val="accent1"/>
              </a:solidFill>
              <a:ln w="9525">
                <a:solidFill>
                  <a:schemeClr val="tx1"/>
                </a:solidFill>
                <a:miter lim="800000"/>
                <a:headEnd/>
                <a:tailEnd/>
              </a:ln>
            </p:spPr>
            <p:txBody>
              <a:bodyPr wrap="none" anchor="ctr"/>
              <a:lstStyle/>
              <a:p>
                <a:endParaRPr lang="ru-RU" sz="1800">
                  <a:latin typeface="Calibri" pitchFamily="34" charset="0"/>
                </a:endParaRPr>
              </a:p>
            </p:txBody>
          </p:sp>
        </p:grpSp>
        <p:grpSp>
          <p:nvGrpSpPr>
            <p:cNvPr id="28" name="Group 17"/>
            <p:cNvGrpSpPr>
              <a:grpSpLocks/>
            </p:cNvGrpSpPr>
            <p:nvPr/>
          </p:nvGrpSpPr>
          <p:grpSpPr bwMode="auto">
            <a:xfrm>
              <a:off x="4560" y="2400"/>
              <a:ext cx="240" cy="288"/>
              <a:chOff x="4464" y="2400"/>
              <a:chExt cx="240" cy="288"/>
            </a:xfrm>
          </p:grpSpPr>
          <p:sp>
            <p:nvSpPr>
              <p:cNvPr id="33" name="AutoShape 18"/>
              <p:cNvSpPr>
                <a:spLocks noChangeArrowheads="1"/>
              </p:cNvSpPr>
              <p:nvPr/>
            </p:nvSpPr>
            <p:spPr bwMode="auto">
              <a:xfrm>
                <a:off x="4464" y="2400"/>
                <a:ext cx="192" cy="288"/>
              </a:xfrm>
              <a:prstGeom prst="downArrow">
                <a:avLst>
                  <a:gd name="adj1" fmla="val 33333"/>
                  <a:gd name="adj2" fmla="val 43750"/>
                </a:avLst>
              </a:prstGeom>
              <a:solidFill>
                <a:schemeClr val="accent1"/>
              </a:solidFill>
              <a:ln w="9525">
                <a:solidFill>
                  <a:schemeClr val="tx1"/>
                </a:solidFill>
                <a:miter lim="800000"/>
                <a:headEnd/>
                <a:tailEnd/>
              </a:ln>
            </p:spPr>
            <p:txBody>
              <a:bodyPr wrap="none" anchor="ctr"/>
              <a:lstStyle/>
              <a:p>
                <a:endParaRPr lang="ru-RU" sz="1800">
                  <a:latin typeface="Calibri" pitchFamily="34" charset="0"/>
                </a:endParaRPr>
              </a:p>
            </p:txBody>
          </p:sp>
          <p:sp>
            <p:nvSpPr>
              <p:cNvPr id="34" name="AutoShape 19"/>
              <p:cNvSpPr>
                <a:spLocks noChangeArrowheads="1"/>
              </p:cNvSpPr>
              <p:nvPr/>
            </p:nvSpPr>
            <p:spPr bwMode="auto">
              <a:xfrm>
                <a:off x="4608" y="2400"/>
                <a:ext cx="96" cy="288"/>
              </a:xfrm>
              <a:prstGeom prst="downArrow">
                <a:avLst>
                  <a:gd name="adj1" fmla="val 33333"/>
                  <a:gd name="adj2" fmla="val 87500"/>
                </a:avLst>
              </a:prstGeom>
              <a:solidFill>
                <a:schemeClr val="accent1"/>
              </a:solidFill>
              <a:ln w="9525">
                <a:solidFill>
                  <a:schemeClr val="tx1"/>
                </a:solidFill>
                <a:miter lim="800000"/>
                <a:headEnd/>
                <a:tailEnd/>
              </a:ln>
            </p:spPr>
            <p:txBody>
              <a:bodyPr wrap="none" anchor="ctr"/>
              <a:lstStyle/>
              <a:p>
                <a:endParaRPr lang="ru-RU" sz="1800">
                  <a:latin typeface="Calibri" pitchFamily="34" charset="0"/>
                </a:endParaRPr>
              </a:p>
            </p:txBody>
          </p:sp>
        </p:grpSp>
        <p:grpSp>
          <p:nvGrpSpPr>
            <p:cNvPr id="29" name="Group 20"/>
            <p:cNvGrpSpPr>
              <a:grpSpLocks/>
            </p:cNvGrpSpPr>
            <p:nvPr/>
          </p:nvGrpSpPr>
          <p:grpSpPr bwMode="auto">
            <a:xfrm>
              <a:off x="5040" y="2400"/>
              <a:ext cx="192" cy="288"/>
              <a:chOff x="5040" y="2400"/>
              <a:chExt cx="192" cy="288"/>
            </a:xfrm>
          </p:grpSpPr>
          <p:sp>
            <p:nvSpPr>
              <p:cNvPr id="31" name="AutoShape 21"/>
              <p:cNvSpPr>
                <a:spLocks noChangeArrowheads="1"/>
              </p:cNvSpPr>
              <p:nvPr/>
            </p:nvSpPr>
            <p:spPr bwMode="auto">
              <a:xfrm>
                <a:off x="5040" y="2400"/>
                <a:ext cx="144" cy="288"/>
              </a:xfrm>
              <a:prstGeom prst="downArrow">
                <a:avLst>
                  <a:gd name="adj1" fmla="val 33333"/>
                  <a:gd name="adj2" fmla="val 58333"/>
                </a:avLst>
              </a:prstGeom>
              <a:solidFill>
                <a:schemeClr val="accent1"/>
              </a:solidFill>
              <a:ln w="9525">
                <a:solidFill>
                  <a:schemeClr val="tx1"/>
                </a:solidFill>
                <a:miter lim="800000"/>
                <a:headEnd/>
                <a:tailEnd/>
              </a:ln>
            </p:spPr>
            <p:txBody>
              <a:bodyPr wrap="none" anchor="ctr"/>
              <a:lstStyle/>
              <a:p>
                <a:endParaRPr lang="ru-RU" sz="1800">
                  <a:latin typeface="Calibri" pitchFamily="34" charset="0"/>
                </a:endParaRPr>
              </a:p>
            </p:txBody>
          </p:sp>
          <p:sp>
            <p:nvSpPr>
              <p:cNvPr id="32" name="AutoShape 22"/>
              <p:cNvSpPr>
                <a:spLocks noChangeArrowheads="1"/>
              </p:cNvSpPr>
              <p:nvPr/>
            </p:nvSpPr>
            <p:spPr bwMode="auto">
              <a:xfrm>
                <a:off x="5184" y="2400"/>
                <a:ext cx="48" cy="288"/>
              </a:xfrm>
              <a:prstGeom prst="downArrow">
                <a:avLst>
                  <a:gd name="adj1" fmla="val 33333"/>
                  <a:gd name="adj2" fmla="val 175000"/>
                </a:avLst>
              </a:prstGeom>
              <a:solidFill>
                <a:schemeClr val="accent1"/>
              </a:solidFill>
              <a:ln w="9525">
                <a:solidFill>
                  <a:schemeClr val="tx1"/>
                </a:solidFill>
                <a:miter lim="800000"/>
                <a:headEnd/>
                <a:tailEnd/>
              </a:ln>
            </p:spPr>
            <p:txBody>
              <a:bodyPr wrap="none" anchor="ctr"/>
              <a:lstStyle/>
              <a:p>
                <a:endParaRPr lang="ru-RU" sz="1800">
                  <a:latin typeface="Calibri" pitchFamily="34" charset="0"/>
                </a:endParaRPr>
              </a:p>
            </p:txBody>
          </p:sp>
        </p:grpSp>
        <p:sp>
          <p:nvSpPr>
            <p:cNvPr id="30" name="Rectangle 23"/>
            <p:cNvSpPr>
              <a:spLocks noChangeArrowheads="1"/>
            </p:cNvSpPr>
            <p:nvPr/>
          </p:nvSpPr>
          <p:spPr bwMode="auto">
            <a:xfrm>
              <a:off x="3600" y="1824"/>
              <a:ext cx="432" cy="288"/>
            </a:xfrm>
            <a:prstGeom prst="rect">
              <a:avLst/>
            </a:prstGeom>
            <a:noFill/>
            <a:ln w="9525" algn="ctr">
              <a:noFill/>
              <a:miter lim="800000"/>
              <a:headEnd/>
              <a:tailEnd/>
            </a:ln>
          </p:spPr>
          <p:txBody>
            <a:bodyPr wrap="none" anchor="ctr"/>
            <a:lstStyle/>
            <a:p>
              <a:pPr algn="ctr"/>
              <a:endParaRPr kumimoji="1" lang="en-GB" sz="1800" b="1">
                <a:latin typeface="Calibri" pitchFamily="34" charset="0"/>
                <a:ea typeface="MS PGothic" pitchFamily="34" charset="-128"/>
              </a:endParaRPr>
            </a:p>
          </p:txBody>
        </p:sp>
      </p:grpSp>
      <p:sp>
        <p:nvSpPr>
          <p:cNvPr id="39" name="Text Box 5"/>
          <p:cNvSpPr txBox="1">
            <a:spLocks noChangeArrowheads="1"/>
          </p:cNvSpPr>
          <p:nvPr/>
        </p:nvSpPr>
        <p:spPr bwMode="auto">
          <a:xfrm>
            <a:off x="356877" y="5956011"/>
            <a:ext cx="10588215" cy="708025"/>
          </a:xfrm>
          <a:prstGeom prst="rect">
            <a:avLst/>
          </a:prstGeom>
          <a:noFill/>
          <a:ln w="9525">
            <a:noFill/>
            <a:miter lim="800000"/>
            <a:headEnd/>
            <a:tailEnd/>
          </a:ln>
        </p:spPr>
        <p:txBody>
          <a:bodyPr wrap="square">
            <a:spAutoFit/>
          </a:bodyPr>
          <a:lstStyle/>
          <a:p>
            <a:pPr algn="ctr"/>
            <a:r>
              <a:rPr lang="en-US" sz="2000" b="1" dirty="0">
                <a:solidFill>
                  <a:srgbClr val="0070C0"/>
                </a:solidFill>
              </a:rPr>
              <a:t>The high level of variations is observed </a:t>
            </a:r>
            <a:r>
              <a:rPr lang="en-US" sz="2000" b="1" dirty="0" smtClean="0">
                <a:solidFill>
                  <a:srgbClr val="0070C0"/>
                </a:solidFill>
              </a:rPr>
              <a:t>at </a:t>
            </a:r>
            <a:r>
              <a:rPr lang="en-US" sz="2000" b="1" dirty="0">
                <a:solidFill>
                  <a:srgbClr val="0070C0"/>
                </a:solidFill>
              </a:rPr>
              <a:t>all scales</a:t>
            </a:r>
            <a:r>
              <a:rPr lang="ru-RU" sz="2000" b="1" dirty="0">
                <a:solidFill>
                  <a:srgbClr val="0070C0"/>
                </a:solidFill>
              </a:rPr>
              <a:t> </a:t>
            </a:r>
            <a:r>
              <a:rPr lang="ru-RU" sz="2000" b="1" dirty="0">
                <a:solidFill>
                  <a:srgbClr val="0070C0"/>
                </a:solidFill>
                <a:sym typeface="Wingdings" pitchFamily="2" charset="2"/>
              </a:rPr>
              <a:t></a:t>
            </a:r>
            <a:r>
              <a:rPr lang="en-US" sz="2000" b="1" dirty="0">
                <a:solidFill>
                  <a:srgbClr val="0070C0"/>
                </a:solidFill>
                <a:sym typeface="Wingdings" pitchFamily="2" charset="2"/>
              </a:rPr>
              <a:t> </a:t>
            </a:r>
            <a:r>
              <a:rPr lang="en-US" sz="2000" b="1" dirty="0" err="1">
                <a:solidFill>
                  <a:srgbClr val="0070C0"/>
                </a:solidFill>
                <a:sym typeface="Wingdings" pitchFamily="2" charset="2"/>
              </a:rPr>
              <a:t>multiscale</a:t>
            </a:r>
            <a:r>
              <a:rPr lang="en-US" sz="2000" b="1" dirty="0">
                <a:solidFill>
                  <a:srgbClr val="0070C0"/>
                </a:solidFill>
                <a:sym typeface="Wingdings" pitchFamily="2" charset="2"/>
              </a:rPr>
              <a:t> solar wind  </a:t>
            </a:r>
            <a:r>
              <a:rPr lang="en-US" sz="2000" b="1" dirty="0" smtClean="0">
                <a:solidFill>
                  <a:srgbClr val="0070C0"/>
                </a:solidFill>
                <a:sym typeface="Wingdings" pitchFamily="2" charset="2"/>
              </a:rPr>
              <a:t>structures </a:t>
            </a:r>
          </a:p>
          <a:p>
            <a:pPr algn="ctr"/>
            <a:r>
              <a:rPr lang="ru-RU" sz="2000" b="1" dirty="0" smtClean="0">
                <a:solidFill>
                  <a:srgbClr val="FF0000"/>
                </a:solidFill>
                <a:sym typeface="Wingdings" pitchFamily="2" charset="2"/>
              </a:rPr>
              <a:t></a:t>
            </a:r>
            <a:r>
              <a:rPr lang="en-US" sz="2000" b="1" dirty="0" smtClean="0">
                <a:solidFill>
                  <a:srgbClr val="FF0000"/>
                </a:solidFill>
                <a:sym typeface="Wingdings" pitchFamily="2" charset="2"/>
              </a:rPr>
              <a:t> </a:t>
            </a:r>
            <a:r>
              <a:rPr lang="en-US" sz="2000" b="1" dirty="0">
                <a:solidFill>
                  <a:srgbClr val="FF0000"/>
                </a:solidFill>
                <a:sym typeface="Wingdings" pitchFamily="2" charset="2"/>
              </a:rPr>
              <a:t>energy transfer from large to small scales</a:t>
            </a:r>
          </a:p>
        </p:txBody>
      </p:sp>
      <p:sp>
        <p:nvSpPr>
          <p:cNvPr id="40" name="Text Box 5"/>
          <p:cNvSpPr txBox="1">
            <a:spLocks noChangeArrowheads="1"/>
          </p:cNvSpPr>
          <p:nvPr/>
        </p:nvSpPr>
        <p:spPr bwMode="auto">
          <a:xfrm>
            <a:off x="6314314" y="5530180"/>
            <a:ext cx="3989392" cy="338554"/>
          </a:xfrm>
          <a:prstGeom prst="rect">
            <a:avLst/>
          </a:prstGeom>
          <a:noFill/>
          <a:ln w="9525">
            <a:noFill/>
            <a:miter lim="800000"/>
            <a:headEnd/>
            <a:tailEnd/>
          </a:ln>
        </p:spPr>
        <p:txBody>
          <a:bodyPr wrap="square">
            <a:spAutoFit/>
          </a:bodyPr>
          <a:lstStyle/>
          <a:p>
            <a:pPr>
              <a:defRPr/>
            </a:pPr>
            <a:r>
              <a:rPr lang="en-US" sz="1600" i="1" dirty="0">
                <a:solidFill>
                  <a:schemeClr val="tx1">
                    <a:lumMod val="95000"/>
                    <a:lumOff val="5000"/>
                  </a:schemeClr>
                </a:solidFill>
                <a:sym typeface="Wingdings" pitchFamily="2" charset="2"/>
              </a:rPr>
              <a:t>Schematic </a:t>
            </a:r>
            <a:r>
              <a:rPr lang="en-US" sz="1600" i="1" dirty="0" smtClean="0">
                <a:solidFill>
                  <a:schemeClr val="tx1">
                    <a:lumMod val="95000"/>
                    <a:lumOff val="5000"/>
                  </a:schemeClr>
                </a:solidFill>
                <a:sym typeface="Wingdings" pitchFamily="2" charset="2"/>
              </a:rPr>
              <a:t>cascade of SW turbulence</a:t>
            </a:r>
            <a:endParaRPr lang="en-US" sz="1600" i="1" dirty="0">
              <a:solidFill>
                <a:schemeClr val="tx1">
                  <a:lumMod val="95000"/>
                  <a:lumOff val="5000"/>
                </a:schemeClr>
              </a:solidFill>
              <a:sym typeface="Wingdings" pitchFamily="2" charset="2"/>
            </a:endParaRPr>
          </a:p>
        </p:txBody>
      </p:sp>
      <p:sp>
        <p:nvSpPr>
          <p:cNvPr id="67" name="Прямоугольник 65"/>
          <p:cNvSpPr>
            <a:spLocks noChangeArrowheads="1"/>
          </p:cNvSpPr>
          <p:nvPr/>
        </p:nvSpPr>
        <p:spPr bwMode="auto">
          <a:xfrm>
            <a:off x="1010094" y="833440"/>
            <a:ext cx="931665" cy="369332"/>
          </a:xfrm>
          <a:prstGeom prst="rect">
            <a:avLst/>
          </a:prstGeom>
          <a:noFill/>
          <a:ln w="9525">
            <a:noFill/>
            <a:miter lim="800000"/>
            <a:headEnd/>
            <a:tailEnd/>
          </a:ln>
        </p:spPr>
        <p:txBody>
          <a:bodyPr wrap="none">
            <a:spAutoFit/>
          </a:bodyPr>
          <a:lstStyle/>
          <a:p>
            <a:r>
              <a:rPr lang="en-US" sz="1800" i="1" dirty="0">
                <a:solidFill>
                  <a:srgbClr val="FF0000"/>
                </a:solidFill>
              </a:rPr>
              <a:t>8 hours </a:t>
            </a:r>
            <a:endParaRPr lang="ru-RU" sz="1800" dirty="0">
              <a:solidFill>
                <a:srgbClr val="FF0000"/>
              </a:solidFill>
            </a:endParaRPr>
          </a:p>
        </p:txBody>
      </p:sp>
      <p:sp>
        <p:nvSpPr>
          <p:cNvPr id="68" name="Прямоугольник 66"/>
          <p:cNvSpPr>
            <a:spLocks noChangeArrowheads="1"/>
          </p:cNvSpPr>
          <p:nvPr/>
        </p:nvSpPr>
        <p:spPr bwMode="auto">
          <a:xfrm>
            <a:off x="991985" y="2217950"/>
            <a:ext cx="825867" cy="369332"/>
          </a:xfrm>
          <a:prstGeom prst="rect">
            <a:avLst/>
          </a:prstGeom>
          <a:noFill/>
          <a:ln w="9525">
            <a:noFill/>
            <a:miter lim="800000"/>
            <a:headEnd/>
            <a:tailEnd/>
          </a:ln>
        </p:spPr>
        <p:txBody>
          <a:bodyPr wrap="none">
            <a:spAutoFit/>
          </a:bodyPr>
          <a:lstStyle/>
          <a:p>
            <a:r>
              <a:rPr lang="en-US" sz="1800" i="1" dirty="0">
                <a:solidFill>
                  <a:srgbClr val="FF0000"/>
                </a:solidFill>
              </a:rPr>
              <a:t>20 min</a:t>
            </a:r>
            <a:endParaRPr lang="ru-RU" sz="1800" dirty="0">
              <a:solidFill>
                <a:srgbClr val="FF0000"/>
              </a:solidFill>
            </a:endParaRPr>
          </a:p>
        </p:txBody>
      </p:sp>
      <p:sp>
        <p:nvSpPr>
          <p:cNvPr id="69" name="Прямоугольник 69"/>
          <p:cNvSpPr>
            <a:spLocks noChangeArrowheads="1"/>
          </p:cNvSpPr>
          <p:nvPr/>
        </p:nvSpPr>
        <p:spPr bwMode="auto">
          <a:xfrm>
            <a:off x="1019597" y="3760059"/>
            <a:ext cx="768159" cy="369332"/>
          </a:xfrm>
          <a:prstGeom prst="rect">
            <a:avLst/>
          </a:prstGeom>
          <a:noFill/>
          <a:ln w="9525">
            <a:noFill/>
            <a:miter lim="800000"/>
            <a:headEnd/>
            <a:tailEnd/>
          </a:ln>
        </p:spPr>
        <p:txBody>
          <a:bodyPr wrap="none">
            <a:spAutoFit/>
          </a:bodyPr>
          <a:lstStyle/>
          <a:p>
            <a:r>
              <a:rPr lang="en-US" sz="1800" i="1" dirty="0">
                <a:solidFill>
                  <a:srgbClr val="FF0000"/>
                </a:solidFill>
              </a:rPr>
              <a:t>40 sec</a:t>
            </a:r>
            <a:endParaRPr lang="ru-RU" sz="1800" dirty="0">
              <a:solidFill>
                <a:srgbClr val="FF0000"/>
              </a:solidFill>
            </a:endParaRPr>
          </a:p>
        </p:txBody>
      </p:sp>
      <p:cxnSp>
        <p:nvCxnSpPr>
          <p:cNvPr id="41" name="Прямая со стрелкой 40"/>
          <p:cNvCxnSpPr/>
          <p:nvPr/>
        </p:nvCxnSpPr>
        <p:spPr>
          <a:xfrm>
            <a:off x="5184928" y="1629020"/>
            <a:ext cx="1655060" cy="1510015"/>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grpSp>
        <p:nvGrpSpPr>
          <p:cNvPr id="167" name="Группа 166"/>
          <p:cNvGrpSpPr/>
          <p:nvPr/>
        </p:nvGrpSpPr>
        <p:grpSpPr>
          <a:xfrm>
            <a:off x="4995671" y="2723141"/>
            <a:ext cx="5458223" cy="2858229"/>
            <a:chOff x="5148072" y="2556886"/>
            <a:chExt cx="5458223" cy="2858229"/>
          </a:xfrm>
        </p:grpSpPr>
        <p:grpSp>
          <p:nvGrpSpPr>
            <p:cNvPr id="155" name="Группа 154"/>
            <p:cNvGrpSpPr/>
            <p:nvPr/>
          </p:nvGrpSpPr>
          <p:grpSpPr>
            <a:xfrm>
              <a:off x="5859139" y="2556886"/>
              <a:ext cx="4747156" cy="2858229"/>
              <a:chOff x="5603107" y="2758054"/>
              <a:chExt cx="4747156" cy="2858229"/>
            </a:xfrm>
          </p:grpSpPr>
          <p:grpSp>
            <p:nvGrpSpPr>
              <p:cNvPr id="121" name="Группа 120"/>
              <p:cNvGrpSpPr/>
              <p:nvPr/>
            </p:nvGrpSpPr>
            <p:grpSpPr>
              <a:xfrm>
                <a:off x="5603107" y="2758054"/>
                <a:ext cx="4747156" cy="2858229"/>
                <a:chOff x="4213219" y="3571870"/>
                <a:chExt cx="4747156" cy="2858229"/>
              </a:xfrm>
            </p:grpSpPr>
            <p:grpSp>
              <p:nvGrpSpPr>
                <p:cNvPr id="122" name="Группа 21"/>
                <p:cNvGrpSpPr>
                  <a:grpSpLocks/>
                </p:cNvGrpSpPr>
                <p:nvPr/>
              </p:nvGrpSpPr>
              <p:grpSpPr bwMode="auto">
                <a:xfrm>
                  <a:off x="4213219" y="3571870"/>
                  <a:ext cx="4747156" cy="2858229"/>
                  <a:chOff x="70358" y="2071673"/>
                  <a:chExt cx="6100879" cy="4425262"/>
                </a:xfrm>
              </p:grpSpPr>
              <p:grpSp>
                <p:nvGrpSpPr>
                  <p:cNvPr id="127" name="Группа 34"/>
                  <p:cNvGrpSpPr>
                    <a:grpSpLocks/>
                  </p:cNvGrpSpPr>
                  <p:nvPr/>
                </p:nvGrpSpPr>
                <p:grpSpPr bwMode="auto">
                  <a:xfrm>
                    <a:off x="70358" y="2071673"/>
                    <a:ext cx="5859460" cy="4425262"/>
                    <a:chOff x="-173377" y="836610"/>
                    <a:chExt cx="4601477" cy="3545744"/>
                  </a:xfrm>
                </p:grpSpPr>
                <p:sp>
                  <p:nvSpPr>
                    <p:cNvPr id="132" name="Obdélník 27"/>
                    <p:cNvSpPr/>
                    <p:nvPr/>
                  </p:nvSpPr>
                  <p:spPr>
                    <a:xfrm>
                      <a:off x="108613" y="907510"/>
                      <a:ext cx="4319487" cy="3385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cs-CZ" dirty="0"/>
                    </a:p>
                  </p:txBody>
                </p:sp>
                <p:grpSp>
                  <p:nvGrpSpPr>
                    <p:cNvPr id="133" name="Skupina 47"/>
                    <p:cNvGrpSpPr>
                      <a:grpSpLocks/>
                    </p:cNvGrpSpPr>
                    <p:nvPr/>
                  </p:nvGrpSpPr>
                  <p:grpSpPr bwMode="auto">
                    <a:xfrm>
                      <a:off x="-173377" y="836610"/>
                      <a:ext cx="4567603" cy="3545744"/>
                      <a:chOff x="-26074" y="764703"/>
                      <a:chExt cx="4567603" cy="3546436"/>
                    </a:xfrm>
                  </p:grpSpPr>
                  <p:sp>
                    <p:nvSpPr>
                      <p:cNvPr id="134" name="Line 16"/>
                      <p:cNvSpPr>
                        <a:spLocks noChangeShapeType="1"/>
                      </p:cNvSpPr>
                      <p:nvPr/>
                    </p:nvSpPr>
                    <p:spPr bwMode="auto">
                      <a:xfrm>
                        <a:off x="329894" y="921825"/>
                        <a:ext cx="0" cy="2441126"/>
                      </a:xfrm>
                      <a:prstGeom prst="line">
                        <a:avLst/>
                      </a:prstGeom>
                      <a:noFill/>
                      <a:ln w="9525">
                        <a:solidFill>
                          <a:schemeClr val="tx1"/>
                        </a:solidFill>
                        <a:round/>
                        <a:headEnd type="triangle" w="med" len="med"/>
                        <a:tailEnd/>
                      </a:ln>
                    </p:spPr>
                    <p:txBody>
                      <a:bodyPr/>
                      <a:lstStyle/>
                      <a:p>
                        <a:endParaRPr lang="ru-RU"/>
                      </a:p>
                    </p:txBody>
                  </p:sp>
                  <p:sp>
                    <p:nvSpPr>
                      <p:cNvPr id="135" name="Line 16"/>
                      <p:cNvSpPr>
                        <a:spLocks noChangeShapeType="1"/>
                      </p:cNvSpPr>
                      <p:nvPr/>
                    </p:nvSpPr>
                    <p:spPr bwMode="auto">
                      <a:xfrm flipH="1" flipV="1">
                        <a:off x="329894" y="3357198"/>
                        <a:ext cx="4097644" cy="10296"/>
                      </a:xfrm>
                      <a:prstGeom prst="line">
                        <a:avLst/>
                      </a:prstGeom>
                      <a:noFill/>
                      <a:ln w="9525">
                        <a:solidFill>
                          <a:schemeClr val="tx1"/>
                        </a:solidFill>
                        <a:round/>
                        <a:headEnd type="triangle" w="med" len="med"/>
                        <a:tailEnd/>
                      </a:ln>
                    </p:spPr>
                    <p:txBody>
                      <a:bodyPr/>
                      <a:lstStyle/>
                      <a:p>
                        <a:endParaRPr lang="ru-RU"/>
                      </a:p>
                    </p:txBody>
                  </p:sp>
                  <p:sp>
                    <p:nvSpPr>
                      <p:cNvPr id="136" name="Line 16"/>
                      <p:cNvSpPr>
                        <a:spLocks noChangeShapeType="1"/>
                      </p:cNvSpPr>
                      <p:nvPr/>
                    </p:nvSpPr>
                    <p:spPr bwMode="auto">
                      <a:xfrm>
                        <a:off x="2987824" y="1196752"/>
                        <a:ext cx="0" cy="2905526"/>
                      </a:xfrm>
                      <a:prstGeom prst="line">
                        <a:avLst/>
                      </a:prstGeom>
                      <a:noFill/>
                      <a:ln w="15875">
                        <a:solidFill>
                          <a:srgbClr val="00008C"/>
                        </a:solidFill>
                        <a:round/>
                        <a:headEnd/>
                        <a:tailEnd/>
                      </a:ln>
                    </p:spPr>
                    <p:txBody>
                      <a:bodyPr/>
                      <a:lstStyle/>
                      <a:p>
                        <a:endParaRPr lang="ru-RU"/>
                      </a:p>
                    </p:txBody>
                  </p:sp>
                  <p:cxnSp>
                    <p:nvCxnSpPr>
                      <p:cNvPr id="138" name="Přímá spojovací čára 15"/>
                      <p:cNvCxnSpPr/>
                      <p:nvPr/>
                    </p:nvCxnSpPr>
                    <p:spPr>
                      <a:xfrm>
                        <a:off x="1524846" y="1393051"/>
                        <a:ext cx="0" cy="2519296"/>
                      </a:xfrm>
                      <a:prstGeom prst="line">
                        <a:avLst/>
                      </a:prstGeom>
                    </p:spPr>
                    <p:style>
                      <a:lnRef idx="1">
                        <a:schemeClr val="accent1"/>
                      </a:lnRef>
                      <a:fillRef idx="0">
                        <a:schemeClr val="accent1"/>
                      </a:fillRef>
                      <a:effectRef idx="0">
                        <a:schemeClr val="accent1"/>
                      </a:effectRef>
                      <a:fontRef idx="minor">
                        <a:schemeClr val="tx1"/>
                      </a:fontRef>
                    </p:style>
                  </p:cxnSp>
                  <p:sp>
                    <p:nvSpPr>
                      <p:cNvPr id="139" name="TextovéPole 6"/>
                      <p:cNvSpPr txBox="1">
                        <a:spLocks noChangeArrowheads="1"/>
                      </p:cNvSpPr>
                      <p:nvPr/>
                    </p:nvSpPr>
                    <p:spPr bwMode="auto">
                      <a:xfrm>
                        <a:off x="1151537" y="1001074"/>
                        <a:ext cx="375661" cy="458260"/>
                      </a:xfrm>
                      <a:prstGeom prst="rect">
                        <a:avLst/>
                      </a:prstGeom>
                      <a:noFill/>
                      <a:ln w="9525">
                        <a:noFill/>
                        <a:miter lim="800000"/>
                        <a:headEnd/>
                        <a:tailEnd/>
                      </a:ln>
                    </p:spPr>
                    <p:txBody>
                      <a:bodyPr wrap="none">
                        <a:spAutoFit/>
                      </a:bodyPr>
                      <a:lstStyle/>
                      <a:p>
                        <a:pPr fontAlgn="auto">
                          <a:spcBef>
                            <a:spcPts val="0"/>
                          </a:spcBef>
                          <a:spcAft>
                            <a:spcPts val="0"/>
                          </a:spcAft>
                          <a:defRPr/>
                        </a:pPr>
                        <a:r>
                          <a:rPr lang="en-US" b="1" dirty="0">
                            <a:solidFill>
                              <a:schemeClr val="accent5">
                                <a:lumMod val="75000"/>
                              </a:schemeClr>
                            </a:solidFill>
                            <a:latin typeface="+mn-lt"/>
                          </a:rPr>
                          <a:t>-1</a:t>
                        </a:r>
                        <a:endParaRPr lang="cs-CZ" b="1" dirty="0">
                          <a:solidFill>
                            <a:schemeClr val="accent5">
                              <a:lumMod val="75000"/>
                            </a:schemeClr>
                          </a:solidFill>
                          <a:latin typeface="+mn-lt"/>
                        </a:endParaRPr>
                      </a:p>
                    </p:txBody>
                  </p:sp>
                  <p:cxnSp>
                    <p:nvCxnSpPr>
                      <p:cNvPr id="140" name="Přímá spojovací čára 22"/>
                      <p:cNvCxnSpPr/>
                      <p:nvPr/>
                    </p:nvCxnSpPr>
                    <p:spPr>
                      <a:xfrm>
                        <a:off x="478620" y="1235472"/>
                        <a:ext cx="1046225" cy="157579"/>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1" name="Přímá spojovací čára 26"/>
                      <p:cNvCxnSpPr/>
                      <p:nvPr/>
                    </p:nvCxnSpPr>
                    <p:spPr>
                      <a:xfrm>
                        <a:off x="1524846" y="1393051"/>
                        <a:ext cx="1462794" cy="74062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2" name="Přímá spojovací čára 30"/>
                      <p:cNvCxnSpPr/>
                      <p:nvPr/>
                    </p:nvCxnSpPr>
                    <p:spPr>
                      <a:xfrm>
                        <a:off x="2987640" y="2133673"/>
                        <a:ext cx="720983" cy="718954"/>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43" name="Přímá spojovací čára 33"/>
                      <p:cNvCxnSpPr/>
                      <p:nvPr/>
                    </p:nvCxnSpPr>
                    <p:spPr>
                      <a:xfrm>
                        <a:off x="3708623" y="2864446"/>
                        <a:ext cx="214693" cy="419555"/>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4" name="TextovéPole 6"/>
                      <p:cNvSpPr txBox="1">
                        <a:spLocks noChangeArrowheads="1"/>
                      </p:cNvSpPr>
                      <p:nvPr/>
                    </p:nvSpPr>
                    <p:spPr bwMode="auto">
                      <a:xfrm>
                        <a:off x="3823980" y="2714747"/>
                        <a:ext cx="365954" cy="458260"/>
                      </a:xfrm>
                      <a:prstGeom prst="rect">
                        <a:avLst/>
                      </a:prstGeom>
                      <a:noFill/>
                      <a:ln w="9525">
                        <a:noFill/>
                        <a:miter lim="800000"/>
                        <a:headEnd/>
                        <a:tailEnd/>
                      </a:ln>
                    </p:spPr>
                    <p:txBody>
                      <a:bodyPr wrap="none">
                        <a:spAutoFit/>
                      </a:bodyPr>
                      <a:lstStyle/>
                      <a:p>
                        <a:pPr fontAlgn="auto">
                          <a:spcBef>
                            <a:spcPts val="0"/>
                          </a:spcBef>
                          <a:spcAft>
                            <a:spcPts val="0"/>
                          </a:spcAft>
                          <a:defRPr/>
                        </a:pPr>
                        <a:r>
                          <a:rPr lang="en-US" b="1" dirty="0">
                            <a:solidFill>
                              <a:schemeClr val="accent5">
                                <a:lumMod val="75000"/>
                              </a:schemeClr>
                            </a:solidFill>
                            <a:latin typeface="+mn-lt"/>
                          </a:rPr>
                          <a:t>-?</a:t>
                        </a:r>
                        <a:endParaRPr lang="cs-CZ" b="1" dirty="0">
                          <a:solidFill>
                            <a:schemeClr val="accent5">
                              <a:lumMod val="75000"/>
                            </a:schemeClr>
                          </a:solidFill>
                          <a:latin typeface="+mn-lt"/>
                        </a:endParaRPr>
                      </a:p>
                    </p:txBody>
                  </p:sp>
                  <p:sp>
                    <p:nvSpPr>
                      <p:cNvPr id="145" name="TextovéPole 6"/>
                      <p:cNvSpPr txBox="1">
                        <a:spLocks noChangeArrowheads="1"/>
                      </p:cNvSpPr>
                      <p:nvPr/>
                    </p:nvSpPr>
                    <p:spPr bwMode="auto">
                      <a:xfrm>
                        <a:off x="3194321" y="2094280"/>
                        <a:ext cx="594068" cy="458260"/>
                      </a:xfrm>
                      <a:prstGeom prst="rect">
                        <a:avLst/>
                      </a:prstGeom>
                      <a:noFill/>
                      <a:ln w="9525">
                        <a:noFill/>
                        <a:miter lim="800000"/>
                        <a:headEnd/>
                        <a:tailEnd/>
                      </a:ln>
                    </p:spPr>
                    <p:txBody>
                      <a:bodyPr wrap="none">
                        <a:spAutoFit/>
                      </a:bodyPr>
                      <a:lstStyle/>
                      <a:p>
                        <a:pPr fontAlgn="auto">
                          <a:spcBef>
                            <a:spcPts val="0"/>
                          </a:spcBef>
                          <a:spcAft>
                            <a:spcPts val="0"/>
                          </a:spcAft>
                          <a:defRPr/>
                        </a:pPr>
                        <a:r>
                          <a:rPr lang="en-US" b="1" dirty="0">
                            <a:solidFill>
                              <a:schemeClr val="accent5">
                                <a:lumMod val="75000"/>
                              </a:schemeClr>
                            </a:solidFill>
                            <a:latin typeface="+mn-lt"/>
                          </a:rPr>
                          <a:t>-7/3</a:t>
                        </a:r>
                        <a:endParaRPr lang="cs-CZ" b="1" dirty="0">
                          <a:solidFill>
                            <a:schemeClr val="accent5">
                              <a:lumMod val="75000"/>
                            </a:schemeClr>
                          </a:solidFill>
                          <a:latin typeface="+mn-lt"/>
                        </a:endParaRPr>
                      </a:p>
                    </p:txBody>
                  </p:sp>
                  <p:sp>
                    <p:nvSpPr>
                      <p:cNvPr id="146" name="TextovéPole 6"/>
                      <p:cNvSpPr txBox="1">
                        <a:spLocks noChangeArrowheads="1"/>
                      </p:cNvSpPr>
                      <p:nvPr/>
                    </p:nvSpPr>
                    <p:spPr bwMode="auto">
                      <a:xfrm>
                        <a:off x="2120858" y="1314263"/>
                        <a:ext cx="594068" cy="458260"/>
                      </a:xfrm>
                      <a:prstGeom prst="rect">
                        <a:avLst/>
                      </a:prstGeom>
                      <a:noFill/>
                      <a:ln w="9525">
                        <a:noFill/>
                        <a:miter lim="800000"/>
                        <a:headEnd/>
                        <a:tailEnd/>
                      </a:ln>
                    </p:spPr>
                    <p:txBody>
                      <a:bodyPr wrap="none">
                        <a:spAutoFit/>
                      </a:bodyPr>
                      <a:lstStyle/>
                      <a:p>
                        <a:pPr fontAlgn="auto">
                          <a:spcBef>
                            <a:spcPts val="0"/>
                          </a:spcBef>
                          <a:spcAft>
                            <a:spcPts val="0"/>
                          </a:spcAft>
                          <a:defRPr/>
                        </a:pPr>
                        <a:r>
                          <a:rPr lang="en-US" b="1" dirty="0">
                            <a:solidFill>
                              <a:schemeClr val="accent5">
                                <a:lumMod val="75000"/>
                              </a:schemeClr>
                            </a:solidFill>
                            <a:latin typeface="+mn-lt"/>
                          </a:rPr>
                          <a:t>-5/3</a:t>
                        </a:r>
                        <a:endParaRPr lang="cs-CZ" b="1" dirty="0">
                          <a:solidFill>
                            <a:schemeClr val="accent5">
                              <a:lumMod val="75000"/>
                            </a:schemeClr>
                          </a:solidFill>
                          <a:latin typeface="+mn-lt"/>
                        </a:endParaRPr>
                      </a:p>
                    </p:txBody>
                  </p:sp>
                  <p:sp>
                    <p:nvSpPr>
                      <p:cNvPr id="147" name="TextovéPole 30"/>
                      <p:cNvSpPr txBox="1">
                        <a:spLocks noChangeArrowheads="1"/>
                      </p:cNvSpPr>
                      <p:nvPr/>
                    </p:nvSpPr>
                    <p:spPr bwMode="auto">
                      <a:xfrm>
                        <a:off x="590182" y="3424470"/>
                        <a:ext cx="677836" cy="634064"/>
                      </a:xfrm>
                      <a:prstGeom prst="rect">
                        <a:avLst/>
                      </a:prstGeom>
                      <a:noFill/>
                      <a:ln w="9525">
                        <a:noFill/>
                        <a:miter lim="800000"/>
                        <a:headEnd/>
                        <a:tailEnd/>
                      </a:ln>
                    </p:spPr>
                    <p:txBody>
                      <a:bodyPr wrap="none" lIns="18398" tIns="9199" rIns="18398" bIns="9199">
                        <a:spAutoFit/>
                      </a:bodyPr>
                      <a:lstStyle/>
                      <a:p>
                        <a:pPr algn="ctr"/>
                        <a:r>
                          <a:rPr lang="en-US" sz="1600" dirty="0" smtClean="0">
                            <a:solidFill>
                              <a:srgbClr val="0070C0"/>
                            </a:solidFill>
                            <a:latin typeface="+mn-lt"/>
                          </a:rPr>
                          <a:t>Integral</a:t>
                        </a:r>
                        <a:endParaRPr lang="ru-RU" sz="1600" dirty="0">
                          <a:solidFill>
                            <a:srgbClr val="0070C0"/>
                          </a:solidFill>
                          <a:latin typeface="+mn-lt"/>
                        </a:endParaRPr>
                      </a:p>
                      <a:p>
                        <a:pPr algn="ctr"/>
                        <a:r>
                          <a:rPr lang="en-US" sz="1600" dirty="0" smtClean="0">
                            <a:solidFill>
                              <a:srgbClr val="0070C0"/>
                            </a:solidFill>
                            <a:latin typeface="+mn-lt"/>
                          </a:rPr>
                          <a:t>scale</a:t>
                        </a:r>
                        <a:endParaRPr lang="cs-CZ" sz="1600" dirty="0">
                          <a:solidFill>
                            <a:srgbClr val="0070C0"/>
                          </a:solidFill>
                          <a:latin typeface="+mn-lt"/>
                        </a:endParaRPr>
                      </a:p>
                    </p:txBody>
                  </p:sp>
                  <p:sp>
                    <p:nvSpPr>
                      <p:cNvPr id="148" name="TextovéPole 30"/>
                      <p:cNvSpPr txBox="1">
                        <a:spLocks noChangeArrowheads="1"/>
                      </p:cNvSpPr>
                      <p:nvPr/>
                    </p:nvSpPr>
                    <p:spPr bwMode="auto">
                      <a:xfrm>
                        <a:off x="2020395" y="3423674"/>
                        <a:ext cx="471077" cy="634064"/>
                      </a:xfrm>
                      <a:prstGeom prst="rect">
                        <a:avLst/>
                      </a:prstGeom>
                      <a:noFill/>
                      <a:ln w="9525">
                        <a:noFill/>
                        <a:miter lim="800000"/>
                        <a:headEnd/>
                        <a:tailEnd/>
                      </a:ln>
                    </p:spPr>
                    <p:txBody>
                      <a:bodyPr wrap="none" lIns="18398" tIns="9199" rIns="18398" bIns="9199">
                        <a:spAutoFit/>
                      </a:bodyPr>
                      <a:lstStyle/>
                      <a:p>
                        <a:pPr algn="ctr"/>
                        <a:r>
                          <a:rPr lang="en-US" sz="1600" dirty="0" smtClean="0">
                            <a:solidFill>
                              <a:srgbClr val="0070C0"/>
                            </a:solidFill>
                            <a:latin typeface="+mn-lt"/>
                          </a:rPr>
                          <a:t>MHD</a:t>
                        </a:r>
                        <a:endParaRPr lang="ru-RU" sz="1600" dirty="0">
                          <a:solidFill>
                            <a:srgbClr val="0070C0"/>
                          </a:solidFill>
                          <a:latin typeface="+mn-lt"/>
                        </a:endParaRPr>
                      </a:p>
                      <a:p>
                        <a:pPr algn="ctr"/>
                        <a:r>
                          <a:rPr lang="en-US" sz="1600" dirty="0" smtClean="0">
                            <a:solidFill>
                              <a:srgbClr val="0070C0"/>
                            </a:solidFill>
                            <a:latin typeface="+mn-lt"/>
                          </a:rPr>
                          <a:t>scale</a:t>
                        </a:r>
                        <a:endParaRPr lang="cs-CZ" sz="1600" dirty="0">
                          <a:solidFill>
                            <a:srgbClr val="0070C0"/>
                          </a:solidFill>
                          <a:latin typeface="+mn-lt"/>
                        </a:endParaRPr>
                      </a:p>
                    </p:txBody>
                  </p:sp>
                  <p:sp>
                    <p:nvSpPr>
                      <p:cNvPr id="149" name="TextovéPole 30"/>
                      <p:cNvSpPr txBox="1">
                        <a:spLocks noChangeArrowheads="1"/>
                      </p:cNvSpPr>
                      <p:nvPr/>
                    </p:nvSpPr>
                    <p:spPr bwMode="auto">
                      <a:xfrm>
                        <a:off x="3282458" y="3419769"/>
                        <a:ext cx="654410" cy="634064"/>
                      </a:xfrm>
                      <a:prstGeom prst="rect">
                        <a:avLst/>
                      </a:prstGeom>
                      <a:noFill/>
                      <a:ln w="9525">
                        <a:noFill/>
                        <a:miter lim="800000"/>
                        <a:headEnd/>
                        <a:tailEnd/>
                      </a:ln>
                    </p:spPr>
                    <p:txBody>
                      <a:bodyPr wrap="none" lIns="18398" tIns="9199" rIns="18398" bIns="9199">
                        <a:spAutoFit/>
                      </a:bodyPr>
                      <a:lstStyle/>
                      <a:p>
                        <a:pPr algn="ctr"/>
                        <a:r>
                          <a:rPr lang="en-US" sz="1600" dirty="0" smtClean="0">
                            <a:solidFill>
                              <a:srgbClr val="0070C0"/>
                            </a:solidFill>
                            <a:latin typeface="+mn-lt"/>
                          </a:rPr>
                          <a:t>Kinetic </a:t>
                        </a:r>
                      </a:p>
                      <a:p>
                        <a:pPr algn="ctr"/>
                        <a:r>
                          <a:rPr lang="en-US" sz="1600" dirty="0" smtClean="0">
                            <a:solidFill>
                              <a:srgbClr val="0070C0"/>
                            </a:solidFill>
                            <a:latin typeface="+mn-lt"/>
                          </a:rPr>
                          <a:t>scale</a:t>
                        </a:r>
                        <a:endParaRPr lang="cs-CZ" sz="1600" dirty="0">
                          <a:solidFill>
                            <a:srgbClr val="0070C0"/>
                          </a:solidFill>
                          <a:latin typeface="+mn-lt"/>
                        </a:endParaRPr>
                      </a:p>
                    </p:txBody>
                  </p:sp>
                  <p:sp>
                    <p:nvSpPr>
                      <p:cNvPr id="150" name="TextovéPole 30"/>
                      <p:cNvSpPr txBox="1">
                        <a:spLocks noChangeArrowheads="1"/>
                      </p:cNvSpPr>
                      <p:nvPr/>
                    </p:nvSpPr>
                    <p:spPr bwMode="auto">
                      <a:xfrm>
                        <a:off x="2806943" y="3982582"/>
                        <a:ext cx="435485" cy="328557"/>
                      </a:xfrm>
                      <a:prstGeom prst="rect">
                        <a:avLst/>
                      </a:prstGeom>
                      <a:noFill/>
                      <a:ln w="9525">
                        <a:noFill/>
                        <a:miter lim="800000"/>
                        <a:headEnd/>
                        <a:tailEnd/>
                      </a:ln>
                    </p:spPr>
                    <p:txBody>
                      <a:bodyPr wrap="none" lIns="18398" tIns="9199" rIns="18398" bIns="9199">
                        <a:spAutoFit/>
                      </a:bodyPr>
                      <a:lstStyle/>
                      <a:p>
                        <a:r>
                          <a:rPr lang="en-US" sz="1600" dirty="0" smtClean="0">
                            <a:solidFill>
                              <a:srgbClr val="002060"/>
                            </a:solidFill>
                            <a:latin typeface="+mn-lt"/>
                          </a:rPr>
                          <a:t>Ions </a:t>
                        </a:r>
                        <a:endParaRPr lang="cs-CZ" sz="1600" dirty="0">
                          <a:solidFill>
                            <a:srgbClr val="002060"/>
                          </a:solidFill>
                          <a:latin typeface="+mn-lt"/>
                        </a:endParaRPr>
                      </a:p>
                    </p:txBody>
                  </p:sp>
                  <p:sp>
                    <p:nvSpPr>
                      <p:cNvPr id="151" name="TextovéPole 30"/>
                      <p:cNvSpPr txBox="1">
                        <a:spLocks noChangeArrowheads="1"/>
                      </p:cNvSpPr>
                      <p:nvPr/>
                    </p:nvSpPr>
                    <p:spPr bwMode="auto">
                      <a:xfrm>
                        <a:off x="3724365" y="3955469"/>
                        <a:ext cx="817164" cy="328557"/>
                      </a:xfrm>
                      <a:prstGeom prst="rect">
                        <a:avLst/>
                      </a:prstGeom>
                      <a:noFill/>
                      <a:ln w="9525">
                        <a:noFill/>
                        <a:miter lim="800000"/>
                        <a:headEnd/>
                        <a:tailEnd/>
                      </a:ln>
                    </p:spPr>
                    <p:txBody>
                      <a:bodyPr wrap="none" lIns="18398" tIns="9199" rIns="18398" bIns="9199">
                        <a:spAutoFit/>
                      </a:bodyPr>
                      <a:lstStyle/>
                      <a:p>
                        <a:r>
                          <a:rPr lang="en-US" sz="1600" dirty="0" smtClean="0">
                            <a:solidFill>
                              <a:srgbClr val="002060"/>
                            </a:solidFill>
                            <a:latin typeface="+mn-lt"/>
                          </a:rPr>
                          <a:t>electrons</a:t>
                        </a:r>
                        <a:endParaRPr lang="cs-CZ" sz="1600" dirty="0">
                          <a:solidFill>
                            <a:srgbClr val="002060"/>
                          </a:solidFill>
                          <a:latin typeface="+mn-lt"/>
                        </a:endParaRPr>
                      </a:p>
                    </p:txBody>
                  </p:sp>
                  <p:sp>
                    <p:nvSpPr>
                      <p:cNvPr id="152" name="TextovéPole 6"/>
                      <p:cNvSpPr txBox="1">
                        <a:spLocks noChangeArrowheads="1"/>
                      </p:cNvSpPr>
                      <p:nvPr/>
                    </p:nvSpPr>
                    <p:spPr bwMode="auto">
                      <a:xfrm rot="16200000">
                        <a:off x="-1034153" y="1829653"/>
                        <a:ext cx="2326782" cy="310624"/>
                      </a:xfrm>
                      <a:prstGeom prst="rect">
                        <a:avLst/>
                      </a:prstGeom>
                      <a:noFill/>
                      <a:ln w="9525">
                        <a:noFill/>
                        <a:miter lim="800000"/>
                        <a:headEnd/>
                        <a:tailEnd/>
                      </a:ln>
                    </p:spPr>
                    <p:txBody>
                      <a:bodyPr wrap="none">
                        <a:spAutoFit/>
                      </a:bodyPr>
                      <a:lstStyle/>
                      <a:p>
                        <a:r>
                          <a:rPr lang="en-US" sz="1400" b="1" dirty="0" smtClean="0">
                            <a:latin typeface="+mn-lt"/>
                          </a:rPr>
                          <a:t>Power spectral density</a:t>
                        </a:r>
                        <a:endParaRPr lang="cs-CZ" sz="1400" b="1" dirty="0">
                          <a:latin typeface="+mn-lt"/>
                        </a:endParaRPr>
                      </a:p>
                    </p:txBody>
                  </p:sp>
                  <p:sp>
                    <p:nvSpPr>
                      <p:cNvPr id="153" name="TextovéPole 175"/>
                      <p:cNvSpPr txBox="1">
                        <a:spLocks noChangeArrowheads="1"/>
                      </p:cNvSpPr>
                      <p:nvPr/>
                    </p:nvSpPr>
                    <p:spPr bwMode="auto">
                      <a:xfrm>
                        <a:off x="2771800" y="764703"/>
                        <a:ext cx="504056" cy="458260"/>
                      </a:xfrm>
                      <a:prstGeom prst="rect">
                        <a:avLst/>
                      </a:prstGeom>
                      <a:noFill/>
                      <a:ln w="9525">
                        <a:noFill/>
                        <a:miter lim="800000"/>
                        <a:headEnd/>
                        <a:tailEnd/>
                      </a:ln>
                    </p:spPr>
                    <p:txBody>
                      <a:bodyPr>
                        <a:spAutoFit/>
                      </a:bodyPr>
                      <a:lstStyle/>
                      <a:p>
                        <a:r>
                          <a:rPr lang="el-GR" b="1" dirty="0">
                            <a:solidFill>
                              <a:srgbClr val="000078"/>
                            </a:solidFill>
                            <a:latin typeface="+mn-lt"/>
                          </a:rPr>
                          <a:t>ω</a:t>
                        </a:r>
                        <a:r>
                          <a:rPr lang="en-US" b="1" baseline="-25000" dirty="0">
                            <a:solidFill>
                              <a:srgbClr val="000078"/>
                            </a:solidFill>
                            <a:latin typeface="+mn-lt"/>
                          </a:rPr>
                          <a:t>c</a:t>
                        </a:r>
                        <a:endParaRPr lang="cs-CZ" b="1" baseline="-25000" dirty="0">
                          <a:solidFill>
                            <a:srgbClr val="000078"/>
                          </a:solidFill>
                          <a:latin typeface="+mn-lt"/>
                        </a:endParaRPr>
                      </a:p>
                    </p:txBody>
                  </p:sp>
                </p:grpSp>
              </p:grpSp>
              <p:sp>
                <p:nvSpPr>
                  <p:cNvPr id="128" name="TextBox 33"/>
                  <p:cNvSpPr txBox="1">
                    <a:spLocks noChangeArrowheads="1"/>
                  </p:cNvSpPr>
                  <p:nvPr/>
                </p:nvSpPr>
                <p:spPr bwMode="auto">
                  <a:xfrm>
                    <a:off x="5786446" y="5143512"/>
                    <a:ext cx="344966" cy="369332"/>
                  </a:xfrm>
                  <a:prstGeom prst="rect">
                    <a:avLst/>
                  </a:prstGeom>
                  <a:noFill/>
                  <a:ln w="9525">
                    <a:noFill/>
                    <a:miter lim="800000"/>
                    <a:headEnd/>
                    <a:tailEnd/>
                  </a:ln>
                </p:spPr>
                <p:txBody>
                  <a:bodyPr wrap="none">
                    <a:spAutoFit/>
                  </a:bodyPr>
                  <a:lstStyle/>
                  <a:p>
                    <a:r>
                      <a:rPr lang="ru-RU">
                        <a:latin typeface="Calibri" pitchFamily="34" charset="0"/>
                      </a:rPr>
                      <a:t>ω</a:t>
                    </a:r>
                  </a:p>
                </p:txBody>
              </p:sp>
              <p:sp>
                <p:nvSpPr>
                  <p:cNvPr id="129" name="TextBox 9"/>
                  <p:cNvSpPr txBox="1">
                    <a:spLocks noChangeArrowheads="1"/>
                  </p:cNvSpPr>
                  <p:nvPr/>
                </p:nvSpPr>
                <p:spPr bwMode="auto">
                  <a:xfrm>
                    <a:off x="606810" y="2855903"/>
                    <a:ext cx="1405315" cy="1286594"/>
                  </a:xfrm>
                  <a:prstGeom prst="rect">
                    <a:avLst/>
                  </a:prstGeom>
                  <a:solidFill>
                    <a:schemeClr val="bg1"/>
                  </a:solidFill>
                  <a:ln w="9525">
                    <a:noFill/>
                    <a:miter lim="800000"/>
                    <a:headEnd/>
                    <a:tailEnd/>
                  </a:ln>
                </p:spPr>
                <p:txBody>
                  <a:bodyPr wrap="square">
                    <a:spAutoFit/>
                  </a:bodyPr>
                  <a:lstStyle/>
                  <a:p>
                    <a:pPr algn="ctr"/>
                    <a:r>
                      <a:rPr lang="en-US" sz="1600" dirty="0" smtClean="0">
                        <a:solidFill>
                          <a:srgbClr val="000078"/>
                        </a:solidFill>
                        <a:latin typeface="+mn-lt"/>
                      </a:rPr>
                      <a:t>Energy containing range</a:t>
                    </a:r>
                  </a:p>
                </p:txBody>
              </p:sp>
              <p:sp>
                <p:nvSpPr>
                  <p:cNvPr id="130" name="Прямоугольник 35"/>
                  <p:cNvSpPr>
                    <a:spLocks noChangeArrowheads="1"/>
                  </p:cNvSpPr>
                  <p:nvPr/>
                </p:nvSpPr>
                <p:spPr bwMode="auto">
                  <a:xfrm>
                    <a:off x="1854300" y="3640130"/>
                    <a:ext cx="2136264" cy="524168"/>
                  </a:xfrm>
                  <a:prstGeom prst="rect">
                    <a:avLst/>
                  </a:prstGeom>
                  <a:noFill/>
                  <a:ln w="9525">
                    <a:noFill/>
                    <a:miter lim="800000"/>
                    <a:headEnd/>
                    <a:tailEnd/>
                  </a:ln>
                </p:spPr>
                <p:txBody>
                  <a:bodyPr>
                    <a:spAutoFit/>
                  </a:bodyPr>
                  <a:lstStyle/>
                  <a:p>
                    <a:pPr algn="ctr"/>
                    <a:r>
                      <a:rPr lang="en-US" sz="1600" dirty="0" smtClean="0">
                        <a:solidFill>
                          <a:srgbClr val="002060"/>
                        </a:solidFill>
                        <a:latin typeface="+mn-lt"/>
                      </a:rPr>
                      <a:t>Inertial range</a:t>
                    </a:r>
                    <a:endParaRPr lang="ru-RU" sz="1600" dirty="0">
                      <a:solidFill>
                        <a:srgbClr val="002060"/>
                      </a:solidFill>
                      <a:latin typeface="+mn-lt"/>
                    </a:endParaRPr>
                  </a:p>
                </p:txBody>
              </p:sp>
              <p:sp>
                <p:nvSpPr>
                  <p:cNvPr id="131" name="Прямоугольник 36"/>
                  <p:cNvSpPr>
                    <a:spLocks noChangeArrowheads="1"/>
                  </p:cNvSpPr>
                  <p:nvPr/>
                </p:nvSpPr>
                <p:spPr bwMode="auto">
                  <a:xfrm>
                    <a:off x="4365345" y="2866238"/>
                    <a:ext cx="1805892" cy="905380"/>
                  </a:xfrm>
                  <a:prstGeom prst="rect">
                    <a:avLst/>
                  </a:prstGeom>
                  <a:noFill/>
                  <a:ln w="9525">
                    <a:noFill/>
                    <a:miter lim="800000"/>
                    <a:headEnd/>
                    <a:tailEnd/>
                  </a:ln>
                </p:spPr>
                <p:txBody>
                  <a:bodyPr>
                    <a:spAutoFit/>
                  </a:bodyPr>
                  <a:lstStyle/>
                  <a:p>
                    <a:pPr algn="ctr"/>
                    <a:r>
                      <a:rPr lang="en-US" sz="1600" b="1" dirty="0" smtClean="0">
                        <a:solidFill>
                          <a:srgbClr val="0070C0"/>
                        </a:solidFill>
                        <a:latin typeface="Calibri" pitchFamily="34" charset="0"/>
                      </a:rPr>
                      <a:t>dissipation and heating</a:t>
                    </a:r>
                    <a:endParaRPr lang="ru-RU" sz="1600" b="1" dirty="0">
                      <a:solidFill>
                        <a:srgbClr val="0070C0"/>
                      </a:solidFill>
                      <a:latin typeface="Calibri" pitchFamily="34" charset="0"/>
                    </a:endParaRPr>
                  </a:p>
                </p:txBody>
              </p:sp>
            </p:grpSp>
            <p:sp>
              <p:nvSpPr>
                <p:cNvPr id="123" name="Прямоугольник 122"/>
                <p:cNvSpPr/>
                <p:nvPr/>
              </p:nvSpPr>
              <p:spPr>
                <a:xfrm>
                  <a:off x="7164288" y="3789040"/>
                  <a:ext cx="1513556" cy="369332"/>
                </a:xfrm>
                <a:prstGeom prst="rect">
                  <a:avLst/>
                </a:prstGeom>
              </p:spPr>
              <p:txBody>
                <a:bodyPr wrap="none">
                  <a:spAutoFit/>
                </a:bodyPr>
                <a:lstStyle/>
                <a:p>
                  <a:r>
                    <a:rPr lang="en-US" dirty="0" smtClean="0">
                      <a:solidFill>
                        <a:srgbClr val="000078"/>
                      </a:solidFill>
                    </a:rPr>
                    <a:t>~100-</a:t>
                  </a:r>
                  <a:r>
                    <a:rPr lang="en-US" dirty="0" smtClean="0">
                      <a:solidFill>
                        <a:srgbClr val="000078"/>
                      </a:solidFill>
                      <a:latin typeface="+mn-lt"/>
                    </a:rPr>
                    <a:t>1000</a:t>
                  </a:r>
                  <a:r>
                    <a:rPr lang="en-US" baseline="30000" dirty="0" smtClean="0">
                      <a:solidFill>
                        <a:srgbClr val="000078"/>
                      </a:solidFill>
                      <a:latin typeface="+mn-lt"/>
                    </a:rPr>
                    <a:t> </a:t>
                  </a:r>
                  <a:r>
                    <a:rPr lang="en-US" dirty="0" smtClean="0">
                      <a:solidFill>
                        <a:srgbClr val="000078"/>
                      </a:solidFill>
                      <a:latin typeface="+mn-lt"/>
                    </a:rPr>
                    <a:t>km</a:t>
                  </a:r>
                  <a:endParaRPr lang="ru-RU" dirty="0">
                    <a:latin typeface="+mn-lt"/>
                  </a:endParaRPr>
                </a:p>
              </p:txBody>
            </p:sp>
            <p:cxnSp>
              <p:nvCxnSpPr>
                <p:cNvPr id="124" name="Прямая со стрелкой 123"/>
                <p:cNvCxnSpPr/>
                <p:nvPr/>
              </p:nvCxnSpPr>
              <p:spPr bwMode="auto">
                <a:xfrm rot="10800000" flipV="1">
                  <a:off x="7236296" y="4326220"/>
                  <a:ext cx="497312" cy="326916"/>
                </a:xfrm>
                <a:prstGeom prst="straightConnector1">
                  <a:avLst/>
                </a:prstGeom>
                <a:ln w="15875">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26" name="Прямоугольник 125"/>
                <p:cNvSpPr/>
                <p:nvPr/>
              </p:nvSpPr>
              <p:spPr>
                <a:xfrm>
                  <a:off x="7829216" y="4833245"/>
                  <a:ext cx="760144" cy="369332"/>
                </a:xfrm>
                <a:prstGeom prst="rect">
                  <a:avLst/>
                </a:prstGeom>
              </p:spPr>
              <p:txBody>
                <a:bodyPr wrap="none">
                  <a:spAutoFit/>
                </a:bodyPr>
                <a:lstStyle/>
                <a:p>
                  <a:r>
                    <a:rPr lang="en-US" dirty="0" smtClean="0">
                      <a:solidFill>
                        <a:srgbClr val="000078"/>
                      </a:solidFill>
                    </a:rPr>
                    <a:t>~</a:t>
                  </a:r>
                  <a:r>
                    <a:rPr lang="en-US" dirty="0" smtClean="0">
                      <a:solidFill>
                        <a:srgbClr val="000078"/>
                      </a:solidFill>
                      <a:latin typeface="+mn-lt"/>
                    </a:rPr>
                    <a:t>1</a:t>
                  </a:r>
                  <a:r>
                    <a:rPr lang="en-US" baseline="30000" dirty="0" smtClean="0">
                      <a:solidFill>
                        <a:srgbClr val="000078"/>
                      </a:solidFill>
                      <a:latin typeface="+mn-lt"/>
                    </a:rPr>
                    <a:t> </a:t>
                  </a:r>
                  <a:r>
                    <a:rPr lang="en-US" dirty="0" smtClean="0">
                      <a:solidFill>
                        <a:srgbClr val="000078"/>
                      </a:solidFill>
                      <a:latin typeface="+mn-lt"/>
                    </a:rPr>
                    <a:t>km</a:t>
                  </a:r>
                  <a:endParaRPr lang="ru-RU" dirty="0">
                    <a:latin typeface="+mn-lt"/>
                  </a:endParaRPr>
                </a:p>
              </p:txBody>
            </p:sp>
          </p:grpSp>
          <p:sp>
            <p:nvSpPr>
              <p:cNvPr id="154" name="Line 16"/>
              <p:cNvSpPr>
                <a:spLocks noChangeShapeType="1"/>
              </p:cNvSpPr>
              <p:nvPr/>
            </p:nvSpPr>
            <p:spPr bwMode="auto">
              <a:xfrm>
                <a:off x="9281160" y="4233672"/>
                <a:ext cx="0" cy="1220376"/>
              </a:xfrm>
              <a:prstGeom prst="line">
                <a:avLst/>
              </a:prstGeom>
              <a:noFill/>
              <a:ln w="15875">
                <a:solidFill>
                  <a:srgbClr val="00008C"/>
                </a:solidFill>
                <a:round/>
                <a:headEnd/>
                <a:tailEnd/>
              </a:ln>
            </p:spPr>
            <p:txBody>
              <a:bodyPr/>
              <a:lstStyle/>
              <a:p>
                <a:endParaRPr lang="ru-RU"/>
              </a:p>
            </p:txBody>
          </p:sp>
        </p:grpSp>
        <p:cxnSp>
          <p:nvCxnSpPr>
            <p:cNvPr id="43" name="Прямая со стрелкой 42"/>
            <p:cNvCxnSpPr/>
            <p:nvPr/>
          </p:nvCxnSpPr>
          <p:spPr>
            <a:xfrm flipV="1">
              <a:off x="5175504" y="4050793"/>
              <a:ext cx="4087368" cy="420623"/>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42" name="Прямая со стрелкой 41"/>
            <p:cNvCxnSpPr/>
            <p:nvPr/>
          </p:nvCxnSpPr>
          <p:spPr>
            <a:xfrm>
              <a:off x="5148072" y="3209544"/>
              <a:ext cx="3072384" cy="237744"/>
            </a:xfrm>
            <a:prstGeom prst="straightConnector1">
              <a:avLst/>
            </a:prstGeom>
            <a:ln w="19050">
              <a:solidFill>
                <a:schemeClr val="tx1"/>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166" name="Прямоугольник 165"/>
            <p:cNvSpPr/>
            <p:nvPr/>
          </p:nvSpPr>
          <p:spPr>
            <a:xfrm>
              <a:off x="7188412" y="2677888"/>
              <a:ext cx="989373" cy="369332"/>
            </a:xfrm>
            <a:prstGeom prst="rect">
              <a:avLst/>
            </a:prstGeom>
          </p:spPr>
          <p:txBody>
            <a:bodyPr wrap="none">
              <a:spAutoFit/>
            </a:bodyPr>
            <a:lstStyle/>
            <a:p>
              <a:r>
                <a:rPr lang="en-US" dirty="0" smtClean="0">
                  <a:solidFill>
                    <a:srgbClr val="002060"/>
                  </a:solidFill>
                </a:rPr>
                <a:t>~ 10</a:t>
              </a:r>
              <a:r>
                <a:rPr lang="en-US" baseline="30000" dirty="0" smtClean="0">
                  <a:solidFill>
                    <a:srgbClr val="002060"/>
                  </a:solidFill>
                </a:rPr>
                <a:t>6 </a:t>
              </a:r>
              <a:r>
                <a:rPr lang="en-US" dirty="0" smtClean="0">
                  <a:solidFill>
                    <a:srgbClr val="002060"/>
                  </a:solidFill>
                  <a:latin typeface="+mn-lt"/>
                </a:rPr>
                <a:t>km</a:t>
              </a:r>
              <a:endParaRPr lang="ru-RU" dirty="0">
                <a:solidFill>
                  <a:srgbClr val="002060"/>
                </a:solidFill>
                <a:latin typeface="+mn-lt"/>
              </a:endParaRPr>
            </a:p>
          </p:txBody>
        </p:sp>
      </p:grpSp>
      <p:sp>
        <p:nvSpPr>
          <p:cNvPr id="84" name="Прямоугольник 83"/>
          <p:cNvSpPr/>
          <p:nvPr/>
        </p:nvSpPr>
        <p:spPr>
          <a:xfrm>
            <a:off x="7827818" y="833734"/>
            <a:ext cx="2992582" cy="1200329"/>
          </a:xfrm>
          <a:prstGeom prst="rect">
            <a:avLst/>
          </a:prstGeom>
        </p:spPr>
        <p:txBody>
          <a:bodyPr wrap="square">
            <a:spAutoFit/>
          </a:bodyPr>
          <a:lstStyle/>
          <a:p>
            <a:r>
              <a:rPr lang="en-US" dirty="0" smtClean="0">
                <a:solidFill>
                  <a:srgbClr val="0070C0"/>
                </a:solidFill>
              </a:rPr>
              <a:t>Large scale </a:t>
            </a:r>
            <a:r>
              <a:rPr lang="en-US" dirty="0" smtClean="0">
                <a:solidFill>
                  <a:srgbClr val="002060"/>
                </a:solidFill>
              </a:rPr>
              <a:t>– energy pumping</a:t>
            </a:r>
            <a:endParaRPr lang="en-US" strike="sngStrike" dirty="0" smtClean="0">
              <a:solidFill>
                <a:srgbClr val="002060"/>
              </a:solidFill>
            </a:endParaRPr>
          </a:p>
          <a:p>
            <a:r>
              <a:rPr lang="en-US" dirty="0" smtClean="0">
                <a:solidFill>
                  <a:srgbClr val="0070C0"/>
                </a:solidFill>
              </a:rPr>
              <a:t>Middle scale </a:t>
            </a:r>
            <a:r>
              <a:rPr lang="en-US" dirty="0" smtClean="0">
                <a:solidFill>
                  <a:srgbClr val="002060"/>
                </a:solidFill>
              </a:rPr>
              <a:t>– energy transfer</a:t>
            </a:r>
          </a:p>
          <a:p>
            <a:r>
              <a:rPr lang="en-US" dirty="0" smtClean="0">
                <a:solidFill>
                  <a:srgbClr val="0070C0"/>
                </a:solidFill>
              </a:rPr>
              <a:t>Small scales  </a:t>
            </a:r>
            <a:r>
              <a:rPr lang="en-US" dirty="0" smtClean="0">
                <a:solidFill>
                  <a:srgbClr val="002060"/>
                </a:solidFill>
              </a:rPr>
              <a:t>- dissipation and heating</a:t>
            </a:r>
            <a:endParaRPr lang="ru-RU" dirty="0"/>
          </a:p>
        </p:txBody>
      </p:sp>
      <p:sp>
        <p:nvSpPr>
          <p:cNvPr id="85" name="TextovéPole 30"/>
          <p:cNvSpPr txBox="1">
            <a:spLocks noChangeArrowheads="1"/>
          </p:cNvSpPr>
          <p:nvPr/>
        </p:nvSpPr>
        <p:spPr bwMode="auto">
          <a:xfrm>
            <a:off x="6255326" y="1974273"/>
            <a:ext cx="1821873" cy="757241"/>
          </a:xfrm>
          <a:prstGeom prst="rect">
            <a:avLst/>
          </a:prstGeom>
          <a:noFill/>
          <a:ln w="9525">
            <a:noFill/>
            <a:miter lim="800000"/>
            <a:headEnd/>
            <a:tailEnd/>
          </a:ln>
        </p:spPr>
        <p:txBody>
          <a:bodyPr wrap="square" lIns="18398" tIns="9199" rIns="18398" bIns="9199">
            <a:spAutoFit/>
          </a:bodyPr>
          <a:lstStyle/>
          <a:p>
            <a:pPr algn="ctr"/>
            <a:r>
              <a:rPr lang="en-US" sz="1600" b="1" dirty="0">
                <a:solidFill>
                  <a:srgbClr val="0070C0"/>
                </a:solidFill>
              </a:rPr>
              <a:t>Large </a:t>
            </a:r>
            <a:r>
              <a:rPr lang="en-US" sz="1600" b="1" dirty="0" smtClean="0">
                <a:solidFill>
                  <a:srgbClr val="0070C0"/>
                </a:solidFill>
              </a:rPr>
              <a:t>plasma structures in the solar corona</a:t>
            </a:r>
            <a:endParaRPr lang="cs-CZ" sz="1600" b="1" dirty="0">
              <a:solidFill>
                <a:srgbClr val="0070C0"/>
              </a:solidFill>
            </a:endParaRPr>
          </a:p>
        </p:txBody>
      </p:sp>
      <p:cxnSp>
        <p:nvCxnSpPr>
          <p:cNvPr id="86" name="Прямая со стрелкой 85"/>
          <p:cNvCxnSpPr/>
          <p:nvPr/>
        </p:nvCxnSpPr>
        <p:spPr>
          <a:xfrm flipH="1">
            <a:off x="6823363" y="2751438"/>
            <a:ext cx="79945" cy="358908"/>
          </a:xfrm>
          <a:prstGeom prst="straightConnector1">
            <a:avLst/>
          </a:prstGeom>
          <a:ln w="19050">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87" name="Прямоугольник 88"/>
          <p:cNvSpPr>
            <a:spLocks noChangeArrowheads="1"/>
          </p:cNvSpPr>
          <p:nvPr/>
        </p:nvSpPr>
        <p:spPr bwMode="auto">
          <a:xfrm>
            <a:off x="8188036" y="2029691"/>
            <a:ext cx="2438400" cy="830997"/>
          </a:xfrm>
          <a:prstGeom prst="rect">
            <a:avLst/>
          </a:prstGeom>
          <a:noFill/>
          <a:ln w="9525">
            <a:noFill/>
            <a:miter lim="800000"/>
            <a:headEnd/>
            <a:tailEnd/>
          </a:ln>
        </p:spPr>
        <p:txBody>
          <a:bodyPr>
            <a:spAutoFit/>
          </a:bodyPr>
          <a:lstStyle/>
          <a:p>
            <a:pPr algn="ctr"/>
            <a:r>
              <a:rPr lang="en-US" sz="1600" b="1" dirty="0" err="1" smtClean="0">
                <a:solidFill>
                  <a:srgbClr val="0070C0"/>
                </a:solidFill>
              </a:rPr>
              <a:t>Magnetohydro</a:t>
            </a:r>
            <a:r>
              <a:rPr lang="en-US" sz="1600" b="1" dirty="0" smtClean="0">
                <a:solidFill>
                  <a:srgbClr val="0070C0"/>
                </a:solidFill>
              </a:rPr>
              <a:t>- </a:t>
            </a:r>
            <a:endParaRPr lang="en-US" sz="1600" b="1" dirty="0">
              <a:solidFill>
                <a:srgbClr val="0070C0"/>
              </a:solidFill>
            </a:endParaRPr>
          </a:p>
          <a:p>
            <a:pPr algn="ctr"/>
            <a:r>
              <a:rPr lang="en-US" sz="1600" b="1" dirty="0">
                <a:solidFill>
                  <a:srgbClr val="0070C0"/>
                </a:solidFill>
              </a:rPr>
              <a:t>dynamic approach </a:t>
            </a:r>
          </a:p>
          <a:p>
            <a:pPr algn="ctr"/>
            <a:r>
              <a:rPr lang="en-US" sz="1600" b="1" dirty="0">
                <a:solidFill>
                  <a:srgbClr val="0070C0"/>
                </a:solidFill>
              </a:rPr>
              <a:t>is working  </a:t>
            </a:r>
            <a:endParaRPr lang="ru-RU" sz="1600" b="1" dirty="0">
              <a:solidFill>
                <a:srgbClr val="0070C0"/>
              </a:solidFill>
            </a:endParaRPr>
          </a:p>
        </p:txBody>
      </p:sp>
      <p:cxnSp>
        <p:nvCxnSpPr>
          <p:cNvPr id="88" name="Прямая со стрелкой 87"/>
          <p:cNvCxnSpPr/>
          <p:nvPr/>
        </p:nvCxnSpPr>
        <p:spPr>
          <a:xfrm rot="10800000" flipV="1">
            <a:off x="7910945" y="2653145"/>
            <a:ext cx="796636" cy="768927"/>
          </a:xfrm>
          <a:prstGeom prst="straightConnector1">
            <a:avLst/>
          </a:prstGeom>
          <a:ln w="19050">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Opulent</Template>
  <TotalTime>24502</TotalTime>
  <Words>3872</Words>
  <Application>Microsoft Office PowerPoint</Application>
  <PresentationFormat>Произвольный</PresentationFormat>
  <Paragraphs>541</Paragraphs>
  <Slides>31</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2</vt:i4>
      </vt:variant>
      <vt:variant>
        <vt:lpstr>Заголовки слайдов</vt:lpstr>
      </vt:variant>
      <vt:variant>
        <vt:i4>31</vt:i4>
      </vt:variant>
    </vt:vector>
  </HeadingPairs>
  <TitlesOfParts>
    <vt:vector size="34" baseType="lpstr">
      <vt:lpstr>Office Theme</vt:lpstr>
      <vt:lpstr>Формула</vt:lpstr>
      <vt:lpstr>Equation</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Abraham Chian</dc:creator>
  <cp:lastModifiedBy>Riazantseva</cp:lastModifiedBy>
  <cp:revision>1617</cp:revision>
  <dcterms:created xsi:type="dcterms:W3CDTF">2017-11-05T09:29:38Z</dcterms:created>
  <dcterms:modified xsi:type="dcterms:W3CDTF">2021-09-02T16:27:59Z</dcterms:modified>
</cp:coreProperties>
</file>