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56" r:id="rId3"/>
    <p:sldId id="267" r:id="rId4"/>
    <p:sldId id="268" r:id="rId5"/>
    <p:sldId id="269" r:id="rId6"/>
    <p:sldId id="261" r:id="rId7"/>
    <p:sldId id="258" r:id="rId8"/>
    <p:sldId id="259" r:id="rId9"/>
    <p:sldId id="263" r:id="rId10"/>
    <p:sldId id="264" r:id="rId11"/>
    <p:sldId id="265" r:id="rId12"/>
    <p:sldId id="266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D224C-1D37-4E69-BD4E-765254B62087}" type="datetimeFigureOut">
              <a:rPr lang="ru-RU"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EE119-E16C-40A6-BE27-2BF072CD641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7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119-E16C-40A6-BE27-2BF072CD6412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119-E16C-40A6-BE27-2BF072CD6412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5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119-E16C-40A6-BE27-2BF072CD6412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4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119-E16C-40A6-BE27-2BF072CD6412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0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0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8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7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8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4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1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1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29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84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91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61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9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7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9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6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5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2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8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5/19/2015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2FDB-4102-4B85-AD56-3A67D0A5E2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A162-13AA-429C-8715-767F121DB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tp://ftp.iszf.irk.ru/ssrt/fi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 Light"/>
              </a:rPr>
              <a:t>Данные </a:t>
            </a:r>
            <a:r>
              <a:rPr lang="az-Cyrl-AZ">
                <a:latin typeface="Calibri Light"/>
              </a:rPr>
              <a:t>ССРТ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latin typeface="Calibri"/>
              </a:rPr>
              <a:t>Как использовать изображения</a:t>
            </a:r>
            <a:r>
              <a:rPr lang="en-US">
                <a:latin typeface="Calibri"/>
              </a:rPr>
              <a:t> </a:t>
            </a:r>
            <a:r>
              <a:rPr lang="ru-RU">
                <a:latin typeface="Calibri"/>
              </a:rPr>
              <a:t>Солнца, полученные</a:t>
            </a:r>
            <a:r>
              <a:rPr lang="en-US">
                <a:latin typeface="Calibri"/>
              </a:rPr>
              <a:t> </a:t>
            </a:r>
            <a:r>
              <a:rPr lang="ru-RU">
                <a:latin typeface="Calibri"/>
              </a:rPr>
              <a:t>на ССРТ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1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0312" y="6309320"/>
            <a:ext cx="1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ИСЗФ СО РАН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" b="5789"/>
          <a:stretch>
            <a:fillRect/>
          </a:stretch>
        </p:blipFill>
        <p:spPr bwMode="auto">
          <a:xfrm>
            <a:off x="-125413" y="31293"/>
            <a:ext cx="158591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Адаптивная фильтрация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4980"/>
            <a:ext cx="4473422" cy="428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561868"/>
            <a:ext cx="459105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1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0312" y="6309320"/>
            <a:ext cx="1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ИСЗФ СО РАН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" b="5789"/>
          <a:stretch>
            <a:fillRect/>
          </a:stretch>
        </p:blipFill>
        <p:spPr bwMode="auto">
          <a:xfrm>
            <a:off x="-125413" y="31293"/>
            <a:ext cx="158591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 с накоплением в 1 час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8" y="1772816"/>
            <a:ext cx="889476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Данные доступные по запросу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Calibri"/>
              </a:rPr>
              <a:t>Изображение на </a:t>
            </a:r>
            <a:r>
              <a:rPr lang="ru-RU" dirty="0" smtClean="0">
                <a:latin typeface="Calibri"/>
              </a:rPr>
              <a:t>заданное </a:t>
            </a:r>
            <a:r>
              <a:rPr lang="ru-RU" dirty="0">
                <a:latin typeface="Calibri"/>
              </a:rPr>
              <a:t>время, </a:t>
            </a:r>
            <a:r>
              <a:rPr lang="ru-RU" dirty="0" smtClean="0">
                <a:latin typeface="Calibri"/>
              </a:rPr>
              <a:t>если </a:t>
            </a:r>
            <a:r>
              <a:rPr lang="ru-RU" dirty="0">
                <a:latin typeface="Calibri"/>
              </a:rPr>
              <a:t>проводились наблюдения</a:t>
            </a:r>
          </a:p>
          <a:p>
            <a:pPr lvl="1"/>
            <a:r>
              <a:rPr lang="ru-RU" sz="2800" dirty="0">
                <a:latin typeface="Calibri"/>
              </a:rPr>
              <a:t>Лучшие условия наблюдения: апрель - август, в середине дня (05:00 UT ± </a:t>
            </a:r>
            <a:r>
              <a:rPr lang="ru-RU" sz="2800" dirty="0" smtClean="0">
                <a:latin typeface="Calibri"/>
              </a:rPr>
              <a:t>3 </a:t>
            </a:r>
            <a:r>
              <a:rPr lang="ru-RU" sz="2800" dirty="0">
                <a:latin typeface="Calibri"/>
              </a:rPr>
              <a:t>часа)</a:t>
            </a:r>
          </a:p>
          <a:p>
            <a:r>
              <a:rPr lang="ru-RU" sz="3200" dirty="0">
                <a:solidFill>
                  <a:srgbClr val="000000"/>
                </a:solidFill>
                <a:latin typeface="Calibri"/>
              </a:rPr>
              <a:t>Аддитивные данные.</a:t>
            </a:r>
          </a:p>
        </p:txBody>
      </p:sp>
    </p:spTree>
    <p:extLst>
      <p:ext uri="{BB962C8B-B14F-4D97-AF65-F5344CB8AC3E}">
        <p14:creationId xmlns:p14="http://schemas.microsoft.com/office/powerpoint/2010/main" val="273805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http://elementy.ru/images/eltpub/zherebtsov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95" y="314778"/>
            <a:ext cx="563665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4" descr="http://photos.wikimapia.org/p/00/01/21/91/8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2224" y="2608036"/>
            <a:ext cx="5436776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4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28852" y="301624"/>
            <a:ext cx="8715148" cy="555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4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376613" indent="-129857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194300" indent="-10382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272338" indent="-10382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350375" indent="-1038225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807575" indent="-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264775" indent="-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721975" indent="-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1179175" indent="-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Siberian Solar Radio Telescope (SSRT):</a:t>
            </a:r>
            <a:r>
              <a:rPr lang="en-US" alt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eaLnBrk="1" hangingPunct="1">
              <a:spcBef>
                <a:spcPts val="600"/>
              </a:spcBef>
              <a:buFontTx/>
              <a:buNone/>
            </a:pP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solar-oriented cross-shaped interferometer.</a:t>
            </a:r>
          </a:p>
          <a:p>
            <a:pPr defTabSz="914400" eaLnBrk="1" hangingPunct="1">
              <a:spcBef>
                <a:spcPts val="1800"/>
              </a:spcBef>
              <a:buFontTx/>
              <a:buNone/>
            </a:pP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Operated by the Institute of Solar-Terrestrial Physics.</a:t>
            </a:r>
          </a:p>
          <a:p>
            <a:pPr defTabSz="914400" eaLnBrk="1" hangingPunct="1">
              <a:spcBef>
                <a:spcPts val="1800"/>
              </a:spcBef>
              <a:buFontTx/>
              <a:buNone/>
            </a:pP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Located: 220 km from Irkutsk, Russia (N51°, E102°).</a:t>
            </a:r>
          </a:p>
          <a:p>
            <a:pPr defTabSz="914400" eaLnBrk="1" hangingPunct="1">
              <a:spcBef>
                <a:spcPts val="1800"/>
              </a:spcBef>
              <a:buFontTx/>
              <a:buNone/>
            </a:pP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ru-RU" sz="2800" i="1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Current parameters:</a:t>
            </a:r>
          </a:p>
          <a:p>
            <a:pPr defTabSz="9144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Baseline: 622 m;</a:t>
            </a:r>
          </a:p>
          <a:p>
            <a:pPr defTabSz="9144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56 antennas;</a:t>
            </a:r>
          </a:p>
          <a:p>
            <a:pPr defTabSz="9144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Working frequency: 5.7 GHz;</a:t>
            </a:r>
          </a:p>
          <a:p>
            <a:pPr defTabSz="9144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ru-RU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800" dirty="0" err="1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mporal</a:t>
            </a: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resolution (1D / 2D): </a:t>
            </a:r>
            <a:r>
              <a:rPr lang="ru-RU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800" smtClean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4/100 </a:t>
            </a:r>
            <a:r>
              <a:rPr lang="en-US" altLang="ru-RU" sz="2800" dirty="0" err="1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ms</a:t>
            </a: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en-US" altLang="ru-RU" sz="2800" dirty="0" smtClean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2-3 min;</a:t>
            </a:r>
            <a:endParaRPr lang="en-US" altLang="ru-RU" sz="2800" dirty="0">
              <a:solidFill>
                <a:srgbClr val="0000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ru-RU" sz="2800" dirty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Angular resolution (1D / 2D): up to 15’’ / 21’’.</a:t>
            </a:r>
            <a:endParaRPr lang="ru-RU" altLang="ru-RU" sz="2800" dirty="0">
              <a:solidFill>
                <a:srgbClr val="0000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5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Аддитивный и корреляционный режимы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>
                    <a:latin typeface="Cambria Math" panose="02040503050406030204" pitchFamily="18" charset="0"/>
                  </a:rPr>
                  <a:t>Измеряемые величины: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𝑁𝑆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)~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𝑁𝑆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ru-RU" dirty="0" smtClean="0"/>
                  <a:t>Корреляционный режим (2</a:t>
                </a:r>
                <a:r>
                  <a:rPr lang="en-US" dirty="0" smtClean="0"/>
                  <a:t>D</a:t>
                </a:r>
                <a:r>
                  <a:rPr lang="ru-RU" dirty="0" smtClean="0"/>
                  <a:t>)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𝐸𝑊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ru-RU" dirty="0" smtClean="0"/>
                  <a:t>Аддитивный режим (1</a:t>
                </a:r>
                <a:r>
                  <a:rPr lang="en-US" dirty="0" smtClean="0"/>
                  <a:t>D):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𝑁𝑆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72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0797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Аддитивный и корреляционный режимы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73" y="820736"/>
            <a:ext cx="7516896" cy="2911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73" y="3732210"/>
            <a:ext cx="7516896" cy="29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Данные наблюдений в открытом доступе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>
                <a:latin typeface="Calibri"/>
              </a:rPr>
              <a:t>Ежедневные изображения Солнца для всего периода наблюдений.</a:t>
            </a:r>
          </a:p>
          <a:p>
            <a:pPr lvl="1"/>
            <a:r>
              <a:rPr lang="ru-RU" dirty="0">
                <a:latin typeface="Calibri"/>
              </a:rPr>
              <a:t>Одно изображение в сутки на момент кульминации</a:t>
            </a:r>
          </a:p>
          <a:p>
            <a:pPr lvl="1"/>
            <a:r>
              <a:rPr lang="ru-RU" dirty="0">
                <a:latin typeface=""/>
              </a:rPr>
              <a:t>Построены с помощью программы </a:t>
            </a:r>
            <a:r>
              <a:rPr lang="ru-RU" dirty="0">
                <a:latin typeface="Calibri" charset="0"/>
              </a:rPr>
              <a:t>Лесового С.В. </a:t>
            </a:r>
          </a:p>
          <a:p>
            <a:pPr lvl="1"/>
            <a:r>
              <a:rPr lang="ru-RU" dirty="0">
                <a:latin typeface="Calibri"/>
              </a:rPr>
              <a:t>Используется модификация алгоритма </a:t>
            </a:r>
            <a:r>
              <a:rPr lang="ru-RU" dirty="0" err="1">
                <a:latin typeface="Calibri"/>
              </a:rPr>
              <a:t>Clean</a:t>
            </a:r>
            <a:endParaRPr lang="ru-RU" dirty="0">
              <a:latin typeface="Calibri"/>
            </a:endParaRPr>
          </a:p>
          <a:p>
            <a:pPr lvl="1"/>
            <a:r>
              <a:rPr lang="en-US" dirty="0">
                <a:latin typeface="Calibri" charset="0"/>
                <a:hlinkClick r:id="rId3"/>
              </a:rPr>
              <a:t>ftp://ftp.iszf.irk.ru/ssrt/fits/</a:t>
            </a:r>
          </a:p>
          <a:p>
            <a:r>
              <a:rPr lang="ru-RU" dirty="0">
                <a:latin typeface="Calibri"/>
              </a:rPr>
              <a:t>Ежедневные изображения Солнца с сохранением слабоконтрастных объектов</a:t>
            </a:r>
          </a:p>
          <a:p>
            <a:pPr lvl="1"/>
            <a:r>
              <a:rPr lang="ru-RU" dirty="0">
                <a:latin typeface="Calibri"/>
              </a:rPr>
              <a:t>Усредненное изображение за день</a:t>
            </a:r>
          </a:p>
          <a:p>
            <a:pPr lvl="1"/>
            <a:r>
              <a:rPr lang="ru-RU" dirty="0">
                <a:latin typeface="Calibri"/>
              </a:rPr>
              <a:t>Используется модификация </a:t>
            </a:r>
            <a:r>
              <a:rPr lang="en-GB" dirty="0" err="1">
                <a:latin typeface="Calibri"/>
              </a:rPr>
              <a:t>Multiscale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Clean</a:t>
            </a:r>
            <a:r>
              <a:rPr lang="ru-RU" dirty="0">
                <a:latin typeface="Calibri"/>
              </a:rPr>
              <a:t> и последующая адаптивная фильтрация</a:t>
            </a:r>
          </a:p>
          <a:p>
            <a:pPr lvl="1"/>
            <a:r>
              <a:rPr lang="en-US" u="sng" dirty="0">
                <a:solidFill>
                  <a:srgbClr val="0070C0"/>
                </a:solidFill>
                <a:latin typeface="Calibri" charset="0"/>
              </a:rPr>
              <a:t>http://ssw.iszf.irk.ru/</a:t>
            </a:r>
            <a:r>
              <a:rPr lang="ru-RU" dirty="0">
                <a:latin typeface="Calibri"/>
              </a:rPr>
              <a:t/>
            </a:r>
            <a:br>
              <a:rPr lang="ru-RU" dirty="0">
                <a:latin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85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"/>
              </a:rPr>
              <a:t>Сравнение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217738"/>
            <a:ext cx="4176067" cy="4171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243" y="2181225"/>
            <a:ext cx="4199907" cy="41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0312" y="6309320"/>
            <a:ext cx="1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ИСЗФ СО РАН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" b="5789"/>
          <a:stretch>
            <a:fillRect/>
          </a:stretch>
        </p:blipFill>
        <p:spPr bwMode="auto">
          <a:xfrm>
            <a:off x="-125413" y="31293"/>
            <a:ext cx="158591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алгоритма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Предварительная обработка первичных данных и получение </a:t>
            </a:r>
            <a:r>
              <a:rPr lang="ru-RU" dirty="0" err="1" smtClean="0"/>
              <a:t>радиоизображений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Восстановление </a:t>
            </a:r>
            <a:r>
              <a:rPr lang="ru-RU" dirty="0" err="1" smtClean="0"/>
              <a:t>радиоизображений</a:t>
            </a:r>
            <a:r>
              <a:rPr lang="ru-RU" dirty="0" smtClean="0"/>
              <a:t>  с помощью одной из модификаций алгоритма CLEAN</a:t>
            </a:r>
          </a:p>
          <a:p>
            <a:r>
              <a:rPr lang="ru-RU" dirty="0" smtClean="0"/>
              <a:t> Фильтрация восстановленных </a:t>
            </a:r>
            <a:r>
              <a:rPr lang="ru-RU" dirty="0" err="1" smtClean="0"/>
              <a:t>радиокарт</a:t>
            </a:r>
            <a:r>
              <a:rPr lang="ru-RU" dirty="0" smtClean="0"/>
              <a:t> адаптивным алгоритмом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6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0312" y="6309320"/>
            <a:ext cx="1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ИСЗФ СО РАН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" b="5789"/>
          <a:stretch>
            <a:fillRect/>
          </a:stretch>
        </p:blipFill>
        <p:spPr bwMode="auto">
          <a:xfrm>
            <a:off x="-125413" y="31293"/>
            <a:ext cx="158591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Восстановление сильных источников (</a:t>
            </a:r>
            <a:r>
              <a:rPr lang="en-US" dirty="0" smtClean="0"/>
              <a:t>CLEAN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569"/>
            <a:ext cx="4629619" cy="427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14" y="1425466"/>
            <a:ext cx="4473422" cy="428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8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260</Words>
  <Application>Microsoft Office PowerPoint</Application>
  <PresentationFormat>Экран (4:3)</PresentationFormat>
  <Paragraphs>49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Тема Office</vt:lpstr>
      <vt:lpstr>1_Тема Office</vt:lpstr>
      <vt:lpstr>Данные ССРТ</vt:lpstr>
      <vt:lpstr>Презентация PowerPoint</vt:lpstr>
      <vt:lpstr>Презентация PowerPoint</vt:lpstr>
      <vt:lpstr>Аддитивный и корреляционный режимы</vt:lpstr>
      <vt:lpstr>Аддитивный и корреляционный режимы</vt:lpstr>
      <vt:lpstr>Данные наблюдений в открытом доступе</vt:lpstr>
      <vt:lpstr>Сравнение</vt:lpstr>
      <vt:lpstr>Этапы работы алгоритма</vt:lpstr>
      <vt:lpstr>Восстановление сильных источников (CLEAN)</vt:lpstr>
      <vt:lpstr>Адаптивная фильтрация</vt:lpstr>
      <vt:lpstr>Результат с накоплением в 1 час</vt:lpstr>
      <vt:lpstr>Данные доступные по запросу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</dc:creator>
  <cp:lastModifiedBy>Сергей Анфиногентов</cp:lastModifiedBy>
  <cp:revision>12</cp:revision>
  <dcterms:created xsi:type="dcterms:W3CDTF">2014-09-16T21:37:47Z</dcterms:created>
  <dcterms:modified xsi:type="dcterms:W3CDTF">2015-05-19T12:04:15Z</dcterms:modified>
</cp:coreProperties>
</file>