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  <p:sldMasterId id="2147483683" r:id="rId2"/>
  </p:sldMasterIdLst>
  <p:notesMasterIdLst>
    <p:notesMasterId r:id="rId24"/>
  </p:notesMasterIdLst>
  <p:sldIdLst>
    <p:sldId id="280" r:id="rId3"/>
    <p:sldId id="312" r:id="rId4"/>
    <p:sldId id="311" r:id="rId5"/>
    <p:sldId id="313" r:id="rId6"/>
    <p:sldId id="324" r:id="rId7"/>
    <p:sldId id="314" r:id="rId8"/>
    <p:sldId id="316" r:id="rId9"/>
    <p:sldId id="317" r:id="rId10"/>
    <p:sldId id="318" r:id="rId11"/>
    <p:sldId id="319" r:id="rId12"/>
    <p:sldId id="320" r:id="rId13"/>
    <p:sldId id="321" r:id="rId14"/>
    <p:sldId id="325" r:id="rId15"/>
    <p:sldId id="326" r:id="rId16"/>
    <p:sldId id="329" r:id="rId17"/>
    <p:sldId id="330" r:id="rId18"/>
    <p:sldId id="331" r:id="rId19"/>
    <p:sldId id="328" r:id="rId20"/>
    <p:sldId id="327" r:id="rId21"/>
    <p:sldId id="323" r:id="rId22"/>
    <p:sldId id="295" r:id="rId2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0000"/>
    <a:srgbClr val="CF0000"/>
    <a:srgbClr val="E80000"/>
    <a:srgbClr val="F60000"/>
    <a:srgbClr val="FF0202"/>
    <a:srgbClr val="CA2026"/>
    <a:srgbClr val="CF2121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51" autoAdjust="0"/>
    <p:restoredTop sz="94660"/>
  </p:normalViewPr>
  <p:slideViewPr>
    <p:cSldViewPr>
      <p:cViewPr varScale="1">
        <p:scale>
          <a:sx n="108" d="100"/>
          <a:sy n="108" d="100"/>
        </p:scale>
        <p:origin x="372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fld id="{FA3083B9-0D4F-4172-8837-2044798ED2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20448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1" charset="0"/>
        <a:ea typeface="MS PGothic" pitchFamily="34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1" charset="0"/>
        <a:ea typeface="MS PGothic" pitchFamily="34" charset="-128"/>
        <a:cs typeface="ＭＳ Ｐゴシック" pitchFamily="-112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1" charset="0"/>
        <a:ea typeface="MS PGothic" pitchFamily="34" charset="-128"/>
        <a:cs typeface="ＭＳ Ｐゴシック" pitchFamily="-112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1" charset="0"/>
        <a:ea typeface="MS PGothic" pitchFamily="34" charset="-128"/>
        <a:cs typeface="ＭＳ Ｐゴシック" pitchFamily="-112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1" charset="0"/>
        <a:ea typeface="MS PGothic" pitchFamily="34" charset="-128"/>
        <a:cs typeface="ＭＳ Ｐゴシック" pitchFamily="-112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A98B62DA-0BF9-4060-9810-E5B4861F9EF7}" type="slidenum">
              <a:rPr lang="en-US" altLang="en-US" sz="1200" smtClean="0">
                <a:solidFill>
                  <a:srgbClr val="000000"/>
                </a:solidFill>
              </a:rPr>
              <a:pPr/>
              <a:t>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505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3083B9-0D4F-4172-8837-2044798ED2AE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0910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9518D-C2D2-478E-A372-067D24AC5F7F}" type="datetime1">
              <a:rPr lang="en-US" altLang="en-US"/>
              <a:pPr>
                <a:defRPr/>
              </a:pPr>
              <a:t>9/21/2016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1D395-D7D0-4833-8C6C-D719430253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1071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95214-2178-400B-890C-39FFB6F23EC0}" type="datetime1">
              <a:rPr lang="en-US" altLang="en-US"/>
              <a:pPr>
                <a:defRPr/>
              </a:pPr>
              <a:t>9/21/2016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9ABF4-1076-417C-9BBA-3350D9122C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1387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21CF1-080C-4622-ADBD-8DEE058A6F03}" type="datetime1">
              <a:rPr lang="en-US" altLang="en-US"/>
              <a:pPr>
                <a:defRPr/>
              </a:pPr>
              <a:t>9/21/2016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CF82D-E331-4722-B0D0-712E40D7B5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9307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B9518D-C2D2-478E-A372-067D24AC5F7F}" type="datetime1">
              <a:rPr lang="en-US" altLang="en-US" smtClean="0"/>
              <a:pPr>
                <a:defRPr/>
              </a:pPr>
              <a:t>9/21/2016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41D395-D7D0-4833-8C6C-D7194302532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8600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2EE561-EADB-4251-B053-C7AFB2CD19C7}" type="datetime1">
              <a:rPr lang="en-US" altLang="en-US" smtClean="0"/>
              <a:pPr>
                <a:defRPr/>
              </a:pPr>
              <a:t>9/21/2016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35DE5-64A9-467C-862E-89786E56E8E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0430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15001D-D20A-4031-9A9C-90749D83EA0C}" type="datetime1">
              <a:rPr lang="en-US" altLang="en-US" smtClean="0"/>
              <a:pPr>
                <a:defRPr/>
              </a:pPr>
              <a:t>9/21/2016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56D01E-620D-4D74-9BA8-2BA40D3AEB1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4652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82E0C4-0207-4630-B80B-65327CB757D4}" type="datetime1">
              <a:rPr lang="en-US" altLang="en-US" smtClean="0"/>
              <a:pPr>
                <a:defRPr/>
              </a:pPr>
              <a:t>9/21/2016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BB1D81-4A1C-4CBB-813C-BFC917121A1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7168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3708A2-A3CC-4A97-9E6B-960C5A009AE6}" type="datetime1">
              <a:rPr lang="en-US" altLang="en-US" smtClean="0"/>
              <a:pPr>
                <a:defRPr/>
              </a:pPr>
              <a:t>9/21/2016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D47A-5AD9-4CFC-9FA4-12C057F7D4F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2283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9B3905-029A-45C5-B6BF-F1B7FF61F9F5}" type="datetime1">
              <a:rPr lang="en-US" altLang="en-US" smtClean="0"/>
              <a:pPr>
                <a:defRPr/>
              </a:pPr>
              <a:t>9/21/2016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CBD321-4AEE-4D0B-977E-925099FCFBF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9787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D8DB0A-D256-43B5-B74D-CF7A8838C6E5}" type="datetime1">
              <a:rPr lang="en-US" altLang="en-US" smtClean="0"/>
              <a:pPr>
                <a:defRPr/>
              </a:pPr>
              <a:t>9/21/2016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367F8A-4228-4F5F-9C80-DA765183ECD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5758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E4ED1E-7672-475B-9842-A4BAF5D33076}" type="datetime1">
              <a:rPr lang="en-US" altLang="en-US" smtClean="0"/>
              <a:pPr>
                <a:defRPr/>
              </a:pPr>
              <a:t>9/21/2016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204F63-5E91-4965-BE4C-8941A19B643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879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EE561-EADB-4251-B053-C7AFB2CD19C7}" type="datetime1">
              <a:rPr lang="en-US" altLang="en-US"/>
              <a:pPr>
                <a:defRPr/>
              </a:pPr>
              <a:t>9/21/2016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35DE5-64A9-467C-862E-89786E56E8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26220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90434D-AE80-4A11-A5C5-858905517A09}" type="datetime1">
              <a:rPr lang="en-US" altLang="en-US" smtClean="0"/>
              <a:pPr>
                <a:defRPr/>
              </a:pPr>
              <a:t>9/21/2016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D39678-E3C4-4D62-A23B-0042CE16DBD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12101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395214-2178-400B-890C-39FFB6F23EC0}" type="datetime1">
              <a:rPr lang="en-US" altLang="en-US" smtClean="0"/>
              <a:pPr>
                <a:defRPr/>
              </a:pPr>
              <a:t>9/21/2016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E9ABF4-1076-417C-9BBA-3350D9122CE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12683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F21CF1-080C-4622-ADBD-8DEE058A6F03}" type="datetime1">
              <a:rPr lang="en-US" altLang="en-US" smtClean="0"/>
              <a:pPr>
                <a:defRPr/>
              </a:pPr>
              <a:t>9/21/2016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4CF82D-E331-4722-B0D0-712E40D7B52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5518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5001D-D20A-4031-9A9C-90749D83EA0C}" type="datetime1">
              <a:rPr lang="en-US" altLang="en-US"/>
              <a:pPr>
                <a:defRPr/>
              </a:pPr>
              <a:t>9/21/2016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6D01E-620D-4D74-9BA8-2BA40D3AEB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3585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2E0C4-0207-4630-B80B-65327CB757D4}" type="datetime1">
              <a:rPr lang="en-US" altLang="en-US"/>
              <a:pPr>
                <a:defRPr/>
              </a:pPr>
              <a:t>9/21/2016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B1D81-4A1C-4CBB-813C-BFC917121A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7707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708A2-A3CC-4A97-9E6B-960C5A009AE6}" type="datetime1">
              <a:rPr lang="en-US" altLang="en-US"/>
              <a:pPr>
                <a:defRPr/>
              </a:pPr>
              <a:t>9/21/2016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FD47A-5AD9-4CFC-9FA4-12C057F7D4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303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B3905-029A-45C5-B6BF-F1B7FF61F9F5}" type="datetime1">
              <a:rPr lang="en-US" altLang="en-US"/>
              <a:pPr>
                <a:defRPr/>
              </a:pPr>
              <a:t>9/21/2016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BD321-4AEE-4D0B-977E-925099FCFB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8656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8DB0A-D256-43B5-B74D-CF7A8838C6E5}" type="datetime1">
              <a:rPr lang="en-US" altLang="en-US"/>
              <a:pPr>
                <a:defRPr/>
              </a:pPr>
              <a:t>9/21/2016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67F8A-4228-4F5F-9C80-DA765183EC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9560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4ED1E-7672-475B-9842-A4BAF5D33076}" type="datetime1">
              <a:rPr lang="en-US" altLang="en-US"/>
              <a:pPr>
                <a:defRPr/>
              </a:pPr>
              <a:t>9/21/2016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04F63-5E91-4965-BE4C-8941A19B64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8779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0434D-AE80-4A11-A5C5-858905517A09}" type="datetime1">
              <a:rPr lang="en-US" altLang="en-US"/>
              <a:pPr>
                <a:defRPr/>
              </a:pPr>
              <a:t>9/21/2016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39678-E3C4-4D62-A23B-0042CE16DB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7141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fld id="{2A87C832-6759-451F-8076-679CADF4B4B9}" type="datetime1">
              <a:rPr lang="en-US" altLang="en-US"/>
              <a:pPr>
                <a:defRPr/>
              </a:pPr>
              <a:t>9/21/2016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fld id="{4879D8B1-230C-49F0-B19E-9000ACC9D2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pitchFamily="-101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1" charset="0"/>
          <a:ea typeface="ヒラギノ角ゴ Pro W3" pitchFamily="-10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1" charset="0"/>
          <a:ea typeface="ヒラギノ角ゴ Pro W3" pitchFamily="-10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1" charset="0"/>
          <a:ea typeface="ヒラギノ角ゴ Pro W3" pitchFamily="-10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1" charset="0"/>
          <a:ea typeface="ヒラギノ角ゴ Pro W3" pitchFamily="-10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1" charset="0"/>
          <a:ea typeface="ヒラギノ角ゴ Pro W3" pitchFamily="-101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1" charset="0"/>
          <a:ea typeface="ヒラギノ角ゴ Pro W3" pitchFamily="-101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1" charset="0"/>
          <a:ea typeface="ヒラギノ角ゴ Pro W3" pitchFamily="-101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1" charset="0"/>
          <a:ea typeface="ヒラギノ角ゴ Pro W3" pitchFamily="-101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pitchFamily="-101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ヒラギノ角ゴ Pro W3" pitchFamily="-101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pitchFamily="-101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pitchFamily="-101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pitchFamily="-10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A87C832-6759-451F-8076-679CADF4B4B9}" type="datetime1">
              <a:rPr lang="en-US" altLang="en-US" smtClean="0"/>
              <a:pPr>
                <a:defRPr/>
              </a:pPr>
              <a:t>9/21/2016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879D8B1-230C-49F0-B19E-9000ACC9D23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0919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olarflare.njit.edu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hesperia.gsfc.nasa.gov/hessidata/dbase/" TargetMode="External"/><Relationship Id="rId2" Type="http://schemas.openxmlformats.org/officeDocument/2006/relationships/hyperlink" Target="ftp://ftp.swpc.noaa.gov/pub/warehouse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s://www.lmsal.com/isolsearch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msal.com/isolsearch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olarflare.njit.edu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olarflare.njit.edu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aia.cfa.harvard.edu/filament/" TargetMode="External"/><Relationship Id="rId2" Type="http://schemas.openxmlformats.org/officeDocument/2006/relationships/hyperlink" Target="http://st4a.stelab.nagoya-u.ac.jp/hinode_flare/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ioffe.ru/LEA/Solar/index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iris.lmsal.com/search/" TargetMode="External"/><Relationship Id="rId2" Type="http://schemas.openxmlformats.org/officeDocument/2006/relationships/hyperlink" Target="ftp://solar-pub.nao.ac.jp/pub/nsro/norp/xdr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solarflare.njit.edu/" TargetMode="Externa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sprg.ssl.berkeley.edu/~tohban/browser/" TargetMode="External"/><Relationship Id="rId2" Type="http://schemas.openxmlformats.org/officeDocument/2006/relationships/hyperlink" Target="https://www.lmsal.com/isolsearch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solarflare.njit.edu/" TargetMode="Externa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lasp.colorado.edu/eve/data_access/evewebdata/products/level1/esp/" TargetMode="External"/><Relationship Id="rId2" Type="http://schemas.openxmlformats.org/officeDocument/2006/relationships/hyperlink" Target="http://satdat.ngdc.noaa.gov/sem/goes/data/new_full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solarflare.njit.edu/" TargetMode="External"/><Relationship Id="rId5" Type="http://schemas.openxmlformats.org/officeDocument/2006/relationships/image" Target="../media/image15.png"/><Relationship Id="rId4" Type="http://schemas.openxmlformats.org/officeDocument/2006/relationships/hyperlink" Target="ftp://solar-pub.nao.ac.jp/pub/nsro/norp/xdr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6476" b="7809"/>
          <a:stretch/>
        </p:blipFill>
        <p:spPr>
          <a:xfrm>
            <a:off x="1943100" y="0"/>
            <a:ext cx="8001000" cy="6858000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" y="228600"/>
            <a:ext cx="10820400" cy="2459754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5400" b="1" dirty="0"/>
              <a:t>Interactive Multi-Instrument Database for Studying Solar Flares</a:t>
            </a:r>
            <a:endParaRPr lang="en-US" sz="5400" dirty="0"/>
          </a:p>
        </p:txBody>
      </p:sp>
      <p:sp>
        <p:nvSpPr>
          <p:cNvPr id="2" name="TextBox 1"/>
          <p:cNvSpPr txBox="1"/>
          <p:nvPr/>
        </p:nvSpPr>
        <p:spPr>
          <a:xfrm>
            <a:off x="1988917" y="2438400"/>
            <a:ext cx="79170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Viacheslav Sadykov</a:t>
            </a:r>
            <a:r>
              <a:rPr lang="en-US" dirty="0"/>
              <a:t>, Alexander Kosovichev, Gelu Nita</a:t>
            </a:r>
          </a:p>
          <a:p>
            <a:pPr algn="ctr"/>
            <a:r>
              <a:rPr lang="en-US" i="1" dirty="0"/>
              <a:t>(Department of Physics, NJIT)</a:t>
            </a:r>
            <a:br>
              <a:rPr lang="en-US" i="1" dirty="0"/>
            </a:br>
            <a:r>
              <a:rPr lang="en-US" dirty="0"/>
              <a:t>Rishabh Gupta, Vincent Oria</a:t>
            </a:r>
          </a:p>
          <a:p>
            <a:pPr algn="ctr"/>
            <a:r>
              <a:rPr lang="en-US" i="1" dirty="0"/>
              <a:t>(Department of Computer Sciences, NJIT)</a:t>
            </a:r>
          </a:p>
          <a:p>
            <a:pPr algn="ctr"/>
            <a:r>
              <a:rPr lang="en-US" dirty="0"/>
              <a:t>Alexander Frolov </a:t>
            </a:r>
          </a:p>
          <a:p>
            <a:pPr algn="ctr"/>
            <a:r>
              <a:rPr lang="en-US" i="1" dirty="0"/>
              <a:t>(High-school student)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083210"/>
            <a:ext cx="3048000" cy="146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72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DATA SOURCES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8600" y="1752600"/>
            <a:ext cx="5562600" cy="190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2880360" rtl="0" eaLnBrk="1" latinLnBrk="0" hangingPunct="1">
              <a:lnSpc>
                <a:spcPct val="90000"/>
              </a:lnSpc>
              <a:spcBef>
                <a:spcPts val="315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18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36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6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54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6072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0090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108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08126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2144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 defTabSz="395020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spc="-50" dirty="0"/>
              <a:t>The daily processing of the files and database update is done by Python and PHP scripts </a:t>
            </a:r>
            <a:endParaRPr lang="en-US" sz="2000" dirty="0"/>
          </a:p>
          <a:p>
            <a:pPr marL="457200" indent="-457200" algn="just" defTabSz="395020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In addition, we calculate Temperature and Emission measure in one-temperature approximation (Thomas et al., 1985, Solar Physics, 95, 323) from the GOES fluxes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67"/>
          <a:stretch/>
        </p:blipFill>
        <p:spPr>
          <a:xfrm>
            <a:off x="6165542" y="1600200"/>
            <a:ext cx="5618617" cy="3885452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260791" y="5502668"/>
            <a:ext cx="5428118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2880360" rtl="0" eaLnBrk="1" latinLnBrk="0" hangingPunct="1">
              <a:lnSpc>
                <a:spcPct val="90000"/>
              </a:lnSpc>
              <a:spcBef>
                <a:spcPts val="315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18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36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6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54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6072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0090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108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08126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2144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950208">
              <a:spcBef>
                <a:spcPts val="0"/>
              </a:spcBef>
            </a:pPr>
            <a:r>
              <a:rPr lang="en-US" sz="1700" spc="-120" dirty="0"/>
              <a:t>Example of the T and EM light curves from </a:t>
            </a:r>
            <a:r>
              <a:rPr lang="en-US" sz="1800" spc="-120" dirty="0">
                <a:hlinkClick r:id="rId3"/>
              </a:rPr>
              <a:t>https://solarflare.njit.edu/</a:t>
            </a:r>
            <a:r>
              <a:rPr lang="en-US" sz="1800" spc="-120" dirty="0"/>
              <a:t>. </a:t>
            </a:r>
            <a:endParaRPr lang="en-US" sz="1700" spc="-120" dirty="0"/>
          </a:p>
        </p:txBody>
      </p:sp>
    </p:spTree>
    <p:extLst>
      <p:ext uri="{BB962C8B-B14F-4D97-AF65-F5344CB8AC3E}">
        <p14:creationId xmlns:p14="http://schemas.microsoft.com/office/powerpoint/2010/main" val="2319444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DAILY UPDATED FLARE CATALOGS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6200" y="1447800"/>
            <a:ext cx="11582400" cy="190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2880360" rtl="0" eaLnBrk="1" latinLnBrk="0" hangingPunct="1">
              <a:lnSpc>
                <a:spcPct val="90000"/>
              </a:lnSpc>
              <a:spcBef>
                <a:spcPts val="315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18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36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6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54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6072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0090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108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08126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2144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 defTabSz="395020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b="1" i="1" spc="-50" dirty="0"/>
              <a:t>GOES events </a:t>
            </a:r>
            <a:r>
              <a:rPr lang="en-US" sz="1800" spc="-50" dirty="0"/>
              <a:t>(</a:t>
            </a:r>
            <a:r>
              <a:rPr lang="en-US" sz="1800" spc="-50" dirty="0">
                <a:hlinkClick r:id="rId2"/>
              </a:rPr>
              <a:t>ftp://ftp.swpc.noaa.gov/pub/warehouse/</a:t>
            </a:r>
            <a:r>
              <a:rPr lang="en-US" sz="1800" spc="-50" dirty="0"/>
              <a:t>). XRS events are in our particular interest, and represent the flare reports from the GOES XRS sensor.</a:t>
            </a:r>
          </a:p>
          <a:p>
            <a:pPr marL="514350" indent="-514350" algn="just" defTabSz="395020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b="1" i="1" spc="-50" dirty="0"/>
              <a:t>RHESSI flare list</a:t>
            </a:r>
            <a:r>
              <a:rPr lang="en-US" sz="1800" i="1" spc="-50" dirty="0"/>
              <a:t> (</a:t>
            </a:r>
            <a:r>
              <a:rPr lang="en-US" sz="1800" spc="-50" dirty="0">
                <a:hlinkClick r:id="rId3"/>
              </a:rPr>
              <a:t>http://hesperia.gsfc.nasa.gov/hessidata/dbase/</a:t>
            </a:r>
            <a:r>
              <a:rPr lang="en-US" sz="1800" spc="-50" dirty="0"/>
              <a:t>). Represent the flare events from the RHESSI satellite’s X-Ray data.</a:t>
            </a:r>
          </a:p>
          <a:p>
            <a:pPr marL="514350" indent="-514350" algn="just" defTabSz="395020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b="1" i="1" spc="-50" dirty="0"/>
              <a:t>HEK register flare records</a:t>
            </a:r>
            <a:r>
              <a:rPr lang="en-US" sz="1800" i="1" spc="-50" dirty="0"/>
              <a:t> </a:t>
            </a:r>
            <a:r>
              <a:rPr lang="en-US" sz="1800" spc="-50" dirty="0"/>
              <a:t>(</a:t>
            </a:r>
            <a:r>
              <a:rPr lang="en-US" sz="1800" spc="-50" dirty="0">
                <a:hlinkClick r:id="rId4"/>
              </a:rPr>
              <a:t>https://www.lmsal.com/isolsearch</a:t>
            </a:r>
            <a:r>
              <a:rPr lang="en-US" sz="1800" spc="-50" dirty="0"/>
              <a:t>). HEK includes activity reports detected by different instruments (SDO/AIA and GOES/XRS for flare events).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1" t="5824" r="20158" b="22025"/>
          <a:stretch/>
        </p:blipFill>
        <p:spPr bwMode="auto">
          <a:xfrm>
            <a:off x="7289658" y="3251649"/>
            <a:ext cx="4140342" cy="2642169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849992" y="5954623"/>
            <a:ext cx="5019674" cy="327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2880360" rtl="0" eaLnBrk="1" latinLnBrk="0" hangingPunct="1">
              <a:lnSpc>
                <a:spcPct val="90000"/>
              </a:lnSpc>
              <a:spcBef>
                <a:spcPts val="315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18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36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6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54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6072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0090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108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08126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2144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950208">
              <a:spcBef>
                <a:spcPts val="0"/>
              </a:spcBef>
            </a:pPr>
            <a:r>
              <a:rPr lang="en-US" sz="1700" spc="-80" dirty="0"/>
              <a:t>Example of the HEK query </a:t>
            </a:r>
            <a:r>
              <a:rPr lang="en-US" sz="1800" dirty="0"/>
              <a:t>(</a:t>
            </a:r>
            <a:r>
              <a:rPr lang="en-US" sz="1800" spc="-200" dirty="0">
                <a:hlinkClick r:id="rId4"/>
              </a:rPr>
              <a:t>https://www.lmsal.com/isolsearch</a:t>
            </a:r>
            <a:r>
              <a:rPr lang="en-US" sz="1800" spc="-200" dirty="0"/>
              <a:t>)</a:t>
            </a:r>
            <a:r>
              <a:rPr lang="en-US" sz="1700" spc="-80" dirty="0"/>
              <a:t>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1" r="50619" b="56779"/>
          <a:stretch/>
        </p:blipFill>
        <p:spPr bwMode="auto">
          <a:xfrm>
            <a:off x="618829" y="3276600"/>
            <a:ext cx="6162971" cy="2617218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Content Placeholder 2">
            <a:hlinkClick r:id="rId3"/>
          </p:cNvPr>
          <p:cNvSpPr txBox="1">
            <a:spLocks/>
          </p:cNvSpPr>
          <p:nvPr/>
        </p:nvSpPr>
        <p:spPr>
          <a:xfrm>
            <a:off x="533400" y="5970159"/>
            <a:ext cx="6448425" cy="404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2880360" rtl="0" eaLnBrk="1" latinLnBrk="0" hangingPunct="1">
              <a:lnSpc>
                <a:spcPct val="90000"/>
              </a:lnSpc>
              <a:spcBef>
                <a:spcPts val="315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18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36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6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54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6072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0090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108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08126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2144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950208">
              <a:spcBef>
                <a:spcPts val="0"/>
              </a:spcBef>
            </a:pPr>
            <a:r>
              <a:rPr lang="en-US" sz="1700" spc="-80" dirty="0"/>
              <a:t>Example of RHESSI flare list </a:t>
            </a:r>
            <a:r>
              <a:rPr lang="en-US" sz="1800" dirty="0"/>
              <a:t>(</a:t>
            </a:r>
            <a:r>
              <a:rPr lang="en-US" sz="1800" spc="-200" dirty="0">
                <a:hlinkClick r:id="rId3"/>
              </a:rPr>
              <a:t>http://hesperia.gsfc.nasa.gov/hessidata/dbase</a:t>
            </a:r>
            <a:r>
              <a:rPr lang="en-US" sz="1800" spc="-200" dirty="0"/>
              <a:t>/)</a:t>
            </a:r>
            <a:r>
              <a:rPr lang="en-US" sz="1700" spc="-8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9310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DAILY UPDATED FLARE CATALOGS</a:t>
            </a:r>
          </a:p>
        </p:txBody>
      </p:sp>
      <p:sp>
        <p:nvSpPr>
          <p:cNvPr id="4" name="Rectangle 3"/>
          <p:cNvSpPr/>
          <p:nvPr/>
        </p:nvSpPr>
        <p:spPr>
          <a:xfrm>
            <a:off x="368332" y="1527008"/>
            <a:ext cx="5486400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defTabSz="395020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The maximum values of T and EM for the GOES events, and instantaneous values for the for the X-ray peak time are stored in the DB.</a:t>
            </a:r>
          </a:p>
          <a:p>
            <a:pPr marL="457200" indent="-457200" algn="just" defTabSz="395020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If the flare class is &lt;C5.0, the T and EM maximum values are thought to be equal to T and EM during X-ray peak (because of problems with EM calculation)</a:t>
            </a:r>
          </a:p>
          <a:p>
            <a:pPr marL="457200" indent="-457200" algn="just" defTabSz="395020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Finally, we receive GOES T and EM, as well as times of their peaks, as characteristics of the GOES flare</a:t>
            </a:r>
          </a:p>
          <a:p>
            <a:pPr marL="457200" indent="-457200" algn="just" defTabSz="3950208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457200" indent="-457200" algn="just" defTabSz="395020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i="1" dirty="0"/>
              <a:t>Current data losses:</a:t>
            </a:r>
          </a:p>
          <a:p>
            <a:pPr marL="914400" lvl="1" indent="-457200" algn="just" defTabSz="395020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i="1" dirty="0"/>
              <a:t>2.88% of GOES flares</a:t>
            </a:r>
          </a:p>
          <a:p>
            <a:pPr marL="914400" lvl="1" indent="-457200" algn="just" defTabSz="395020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i="1" dirty="0"/>
              <a:t>0.281% of RHESSI flares</a:t>
            </a:r>
          </a:p>
          <a:p>
            <a:pPr marL="914400" lvl="1" indent="-457200" algn="just" defTabSz="395020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i="1" dirty="0"/>
              <a:t>0.277% of HEK events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5555" r="67500" b="53333"/>
          <a:stretch/>
        </p:blipFill>
        <p:spPr>
          <a:xfrm>
            <a:off x="6324600" y="1527008"/>
            <a:ext cx="5410200" cy="3485061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324600" y="5105400"/>
            <a:ext cx="5476874" cy="327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2880360" rtl="0" eaLnBrk="1" latinLnBrk="0" hangingPunct="1">
              <a:lnSpc>
                <a:spcPct val="90000"/>
              </a:lnSpc>
              <a:spcBef>
                <a:spcPts val="315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18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36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6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54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6072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0090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108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08126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2144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950208">
              <a:spcBef>
                <a:spcPts val="0"/>
              </a:spcBef>
            </a:pPr>
            <a:r>
              <a:rPr lang="en-US" sz="1700" spc="-80" dirty="0"/>
              <a:t>Example of GOES flare reports</a:t>
            </a:r>
            <a:r>
              <a:rPr lang="en-US" sz="1800" dirty="0"/>
              <a:t>(</a:t>
            </a:r>
            <a:r>
              <a:rPr lang="en-US" sz="1800" spc="-200" dirty="0">
                <a:hlinkClick r:id="rId3"/>
              </a:rPr>
              <a:t>https://www.lmsal.com/isolsearch</a:t>
            </a:r>
            <a:r>
              <a:rPr lang="en-US" sz="1800" spc="-200" dirty="0"/>
              <a:t>)</a:t>
            </a:r>
            <a:r>
              <a:rPr lang="en-US" sz="1700" spc="-8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5522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10515600" cy="1157288"/>
          </a:xfrm>
        </p:spPr>
        <p:txBody>
          <a:bodyPr/>
          <a:lstStyle/>
          <a:p>
            <a:r>
              <a:rPr lang="en-US" dirty="0"/>
              <a:t>MERGING: UniqueID assignment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6019800" cy="5257800"/>
          </a:xfrm>
        </p:spPr>
        <p:txBody>
          <a:bodyPr>
            <a:noAutofit/>
          </a:bodyPr>
          <a:lstStyle/>
          <a:p>
            <a:pPr marL="457200" lvl="1" indent="-457200" algn="just" defTabSz="3950208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ea typeface="+mn-ea"/>
              </a:rPr>
              <a:t>Select the event from GOES flare list which does not have UniqueID assigned, and assign UniqueID = “gev_yyyymmdd_hhmmss” (start time of the event)</a:t>
            </a:r>
          </a:p>
          <a:p>
            <a:pPr marL="457200" lvl="1" indent="-457200" algn="just" defTabSz="3950208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Check time overlap of the event with all the events from RHESSI and HEK databases (which do not have IDs). Select overlapping events</a:t>
            </a:r>
            <a:endParaRPr lang="en-US" sz="2000" dirty="0">
              <a:ea typeface="+mn-ea"/>
            </a:endParaRPr>
          </a:p>
          <a:p>
            <a:pPr marL="457200" lvl="1" indent="-457200" algn="just" defTabSz="3950208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ea typeface="+mn-ea"/>
              </a:rPr>
              <a:t>For each of these events, apply:</a:t>
            </a:r>
          </a:p>
          <a:p>
            <a:pPr marL="914400" lvl="2" indent="-457200" algn="just" defTabSz="3950208">
              <a:spcBef>
                <a:spcPts val="600"/>
              </a:spcBef>
            </a:pPr>
            <a:r>
              <a:rPr lang="en-US" sz="1800" dirty="0"/>
              <a:t>If event has the same AR as GOES one, assign the same UniqueID</a:t>
            </a:r>
          </a:p>
          <a:p>
            <a:pPr marL="914400" lvl="2" indent="-457200" algn="just" defTabSz="3950208">
              <a:spcBef>
                <a:spcPts val="600"/>
              </a:spcBef>
            </a:pPr>
            <a:r>
              <a:rPr lang="en-US" sz="1800" dirty="0"/>
              <a:t>If distance between the events is &lt; 250’’, assign the same UniqueID</a:t>
            </a:r>
          </a:p>
          <a:p>
            <a:pPr marL="914400" lvl="2" indent="-457200" algn="just" defTabSz="3950208">
              <a:spcBef>
                <a:spcPts val="600"/>
              </a:spcBef>
            </a:pPr>
            <a:r>
              <a:rPr lang="en-US" sz="1800" dirty="0"/>
              <a:t>If both coordinates and AR are missing for the event (or for the GOES event), assign the same UniqueID</a:t>
            </a:r>
          </a:p>
          <a:p>
            <a:pPr marL="914400" lvl="2" indent="-457200" algn="just" defTabSz="3950208">
              <a:spcBef>
                <a:spcPts val="600"/>
              </a:spcBef>
            </a:pPr>
            <a:r>
              <a:rPr lang="en-US" sz="1800" dirty="0"/>
              <a:t>If the information does not match, skip the event</a:t>
            </a:r>
          </a:p>
          <a:p>
            <a:pPr marL="457200" lvl="1" indent="-457200" algn="just" defTabSz="3950208">
              <a:spcBef>
                <a:spcPts val="600"/>
              </a:spcBef>
            </a:pPr>
            <a:r>
              <a:rPr lang="en-US" sz="2000" dirty="0"/>
              <a:t>Repeat the same for all GOES events first, and repeat the procedure for RHESSI-HEK pair (“rhessi*”) and HEK events (“hek*”)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" b="55669"/>
          <a:stretch/>
        </p:blipFill>
        <p:spPr>
          <a:xfrm>
            <a:off x="6629400" y="1219200"/>
            <a:ext cx="5351917" cy="33528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7300346" y="4600113"/>
            <a:ext cx="4010024" cy="697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2880360" rtl="0" eaLnBrk="1" latinLnBrk="0" hangingPunct="1">
              <a:lnSpc>
                <a:spcPct val="90000"/>
              </a:lnSpc>
              <a:spcBef>
                <a:spcPts val="315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18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36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6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54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6072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0090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108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08126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2144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3950208">
              <a:spcBef>
                <a:spcPts val="0"/>
              </a:spcBef>
            </a:pPr>
            <a:r>
              <a:rPr lang="en-US" sz="1700" spc="-80" dirty="0"/>
              <a:t>Example of the GOES light curves and matching events from </a:t>
            </a:r>
            <a:r>
              <a:rPr lang="en-US" sz="1800" spc="-80" dirty="0">
                <a:hlinkClick r:id="rId3"/>
              </a:rPr>
              <a:t>https://solarflare.njit.edu/</a:t>
            </a:r>
            <a:r>
              <a:rPr lang="en-US" sz="1800" spc="-80" dirty="0"/>
              <a:t>. </a:t>
            </a:r>
            <a:endParaRPr lang="en-US" sz="1700" spc="-80" dirty="0"/>
          </a:p>
        </p:txBody>
      </p:sp>
    </p:spTree>
    <p:extLst>
      <p:ext uri="{BB962C8B-B14F-4D97-AF65-F5344CB8AC3E}">
        <p14:creationId xmlns:p14="http://schemas.microsoft.com/office/powerpoint/2010/main" val="928524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MERGING: final table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8600" y="4876800"/>
            <a:ext cx="11658600" cy="1828800"/>
          </a:xfrm>
        </p:spPr>
        <p:txBody>
          <a:bodyPr>
            <a:noAutofit/>
          </a:bodyPr>
          <a:lstStyle/>
          <a:p>
            <a:pPr marL="457200" lvl="1" indent="-457200" algn="just" defTabSz="3950208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ea typeface="+mn-ea"/>
              </a:rPr>
              <a:t>The table is created on-the-fly (there is no storage for this table)</a:t>
            </a:r>
          </a:p>
          <a:p>
            <a:pPr marL="457200" lvl="1" indent="-457200" algn="just" defTabSz="3950208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Sorting over the columns is available</a:t>
            </a:r>
          </a:p>
          <a:p>
            <a:pPr marL="457200" lvl="1" indent="-457200" algn="just" defTabSz="3950208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ea typeface="+mn-ea"/>
              </a:rPr>
              <a:t>If the output contains more than 1000 entries, the table displays just first 1000 events. But the full list is available via download file</a:t>
            </a:r>
          </a:p>
          <a:p>
            <a:pPr marL="457200" lvl="1" indent="-457200" algn="just" defTabSz="3950208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Additional columns appear if the corresponding filters are selected</a:t>
            </a:r>
            <a:endParaRPr lang="en-US" sz="2000" dirty="0">
              <a:ea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25" t="21111" r="2500" b="36667"/>
          <a:stretch/>
        </p:blipFill>
        <p:spPr>
          <a:xfrm>
            <a:off x="266700" y="1447800"/>
            <a:ext cx="11658600" cy="2858237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895600" y="4343400"/>
            <a:ext cx="6096000" cy="697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2880360" rtl="0" eaLnBrk="1" latinLnBrk="0" hangingPunct="1">
              <a:lnSpc>
                <a:spcPct val="90000"/>
              </a:lnSpc>
              <a:spcBef>
                <a:spcPts val="315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18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36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6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54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6072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0090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108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08126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2144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3950208">
              <a:spcBef>
                <a:spcPts val="0"/>
              </a:spcBef>
            </a:pPr>
            <a:r>
              <a:rPr lang="en-US" sz="1700" spc="-80" dirty="0"/>
              <a:t>Example of the joint table of events from </a:t>
            </a:r>
            <a:r>
              <a:rPr lang="en-US" sz="1800" spc="-80" dirty="0">
                <a:hlinkClick r:id="rId3"/>
              </a:rPr>
              <a:t>https://solarflare.njit.edu/</a:t>
            </a:r>
            <a:r>
              <a:rPr lang="en-US" sz="1800" spc="-80" dirty="0"/>
              <a:t>. </a:t>
            </a:r>
            <a:endParaRPr lang="en-US" sz="1700" spc="-80" dirty="0"/>
          </a:p>
        </p:txBody>
      </p:sp>
    </p:spTree>
    <p:extLst>
      <p:ext uri="{BB962C8B-B14F-4D97-AF65-F5344CB8AC3E}">
        <p14:creationId xmlns:p14="http://schemas.microsoft.com/office/powerpoint/2010/main" val="3624026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INCLUSION OF OTHER SOURCES (CATALOGS)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11430000" cy="3200400"/>
          </a:xfrm>
        </p:spPr>
        <p:txBody>
          <a:bodyPr>
            <a:normAutofit/>
          </a:bodyPr>
          <a:lstStyle/>
          <a:p>
            <a:r>
              <a:rPr lang="en-US" sz="2400" dirty="0"/>
              <a:t>Hinode Flare Catalog (</a:t>
            </a:r>
            <a:r>
              <a:rPr lang="en-US" sz="2400" dirty="0">
                <a:hlinkClick r:id="rId2"/>
              </a:rPr>
              <a:t>http://st4a.stelab.nagoya-u.ac.jp/hinode_flare/</a:t>
            </a:r>
            <a:r>
              <a:rPr lang="en-US" sz="2400" dirty="0"/>
              <a:t>). Available: 01, November, 2006 - 31, July, 2016. Filtering can be applied based on number of observational sets of Hinode instruments.</a:t>
            </a:r>
          </a:p>
          <a:p>
            <a:r>
              <a:rPr lang="en-US" sz="2400" dirty="0"/>
              <a:t>Filament eruption catalog (</a:t>
            </a:r>
            <a:r>
              <a:rPr lang="en-US" sz="2400" dirty="0">
                <a:hlinkClick r:id="rId3"/>
              </a:rPr>
              <a:t>http://aia.cfa.harvard.edu/filament/</a:t>
            </a:r>
            <a:r>
              <a:rPr lang="en-US" sz="2400" dirty="0"/>
              <a:t>). Available: 24, April, 2010 - 19, October, 2014. Allows to select events with the filament eruptions observed nearby. Variety of filters can be applied.</a:t>
            </a:r>
          </a:p>
          <a:p>
            <a:r>
              <a:rPr lang="en-US" sz="2400" dirty="0"/>
              <a:t>Konus-WIND flare catalog (</a:t>
            </a:r>
            <a:r>
              <a:rPr lang="en-US" sz="2400" dirty="0">
                <a:hlinkClick r:id="rId4"/>
              </a:rPr>
              <a:t>http://www.ioffe.ru/LEA/Solar/index.html</a:t>
            </a:r>
            <a:r>
              <a:rPr lang="en-US" sz="2400" dirty="0"/>
              <a:t>). Presented for: 01, January, 2002 - 23, July, 2016. Last sync was made on August, 29th, 2016</a:t>
            </a:r>
          </a:p>
        </p:txBody>
      </p:sp>
    </p:spTree>
    <p:extLst>
      <p:ext uri="{BB962C8B-B14F-4D97-AF65-F5344CB8AC3E}">
        <p14:creationId xmlns:p14="http://schemas.microsoft.com/office/powerpoint/2010/main" val="3111281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65125"/>
            <a:ext cx="11430000" cy="1325563"/>
          </a:xfrm>
        </p:spPr>
        <p:txBody>
          <a:bodyPr/>
          <a:lstStyle/>
          <a:p>
            <a:r>
              <a:rPr lang="en-US" dirty="0"/>
              <a:t>INCLUSION OF OTHER SOURCES (OBSERVATIONS)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11430000" cy="1676400"/>
          </a:xfrm>
        </p:spPr>
        <p:txBody>
          <a:bodyPr>
            <a:normAutofit/>
          </a:bodyPr>
          <a:lstStyle/>
          <a:p>
            <a:r>
              <a:rPr lang="en-US" sz="2400" dirty="0"/>
              <a:t>Nobeyama RP observations (</a:t>
            </a:r>
            <a:r>
              <a:rPr lang="en-US" sz="2400" dirty="0">
                <a:hlinkClick r:id="rId2"/>
              </a:rPr>
              <a:t>ftp://solar-pub.nao.ac.jp/pub/nsro/norp/xdr/</a:t>
            </a:r>
            <a:r>
              <a:rPr lang="en-US" sz="2400" dirty="0"/>
              <a:t>). Selects only the events with NoRP data available.</a:t>
            </a:r>
          </a:p>
          <a:p>
            <a:r>
              <a:rPr lang="en-US" sz="2400" dirty="0"/>
              <a:t>IRIS observations (</a:t>
            </a:r>
            <a:r>
              <a:rPr lang="en-US" sz="2400" dirty="0">
                <a:hlinkClick r:id="rId3"/>
              </a:rPr>
              <a:t>http://iris.lmsal.com/search/</a:t>
            </a:r>
            <a:r>
              <a:rPr lang="en-US" sz="2400" dirty="0"/>
              <a:t>). Select only the </a:t>
            </a:r>
            <a:r>
              <a:rPr lang="en-US" sz="2400" b="1" i="1" dirty="0"/>
              <a:t>event-candidates</a:t>
            </a:r>
            <a:r>
              <a:rPr lang="en-US" sz="2400" dirty="0"/>
              <a:t> covered by IRIS observations with the selected properties.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250" t="28889" r="3750" b="28888"/>
          <a:stretch/>
        </p:blipFill>
        <p:spPr>
          <a:xfrm>
            <a:off x="304800" y="3124200"/>
            <a:ext cx="11582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82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11430000" cy="913660"/>
          </a:xfrm>
        </p:spPr>
        <p:txBody>
          <a:bodyPr/>
          <a:lstStyle/>
          <a:p>
            <a:r>
              <a:rPr lang="en-US" dirty="0"/>
              <a:t>“PLOT DATA” PAGE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221" r="10000" b="5556"/>
          <a:stretch/>
        </p:blipFill>
        <p:spPr>
          <a:xfrm>
            <a:off x="750983" y="914400"/>
            <a:ext cx="10526617" cy="579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7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81000" y="1674412"/>
            <a:ext cx="11353800" cy="4726388"/>
          </a:xfrm>
          <a:prstGeom prst="rect">
            <a:avLst/>
          </a:prstGeom>
        </p:spPr>
        <p:txBody>
          <a:bodyPr vert="horz" lIns="91440" tIns="45720" rIns="91440" bIns="45720" numCol="1" spcCol="274320" rtlCol="0">
            <a:noAutofit/>
          </a:bodyPr>
          <a:lstStyle>
            <a:lvl1pPr marL="0" indent="0" algn="ctr" defTabSz="2880360" rtl="0" eaLnBrk="1" latinLnBrk="0" hangingPunct="1">
              <a:lnSpc>
                <a:spcPct val="90000"/>
              </a:lnSpc>
              <a:spcBef>
                <a:spcPts val="315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18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36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6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54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6072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0090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108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08126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2144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en-US" sz="2400" b="1" i="1" dirty="0"/>
              <a:t>Currently implemented:</a:t>
            </a:r>
          </a:p>
          <a:p>
            <a:pPr marL="214313" indent="-214313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Web application. The technologies include the usage of MySQL, PHP, Python, Google Charts, and the HTML/CSS and JavaScript.</a:t>
            </a:r>
          </a:p>
          <a:p>
            <a:pPr marL="214313" indent="-214313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Three main daily-updated sources of flare reports (GOES events list, RHESSI flare list, Heliophysics Event Knowledgebase Flares), and three additional catalogs (Hinode flares, Filament eruption catalog, Konus-WIND flares)</a:t>
            </a:r>
          </a:p>
          <a:p>
            <a:pPr marL="214313" indent="-214313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Check of coverage by NoRP and IRIS instruments</a:t>
            </a:r>
          </a:p>
          <a:p>
            <a:pPr marL="214313" indent="-214313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Integration of data from the selected catalogs with application of the selected filters</a:t>
            </a:r>
          </a:p>
          <a:p>
            <a:pPr marL="214313" indent="-214313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Possibility to download the result of the query</a:t>
            </a:r>
          </a:p>
          <a:p>
            <a:pPr marL="214313" indent="-214313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Plots of GOES X-ray data, T and EM, ESP/EVE data, NoRP data for the selected event.</a:t>
            </a:r>
          </a:p>
        </p:txBody>
      </p:sp>
    </p:spTree>
    <p:extLst>
      <p:ext uri="{BB962C8B-B14F-4D97-AF65-F5344CB8AC3E}">
        <p14:creationId xmlns:p14="http://schemas.microsoft.com/office/powerpoint/2010/main" val="42870655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81000" y="1674412"/>
            <a:ext cx="9829800" cy="1678388"/>
          </a:xfrm>
          <a:prstGeom prst="rect">
            <a:avLst/>
          </a:prstGeom>
        </p:spPr>
        <p:txBody>
          <a:bodyPr vert="horz" lIns="91440" tIns="45720" rIns="91440" bIns="45720" numCol="1" spcCol="274320" rtlCol="0">
            <a:noAutofit/>
          </a:bodyPr>
          <a:lstStyle>
            <a:lvl1pPr marL="0" indent="0" algn="ctr" defTabSz="2880360" rtl="0" eaLnBrk="1" latinLnBrk="0" hangingPunct="1">
              <a:lnSpc>
                <a:spcPct val="90000"/>
              </a:lnSpc>
              <a:spcBef>
                <a:spcPts val="315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18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36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6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54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6072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0090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108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08126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2144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en-US" sz="2400" b="1" i="1" dirty="0"/>
              <a:t>Planned to be implemented:</a:t>
            </a:r>
          </a:p>
          <a:p>
            <a:pPr marL="214313" indent="-214313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Database or AR characteristics: extraction of characteristics from SDO/HMI magnetograms and continuum images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124202"/>
            <a:ext cx="3062145" cy="3062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571" y="3124201"/>
            <a:ext cx="3062145" cy="30621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9283" y="3124200"/>
            <a:ext cx="3062145" cy="306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43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Introduction</a:t>
            </a:r>
          </a:p>
          <a:p>
            <a:r>
              <a:rPr lang="en-US" sz="3200" dirty="0"/>
              <a:t>Brief look at </a:t>
            </a:r>
            <a:r>
              <a:rPr lang="en-US" sz="3200" dirty="0">
                <a:hlinkClick r:id="rId2"/>
              </a:rPr>
              <a:t>https://solarflare.njit.edu/</a:t>
            </a:r>
            <a:endParaRPr lang="en-US" sz="3200" dirty="0"/>
          </a:p>
          <a:p>
            <a:r>
              <a:rPr lang="en-US" sz="3200" dirty="0"/>
              <a:t>Technologies, Sources and Processing:</a:t>
            </a:r>
          </a:p>
          <a:p>
            <a:pPr lvl="1"/>
            <a:r>
              <a:rPr lang="en-US" sz="2800" dirty="0"/>
              <a:t>Background data sources</a:t>
            </a:r>
          </a:p>
          <a:p>
            <a:pPr lvl="1"/>
            <a:r>
              <a:rPr lang="en-US" sz="2800" dirty="0"/>
              <a:t>Daily updated flare catalogs</a:t>
            </a:r>
          </a:p>
          <a:p>
            <a:pPr lvl="1"/>
            <a:r>
              <a:rPr lang="en-US" sz="2800" dirty="0"/>
              <a:t>Merging and inclusion of other sources</a:t>
            </a:r>
          </a:p>
          <a:p>
            <a:r>
              <a:rPr lang="en-US" sz="3200" dirty="0"/>
              <a:t>Examples of usage</a:t>
            </a:r>
          </a:p>
          <a:p>
            <a:r>
              <a:rPr lang="en-US" sz="3200" dirty="0"/>
              <a:t>Discussion and Future plans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157303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TO ANSWER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19100" y="1538288"/>
            <a:ext cx="11353800" cy="4862512"/>
          </a:xfrm>
          <a:prstGeom prst="rect">
            <a:avLst/>
          </a:prstGeom>
        </p:spPr>
        <p:txBody>
          <a:bodyPr vert="horz" lIns="91440" tIns="45720" rIns="91440" bIns="45720" numCol="1" spcCol="274320" rtlCol="0">
            <a:noAutofit/>
          </a:bodyPr>
          <a:lstStyle>
            <a:lvl1pPr marL="0" indent="0" algn="ctr" defTabSz="2880360" rtl="0" eaLnBrk="1" latinLnBrk="0" hangingPunct="1">
              <a:lnSpc>
                <a:spcPct val="90000"/>
              </a:lnSpc>
              <a:spcBef>
                <a:spcPts val="315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18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36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6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54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6072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0090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108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08126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2144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en-US" sz="3200" dirty="0"/>
              <a:t>Minor:</a:t>
            </a:r>
          </a:p>
          <a:p>
            <a:pPr marL="214313" indent="-214313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Data overcheck (search of missing events and neighborhood UniqueID reassignments)</a:t>
            </a:r>
          </a:p>
          <a:p>
            <a:pPr marL="214313" indent="-214313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More stable daily updates (currently: large log files)</a:t>
            </a:r>
          </a:p>
          <a:p>
            <a:pPr marL="214313" indent="-214313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Autocomplete of missing position information</a:t>
            </a:r>
          </a:p>
          <a:p>
            <a:pPr marL="214313" indent="-214313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Stability of the system</a:t>
            </a:r>
          </a:p>
          <a:p>
            <a:pPr algn="just">
              <a:spcBef>
                <a:spcPts val="600"/>
              </a:spcBef>
            </a:pPr>
            <a:endParaRPr lang="en-US" sz="2400" dirty="0"/>
          </a:p>
          <a:p>
            <a:pPr algn="just">
              <a:spcBef>
                <a:spcPts val="600"/>
              </a:spcBef>
            </a:pPr>
            <a:r>
              <a:rPr lang="en-US" sz="3200" dirty="0"/>
              <a:t>Major:</a:t>
            </a: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Inclusion of event recognition from data (Sasha Frolov, high-school student)</a:t>
            </a: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Semantic input text analysis for automatic query construction (Rishabh Gupta, CS student)</a:t>
            </a:r>
          </a:p>
          <a:p>
            <a:pPr marL="214313" indent="-214313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Inclusion of additional sources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800861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43000" y="1295400"/>
            <a:ext cx="9906000" cy="3962400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Thank you</a:t>
            </a:r>
            <a:br>
              <a:rPr lang="en-US" sz="6600" dirty="0"/>
            </a:br>
            <a:r>
              <a:rPr lang="en-US" sz="6600" dirty="0"/>
              <a:t>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52652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733800"/>
            <a:ext cx="5181600" cy="2917510"/>
          </a:xfrm>
        </p:spPr>
      </p:pic>
      <p:sp>
        <p:nvSpPr>
          <p:cNvPr id="8" name="TextBox 7"/>
          <p:cNvSpPr txBox="1"/>
          <p:nvPr/>
        </p:nvSpPr>
        <p:spPr>
          <a:xfrm>
            <a:off x="304800" y="1425476"/>
            <a:ext cx="1135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spc="-60" dirty="0">
                <a:solidFill>
                  <a:srgbClr val="00B050"/>
                </a:solidFill>
                <a:latin typeface="+mj-lt"/>
              </a:rPr>
              <a:t>Solar flares</a:t>
            </a:r>
            <a:r>
              <a:rPr lang="en-US" spc="-60" dirty="0">
                <a:latin typeface="+mj-lt"/>
              </a:rPr>
              <a:t> play especially important role in the Solar-Terrestrial interactions: </a:t>
            </a:r>
            <a:r>
              <a:rPr lang="en-US" spc="-60" dirty="0">
                <a:solidFill>
                  <a:srgbClr val="00B050"/>
                </a:solidFill>
                <a:latin typeface="+mj-lt"/>
              </a:rPr>
              <a:t>primary source</a:t>
            </a:r>
            <a:r>
              <a:rPr lang="en-US" spc="-60" dirty="0">
                <a:latin typeface="+mj-lt"/>
              </a:rPr>
              <a:t> of powerful </a:t>
            </a:r>
            <a:r>
              <a:rPr lang="en-US" spc="-60" dirty="0">
                <a:solidFill>
                  <a:srgbClr val="00B050"/>
                </a:solidFill>
                <a:latin typeface="+mj-lt"/>
              </a:rPr>
              <a:t>geomagnetic storms</a:t>
            </a:r>
            <a:r>
              <a:rPr lang="en-US" spc="-60" dirty="0">
                <a:latin typeface="+mj-lt"/>
              </a:rPr>
              <a:t>, high-energy </a:t>
            </a:r>
            <a:r>
              <a:rPr lang="en-US" spc="-60" dirty="0">
                <a:solidFill>
                  <a:srgbClr val="00B050"/>
                </a:solidFill>
                <a:latin typeface="+mj-lt"/>
              </a:rPr>
              <a:t>radiation and particles </a:t>
            </a:r>
            <a:r>
              <a:rPr lang="en-US" spc="-60" dirty="0">
                <a:latin typeface="+mj-lt"/>
              </a:rPr>
              <a:t>that </a:t>
            </a:r>
            <a:r>
              <a:rPr lang="en-US" spc="-60" dirty="0">
                <a:solidFill>
                  <a:srgbClr val="00B050"/>
                </a:solidFill>
                <a:latin typeface="+mj-lt"/>
              </a:rPr>
              <a:t>affect the Earth’s space environment, technological and biological systems.</a:t>
            </a:r>
          </a:p>
          <a:p>
            <a:pPr algn="just"/>
            <a:r>
              <a:rPr lang="en-US" spc="-60" dirty="0">
                <a:latin typeface="+mj-lt"/>
              </a:rPr>
              <a:t>They cover </a:t>
            </a:r>
            <a:r>
              <a:rPr lang="en-US" spc="-60" dirty="0">
                <a:solidFill>
                  <a:srgbClr val="00B050"/>
                </a:solidFill>
                <a:latin typeface="+mj-lt"/>
              </a:rPr>
              <a:t>the whole range of electromagnetic radiation spectrum</a:t>
            </a:r>
            <a:r>
              <a:rPr lang="en-US" spc="-60" dirty="0">
                <a:latin typeface="+mj-lt"/>
              </a:rPr>
              <a:t>, from radio- to gamma-rays, observed by numerous space missions and ground-based observatories. Large amounts of scientific data are produced, and needs to be classified according to their physical properties. </a:t>
            </a:r>
            <a:endParaRPr lang="en-US" spc="-6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587905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28600" y="2441251"/>
            <a:ext cx="11811000" cy="4157379"/>
            <a:chOff x="742960" y="12347308"/>
            <a:chExt cx="17865102" cy="527656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60" y="12644691"/>
              <a:ext cx="8198886" cy="467678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3234" y="12347308"/>
              <a:ext cx="7554828" cy="5276564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12" name="Right Arrow 7"/>
            <p:cNvSpPr/>
            <p:nvPr/>
          </p:nvSpPr>
          <p:spPr>
            <a:xfrm>
              <a:off x="9235295" y="14133873"/>
              <a:ext cx="1524490" cy="170343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Content Placeholder 2"/>
          <p:cNvSpPr txBox="1">
            <a:spLocks/>
          </p:cNvSpPr>
          <p:nvPr/>
        </p:nvSpPr>
        <p:spPr>
          <a:xfrm>
            <a:off x="285750" y="1371925"/>
            <a:ext cx="11620500" cy="990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2880360" rtl="0" eaLnBrk="1" latinLnBrk="0" hangingPunct="1">
              <a:lnSpc>
                <a:spcPct val="90000"/>
              </a:lnSpc>
              <a:spcBef>
                <a:spcPts val="315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18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36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6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54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6072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0090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108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08126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2144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3950208">
              <a:spcBef>
                <a:spcPts val="0"/>
              </a:spcBef>
            </a:pPr>
            <a:r>
              <a:rPr lang="en-US" sz="2200" dirty="0"/>
              <a:t>Our main current task is to develop a comprehensive flare database by integrating data from the existing various databases, allowing us to identify the </a:t>
            </a:r>
            <a:r>
              <a:rPr lang="en-US" sz="2200" b="1" dirty="0"/>
              <a:t>unique-matching events</a:t>
            </a:r>
            <a:r>
              <a:rPr lang="en-US" sz="2200" dirty="0"/>
              <a:t> and apply a search based on event descriptors (i.e. availability of observations for the event and </a:t>
            </a:r>
            <a:r>
              <a:rPr lang="en-US" sz="2200" b="1" dirty="0"/>
              <a:t>its physical properties</a:t>
            </a:r>
            <a:r>
              <a:rPr lang="en-US" sz="2200" dirty="0"/>
              <a:t>)</a:t>
            </a:r>
            <a:endParaRPr lang="en-US" sz="22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IDEA</a:t>
            </a:r>
          </a:p>
        </p:txBody>
      </p:sp>
    </p:spTree>
    <p:extLst>
      <p:ext uri="{BB962C8B-B14F-4D97-AF65-F5344CB8AC3E}">
        <p14:creationId xmlns:p14="http://schemas.microsoft.com/office/powerpoint/2010/main" val="4187346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ATTEMPTS TO INTEGRATE SOLAR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11430000" cy="1752600"/>
          </a:xfrm>
        </p:spPr>
        <p:txBody>
          <a:bodyPr>
            <a:normAutofit/>
          </a:bodyPr>
          <a:lstStyle/>
          <a:p>
            <a:r>
              <a:rPr lang="en-US" sz="2000" dirty="0">
                <a:hlinkClick r:id="rId2"/>
              </a:rPr>
              <a:t>https://www.lmsal.com/isolsearch</a:t>
            </a:r>
            <a:r>
              <a:rPr lang="en-US" sz="2000" dirty="0"/>
              <a:t> (Presentation of flares from AIA, GOES and other sources; possibility to search based on flare characteristics)</a:t>
            </a:r>
          </a:p>
          <a:p>
            <a:r>
              <a:rPr lang="en-US" sz="2000" dirty="0">
                <a:hlinkClick r:id="rId3"/>
              </a:rPr>
              <a:t>http://sprg.ssl.berkeley.edu/~tohban/browser/</a:t>
            </a:r>
            <a:r>
              <a:rPr lang="en-US" sz="2000" dirty="0"/>
              <a:t> (Presentation of GOES and RHESSI light curves, coverage of the event by IRIS/EVE/Hinode)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1875" t="25555" r="36249" b="28889"/>
          <a:stretch/>
        </p:blipFill>
        <p:spPr>
          <a:xfrm>
            <a:off x="533400" y="2895600"/>
            <a:ext cx="6324601" cy="31242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7010400" y="2849563"/>
            <a:ext cx="4953000" cy="2097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i="1" dirty="0"/>
              <a:t>What if we want to search for all the GOES events observed by RHESSI, covered by IRIS SJI observations and study their GOES Temperatures?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38470" y="5980145"/>
            <a:ext cx="5914459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2880360" rtl="0" eaLnBrk="1" latinLnBrk="0" hangingPunct="1">
              <a:lnSpc>
                <a:spcPct val="90000"/>
              </a:lnSpc>
              <a:spcBef>
                <a:spcPts val="315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18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36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6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54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6072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0090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108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08126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2144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950208">
              <a:spcBef>
                <a:spcPts val="0"/>
              </a:spcBef>
            </a:pPr>
            <a:r>
              <a:rPr lang="en-US" sz="1700" spc="-120" dirty="0"/>
              <a:t>Example of IRIS coverage from </a:t>
            </a:r>
            <a:r>
              <a:rPr lang="en-US" sz="1700" spc="-120" dirty="0">
                <a:hlinkClick r:id="rId3"/>
              </a:rPr>
              <a:t>http://sprg.ssl.berkeley.edu/~tohban/browser/</a:t>
            </a:r>
            <a:r>
              <a:rPr lang="en-US" sz="1800" spc="-120" dirty="0"/>
              <a:t>. </a:t>
            </a:r>
            <a:endParaRPr lang="en-US" sz="1700" spc="-120" dirty="0"/>
          </a:p>
        </p:txBody>
      </p:sp>
    </p:spTree>
    <p:extLst>
      <p:ext uri="{BB962C8B-B14F-4D97-AF65-F5344CB8AC3E}">
        <p14:creationId xmlns:p14="http://schemas.microsoft.com/office/powerpoint/2010/main" val="3933631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TOWARD IMPLEMENTATION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724400" y="1371600"/>
            <a:ext cx="6934200" cy="1447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ヒラギノ角ゴ Pro W3" pitchFamily="-101" charset="-128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1" charset="0"/>
                <a:ea typeface="ヒラギノ角ゴ Pro W3" pitchFamily="-10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1" charset="0"/>
                <a:ea typeface="ヒラギノ角ゴ Pro W3" pitchFamily="-10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1" charset="0"/>
                <a:ea typeface="ヒラギノ角ゴ Pro W3" pitchFamily="-10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1" charset="0"/>
                <a:ea typeface="ヒラギノ角ゴ Pro W3" pitchFamily="-10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1" charset="0"/>
                <a:ea typeface="ヒラギノ角ゴ Pro W3" pitchFamily="-10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1" charset="0"/>
                <a:ea typeface="ヒラギノ角ゴ Pro W3" pitchFamily="-10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1" charset="0"/>
                <a:ea typeface="ヒラギノ角ゴ Pro W3" pitchFamily="-10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1" charset="0"/>
                <a:ea typeface="ヒラギノ角ゴ Pro W3" pitchFamily="-101" charset="-128"/>
              </a:defRPr>
            </a:lvl9pPr>
          </a:lstStyle>
          <a:p>
            <a:r>
              <a:rPr lang="en-US" sz="1800" dirty="0"/>
              <a:t>Joint NJIT-NASA Workshop </a:t>
            </a:r>
            <a:br>
              <a:rPr lang="en-US" sz="1800" dirty="0"/>
            </a:br>
            <a:r>
              <a:rPr lang="en-US" sz="1800" b="1" dirty="0"/>
              <a:t>“Advances and Perspectives of Computational Heliophysics” </a:t>
            </a:r>
            <a:br>
              <a:rPr lang="en-US" sz="1800" dirty="0"/>
            </a:br>
            <a:r>
              <a:rPr lang="en-US" sz="1100" dirty="0"/>
              <a:t>Jan. 12-14, 2016, NASA Ames Research Center</a:t>
            </a:r>
            <a:br>
              <a:rPr lang="en-US" sz="1100" dirty="0"/>
            </a:br>
            <a:r>
              <a:rPr lang="en-US" sz="1100" dirty="0"/>
              <a:t>Supported by 2015 Faculty Seed Grant from NJIT</a:t>
            </a:r>
            <a:br>
              <a:rPr lang="en-US" sz="1100" dirty="0"/>
            </a:br>
            <a:r>
              <a:rPr lang="en-US" sz="1100" dirty="0"/>
              <a:t>(PI Alexander Kosovichev)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8599" y="1395771"/>
            <a:ext cx="4343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ITC Stone Sans Std Semibold" pitchFamily="-101" charset="0"/>
                <a:ea typeface="MS PGothic" pitchFamily="34" charset="-128"/>
                <a:cs typeface="ＭＳ Ｐゴシック" pitchFamily="-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ITC Stone Sans Std Semibold" pitchFamily="-101" charset="0"/>
                <a:ea typeface="MS PGothic" pitchFamily="34" charset="-128"/>
                <a:cs typeface="ＭＳ Ｐゴシック" pitchFamily="-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ITC Stone Sans Std Semibold" pitchFamily="-101" charset="0"/>
                <a:ea typeface="MS PGothic" pitchFamily="34" charset="-128"/>
                <a:cs typeface="ＭＳ Ｐゴシック" pitchFamily="-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ITC Stone Sans Std Semibold" pitchFamily="-101" charset="0"/>
                <a:ea typeface="MS PGothic" pitchFamily="34" charset="-128"/>
                <a:cs typeface="ＭＳ Ｐゴシック" pitchFamily="-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ITC Stone Sans Std Semibold" pitchFamily="-101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ITC Stone Sans Std Semibold" pitchFamily="-101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ITC Stone Sans Std Semibold" pitchFamily="-101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ITC Stone Sans Std Semibold" pitchFamily="-101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Active Project:</a:t>
            </a:r>
            <a:br>
              <a:rPr lang="en-US" sz="1200" kern="0" dirty="0">
                <a:solidFill>
                  <a:schemeClr val="tx1"/>
                </a:solidFill>
              </a:rPr>
            </a:br>
            <a:r>
              <a:rPr lang="en-US" sz="1600" b="1" kern="0" dirty="0">
                <a:solidFill>
                  <a:schemeClr val="tx1"/>
                </a:solidFill>
              </a:rPr>
              <a:t>Design and Implementation of a</a:t>
            </a:r>
            <a:br>
              <a:rPr lang="en-US" sz="1600" b="1" kern="0" dirty="0">
                <a:solidFill>
                  <a:schemeClr val="tx1"/>
                </a:solidFill>
              </a:rPr>
            </a:br>
            <a:r>
              <a:rPr lang="en-US" sz="1600" b="1" kern="0" dirty="0">
                <a:solidFill>
                  <a:schemeClr val="tx1"/>
                </a:solidFill>
              </a:rPr>
              <a:t>Multi-Instrument Database of Solar Flares</a:t>
            </a:r>
            <a:br>
              <a:rPr lang="en-US" sz="1200" b="1" kern="0" dirty="0">
                <a:solidFill>
                  <a:schemeClr val="tx1"/>
                </a:solidFill>
              </a:rPr>
            </a:br>
            <a:r>
              <a:rPr lang="en-US" sz="1000" kern="0" dirty="0">
                <a:solidFill>
                  <a:schemeClr val="tx1"/>
                </a:solidFill>
              </a:rPr>
              <a:t>NASA NNX15AN48G (06/23’2015-06/22/2017)</a:t>
            </a:r>
            <a:br>
              <a:rPr lang="en-US" sz="1000" kern="0" dirty="0">
                <a:solidFill>
                  <a:schemeClr val="tx1"/>
                </a:solidFill>
              </a:rPr>
            </a:br>
            <a:r>
              <a:rPr lang="en-US" sz="1050" kern="0" dirty="0">
                <a:solidFill>
                  <a:schemeClr val="tx1"/>
                </a:solidFill>
              </a:rPr>
              <a:t>PI Gelu Nita, Co-Is: Alexander Kosovichev and Vincent Oria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92" y="2523084"/>
            <a:ext cx="4331208" cy="35729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2221" b="7778"/>
          <a:stretch/>
        </p:blipFill>
        <p:spPr>
          <a:xfrm>
            <a:off x="5029200" y="3124200"/>
            <a:ext cx="6773334" cy="3429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953000" y="2667000"/>
            <a:ext cx="6934200" cy="4191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ヒラギノ角ゴ Pro W3" pitchFamily="-101" charset="-128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1" charset="0"/>
                <a:ea typeface="ヒラギノ角ゴ Pro W3" pitchFamily="-10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1" charset="0"/>
                <a:ea typeface="ヒラギノ角ゴ Pro W3" pitchFamily="-10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1" charset="0"/>
                <a:ea typeface="ヒラギノ角ゴ Pro W3" pitchFamily="-10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1" charset="0"/>
                <a:ea typeface="ヒラギノ角ゴ Pro W3" pitchFamily="-10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1" charset="0"/>
                <a:ea typeface="ヒラギノ角ゴ Pro W3" pitchFamily="-10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1" charset="0"/>
                <a:ea typeface="ヒラギノ角ゴ Pro W3" pitchFamily="-10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1" charset="0"/>
                <a:ea typeface="ヒラギノ角ゴ Pro W3" pitchFamily="-10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1" charset="0"/>
                <a:ea typeface="ヒラギノ角ゴ Pro W3" pitchFamily="-101" charset="-128"/>
              </a:defRPr>
            </a:lvl9pPr>
          </a:lstStyle>
          <a:p>
            <a:r>
              <a:rPr lang="en-US" sz="2400" b="1" dirty="0"/>
              <a:t>Webpage link at NEX systems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60630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10515600" cy="1004888"/>
          </a:xfrm>
        </p:spPr>
        <p:txBody>
          <a:bodyPr/>
          <a:lstStyle/>
          <a:p>
            <a:r>
              <a:rPr lang="en-US" dirty="0"/>
              <a:t>BRIEF LOOK AT </a:t>
            </a:r>
            <a:r>
              <a:rPr lang="en-US" dirty="0">
                <a:hlinkClick r:id="rId2"/>
              </a:rPr>
              <a:t>https://solarflare.njit.edu/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367" b="8744"/>
          <a:stretch/>
        </p:blipFill>
        <p:spPr>
          <a:xfrm>
            <a:off x="457200" y="1066800"/>
            <a:ext cx="112776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56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4236"/>
            <a:ext cx="10515600" cy="1325563"/>
          </a:xfrm>
        </p:spPr>
        <p:txBody>
          <a:bodyPr/>
          <a:lstStyle/>
          <a:p>
            <a:r>
              <a:rPr lang="en-US" dirty="0"/>
              <a:t>TECHNOLOGIES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8600" y="1143000"/>
            <a:ext cx="7433890" cy="548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2880360" rtl="0" eaLnBrk="1" latinLnBrk="0" hangingPunct="1">
              <a:lnSpc>
                <a:spcPct val="90000"/>
              </a:lnSpc>
              <a:spcBef>
                <a:spcPts val="315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18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36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6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54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6072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0090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108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08126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2144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 defTabSz="395020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i="1" dirty="0"/>
              <a:t>Website (https://</a:t>
            </a:r>
            <a:r>
              <a:rPr lang="en-US" sz="2400" b="1" dirty="0"/>
              <a:t>solarflare.njit.edu/): hosted on NJIT’s AFS machine.</a:t>
            </a:r>
          </a:p>
          <a:p>
            <a:pPr marL="457200" indent="-457200" algn="just" defTabSz="395020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i="1" dirty="0"/>
              <a:t>Database Management System: MYSQL (Relational). </a:t>
            </a:r>
            <a:r>
              <a:rPr lang="en-US" sz="2400" dirty="0"/>
              <a:t>Separate database tables created for every flare catalog or background data source. Indexing is applied to speed up querying</a:t>
            </a:r>
          </a:p>
          <a:p>
            <a:pPr marL="457200" indent="-457200" algn="just" defTabSz="395020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i="1" dirty="0"/>
              <a:t>Scripting: PHP and Python. </a:t>
            </a:r>
            <a:r>
              <a:rPr lang="en-US" sz="2400" dirty="0"/>
              <a:t>Scripts are used for downloading the data, processing the downloaded files, insertion of them into the database and database querying</a:t>
            </a:r>
          </a:p>
          <a:p>
            <a:pPr marL="457200" indent="-457200" algn="just" defTabSz="395020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i="1" dirty="0"/>
              <a:t>Visualization: Google Charts.</a:t>
            </a:r>
            <a:r>
              <a:rPr lang="en-US" sz="2400" dirty="0"/>
              <a:t> The Google charts are used to create plots and integrate them into the website</a:t>
            </a:r>
          </a:p>
          <a:p>
            <a:pPr marL="457200" indent="-457200" algn="just" defTabSz="395020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i="1" dirty="0"/>
              <a:t>Front end: HTML/CSS and JavaScript.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704" y="4999688"/>
            <a:ext cx="1957212" cy="11652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093" y="1143000"/>
            <a:ext cx="1287125" cy="1552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163" y="1312927"/>
            <a:ext cx="1260639" cy="12989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720" y="3027885"/>
            <a:ext cx="1527011" cy="16390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093" y="5166492"/>
            <a:ext cx="1385633" cy="14491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058" y="3027885"/>
            <a:ext cx="1473488" cy="17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91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DATA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11506200" cy="2438400"/>
          </a:xfrm>
        </p:spPr>
        <p:txBody>
          <a:bodyPr>
            <a:normAutofit/>
          </a:bodyPr>
          <a:lstStyle/>
          <a:p>
            <a:pPr marL="514350" indent="-514350" algn="just" defTabSz="3950208">
              <a:spcBef>
                <a:spcPts val="600"/>
              </a:spcBef>
            </a:pPr>
            <a:r>
              <a:rPr lang="en-US" sz="2000" b="1" i="1" spc="-50" dirty="0"/>
              <a:t>GOES flux data </a:t>
            </a:r>
            <a:r>
              <a:rPr lang="en-US" sz="2000" i="1" spc="-50" dirty="0"/>
              <a:t>(</a:t>
            </a:r>
            <a:r>
              <a:rPr lang="en-US" sz="2000" spc="-50" dirty="0">
                <a:hlinkClick r:id="rId2"/>
              </a:rPr>
              <a:t>http://satdat.ngdc.noaa.gov/sem/goes/data/new_full/</a:t>
            </a:r>
            <a:r>
              <a:rPr lang="en-US" sz="2000" spc="-50" dirty="0"/>
              <a:t>). Represent GOES XRS 2s/3s resolution fluxes in the 0.5-4Å and 1-8Å diapasons.</a:t>
            </a:r>
          </a:p>
          <a:p>
            <a:pPr marL="514350" indent="-514350" algn="just" defTabSz="3950208">
              <a:spcBef>
                <a:spcPts val="600"/>
              </a:spcBef>
            </a:pPr>
            <a:r>
              <a:rPr lang="en-US" sz="2000" b="1" i="1" spc="-70" dirty="0"/>
              <a:t>SDO/EVE ESP light curves (</a:t>
            </a:r>
            <a:r>
              <a:rPr lang="en-US" sz="2000" dirty="0">
                <a:hlinkClick r:id="rId3"/>
              </a:rPr>
              <a:t>http://lasp.colorado.edu/eve/data_access/evewebdata/products/level1/esp/</a:t>
            </a:r>
            <a:r>
              <a:rPr lang="en-US" sz="2000" spc="-70" dirty="0"/>
              <a:t>)</a:t>
            </a:r>
            <a:r>
              <a:rPr lang="en-US" sz="2000" b="1" i="1" spc="-70" dirty="0"/>
              <a:t>. </a:t>
            </a:r>
            <a:r>
              <a:rPr lang="en-US" sz="2000" spc="-70" dirty="0"/>
              <a:t>Data represents the EUV flux in 4 different channels (18nm, 26nm, 30nm, 36nm). The ESP database is updated </a:t>
            </a:r>
            <a:r>
              <a:rPr lang="en-US" sz="2000" b="1" spc="-70" dirty="0"/>
              <a:t>with 1 day delay. There is a 10s averaging applied to the data.</a:t>
            </a:r>
          </a:p>
          <a:p>
            <a:pPr marL="514350" indent="-514350" algn="just" defTabSz="3950208">
              <a:spcBef>
                <a:spcPts val="600"/>
              </a:spcBef>
            </a:pPr>
            <a:r>
              <a:rPr lang="en-US" sz="2000" b="1" spc="-70" dirty="0"/>
              <a:t>Nobeyama RP light curves (</a:t>
            </a:r>
            <a:r>
              <a:rPr lang="en-US" sz="2000" dirty="0">
                <a:hlinkClick r:id="rId4"/>
              </a:rPr>
              <a:t>ftp://solar-pub.nao.ac.jp/pub/nsro/norp/xdr/</a:t>
            </a:r>
            <a:r>
              <a:rPr lang="en-US" sz="2000" dirty="0"/>
              <a:t>). The Nobeyama Polarimeter data, as well as ESP/EVE data, are averaged for each 10 seconds. Data represents fluxes of I and V polarizations in 1GHz, 2GHz, 3.75GHz, 9.4GHz, 17GHz, 35GHz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101220"/>
            <a:ext cx="4572000" cy="2686616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410200" y="4101220"/>
            <a:ext cx="3276600" cy="11565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2880360" rtl="0" eaLnBrk="1" latinLnBrk="0" hangingPunct="1">
              <a:lnSpc>
                <a:spcPct val="90000"/>
              </a:lnSpc>
              <a:spcBef>
                <a:spcPts val="315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18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36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6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54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6072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0090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108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08126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21440" indent="0" algn="ctr" defTabSz="2880360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950208">
              <a:spcBef>
                <a:spcPts val="0"/>
              </a:spcBef>
            </a:pPr>
            <a:r>
              <a:rPr lang="en-US" sz="1700" spc="-80" dirty="0"/>
              <a:t>Example of the GOES light curves from </a:t>
            </a:r>
            <a:r>
              <a:rPr lang="en-US" sz="1800" spc="-80" dirty="0">
                <a:hlinkClick r:id="rId6"/>
              </a:rPr>
              <a:t>https://solarflare.njit.edu/</a:t>
            </a:r>
            <a:r>
              <a:rPr lang="en-US" sz="1800" spc="-80" dirty="0"/>
              <a:t>. </a:t>
            </a:r>
            <a:endParaRPr lang="en-US" sz="1700" spc="-80" dirty="0"/>
          </a:p>
        </p:txBody>
      </p:sp>
    </p:spTree>
    <p:extLst>
      <p:ext uri="{BB962C8B-B14F-4D97-AF65-F5344CB8AC3E}">
        <p14:creationId xmlns:p14="http://schemas.microsoft.com/office/powerpoint/2010/main" val="3919070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1224</TotalTime>
  <Words>1396</Words>
  <Application>Microsoft Office PowerPoint</Application>
  <PresentationFormat>Widescreen</PresentationFormat>
  <Paragraphs>110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MS PGothic</vt:lpstr>
      <vt:lpstr>MS PGothic</vt:lpstr>
      <vt:lpstr>Arial</vt:lpstr>
      <vt:lpstr>Calibri</vt:lpstr>
      <vt:lpstr>Calibri Light</vt:lpstr>
      <vt:lpstr>ヒラギノ角ゴ Pro W3</vt:lpstr>
      <vt:lpstr>Office Theme</vt:lpstr>
      <vt:lpstr>1_Office Theme</vt:lpstr>
      <vt:lpstr>Interactive Multi-Instrument Database for Studying Solar Flares</vt:lpstr>
      <vt:lpstr>OUTLINE</vt:lpstr>
      <vt:lpstr>INTRODUCTION</vt:lpstr>
      <vt:lpstr>MAIN IDEA</vt:lpstr>
      <vt:lpstr>ATTEMPTS TO INTEGRATE SOLAR DATA</vt:lpstr>
      <vt:lpstr>STEPS TOWARD IMPLEMENTATION</vt:lpstr>
      <vt:lpstr>BRIEF LOOK AT https://solarflare.njit.edu/</vt:lpstr>
      <vt:lpstr>TECHNOLOGIES</vt:lpstr>
      <vt:lpstr>BACKGROUND DATA SOURCES</vt:lpstr>
      <vt:lpstr>BACKGROUND DATA SOURCES</vt:lpstr>
      <vt:lpstr>DAILY UPDATED FLARE CATALOGS</vt:lpstr>
      <vt:lpstr>DAILY UPDATED FLARE CATALOGS</vt:lpstr>
      <vt:lpstr>MERGING: UniqueID assignment</vt:lpstr>
      <vt:lpstr>MERGING: final table</vt:lpstr>
      <vt:lpstr>INCLUSION OF OTHER SOURCES (CATALOGS)</vt:lpstr>
      <vt:lpstr>INCLUSION OF OTHER SOURCES (OBSERVATIONS)</vt:lpstr>
      <vt:lpstr>“PLOT DATA” PAGE</vt:lpstr>
      <vt:lpstr>SUMMARY</vt:lpstr>
      <vt:lpstr>SUMMARY</vt:lpstr>
      <vt:lpstr>QUESTIONS TO ANSWER</vt:lpstr>
      <vt:lpstr>Thank you for your attention!</vt:lpstr>
    </vt:vector>
  </TitlesOfParts>
  <Company>Foundry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Manier</dc:creator>
  <cp:lastModifiedBy>Viacheslav Sadykov</cp:lastModifiedBy>
  <cp:revision>164</cp:revision>
  <dcterms:created xsi:type="dcterms:W3CDTF">2014-02-18T17:37:52Z</dcterms:created>
  <dcterms:modified xsi:type="dcterms:W3CDTF">2016-09-21T04:18:37Z</dcterms:modified>
</cp:coreProperties>
</file>