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0" r:id="rId3"/>
    <p:sldId id="257" r:id="rId4"/>
    <p:sldId id="263" r:id="rId5"/>
    <p:sldId id="259" r:id="rId6"/>
    <p:sldId id="258" r:id="rId7"/>
    <p:sldId id="265" r:id="rId8"/>
    <p:sldId id="264" r:id="rId9"/>
    <p:sldId id="266" r:id="rId10"/>
    <p:sldId id="267" r:id="rId11"/>
    <p:sldId id="262" r:id="rId12"/>
    <p:sldId id="268" r:id="rId13"/>
    <p:sldId id="269" r:id="rId14"/>
    <p:sldId id="26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8E06"/>
    <a:srgbClr val="FDFF0A"/>
    <a:srgbClr val="5D6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0000"/>
    <p:restoredTop sz="93692"/>
  </p:normalViewPr>
  <p:slideViewPr>
    <p:cSldViewPr snapToGrid="0" snapToObjects="1">
      <p:cViewPr varScale="1">
        <p:scale>
          <a:sx n="66" d="100"/>
          <a:sy n="66" d="100"/>
        </p:scale>
        <p:origin x="112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74F1-818C-0E44-9A59-AAB9D99143D8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7791-7D61-0949-965F-CA119ABB9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18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74F1-818C-0E44-9A59-AAB9D99143D8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7791-7D61-0949-965F-CA119ABB9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750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74F1-818C-0E44-9A59-AAB9D99143D8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7791-7D61-0949-965F-CA119ABB9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620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74F1-818C-0E44-9A59-AAB9D99143D8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7791-7D61-0949-965F-CA119ABB9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830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74F1-818C-0E44-9A59-AAB9D99143D8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7791-7D61-0949-965F-CA119ABB9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518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74F1-818C-0E44-9A59-AAB9D99143D8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7791-7D61-0949-965F-CA119ABB9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9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74F1-818C-0E44-9A59-AAB9D99143D8}" type="datetimeFigureOut">
              <a:rPr lang="en-US" smtClean="0"/>
              <a:t>3/21/18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7791-7D61-0949-965F-CA119ABB9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715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74F1-818C-0E44-9A59-AAB9D99143D8}" type="datetimeFigureOut">
              <a:rPr lang="en-US" smtClean="0"/>
              <a:t>3/21/18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7791-7D61-0949-965F-CA119ABB9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010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74F1-818C-0E44-9A59-AAB9D99143D8}" type="datetimeFigureOut">
              <a:rPr lang="en-US" smtClean="0"/>
              <a:t>3/21/18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7791-7D61-0949-965F-CA119ABB9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788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74F1-818C-0E44-9A59-AAB9D99143D8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7791-7D61-0949-965F-CA119ABB9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987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74F1-818C-0E44-9A59-AAB9D99143D8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C7791-7D61-0949-965F-CA119ABB9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224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674F1-818C-0E44-9A59-AAB9D99143D8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C7791-7D61-0949-965F-CA119ABB9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36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its.gsfc.nasa.gov/wcs/coordinates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C4D32-B7ED-6A4F-A0E0-0F4F8094E5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Основные системы координат, используемые в физике Солнца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B93A15-0C1F-8245-A8B5-9563562FD7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Сергей </a:t>
            </a:r>
            <a:r>
              <a:rPr lang="ru-RU" dirty="0" err="1"/>
              <a:t>Анфиногентов</a:t>
            </a:r>
            <a:endParaRPr lang="ru-RU" dirty="0"/>
          </a:p>
          <a:p>
            <a:r>
              <a:rPr lang="ru-RU" sz="2000" i="1" dirty="0"/>
              <a:t>ИСЗФ СО РАН, Иркутск, Россия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310435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A38F9-8A2A-1A46-B5F8-3975EDA86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422" y="256135"/>
            <a:ext cx="8699156" cy="1325563"/>
          </a:xfrm>
        </p:spPr>
        <p:txBody>
          <a:bodyPr/>
          <a:lstStyle/>
          <a:p>
            <a:r>
              <a:rPr lang="en-US" dirty="0" err="1"/>
              <a:t>Stonyhurst</a:t>
            </a:r>
            <a:r>
              <a:rPr lang="en-US" dirty="0"/>
              <a:t> Heliographic Coordinates</a:t>
            </a:r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C48A2CA0-DF8B-9944-9638-CB3263BC9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81698"/>
            <a:ext cx="7886700" cy="4351338"/>
          </a:xfrm>
        </p:spPr>
        <p:txBody>
          <a:bodyPr>
            <a:normAutofit lnSpcReduction="10000"/>
          </a:bodyPr>
          <a:lstStyle/>
          <a:p>
            <a:r>
              <a:rPr lang="ru-RU" u="sng" dirty="0"/>
              <a:t>Сферическая система координат </a:t>
            </a:r>
          </a:p>
          <a:p>
            <a:r>
              <a:rPr lang="ru-RU" b="1" dirty="0"/>
              <a:t>Центр</a:t>
            </a:r>
            <a:r>
              <a:rPr lang="ru-RU" dirty="0"/>
              <a:t> – центр Солнца</a:t>
            </a:r>
          </a:p>
          <a:p>
            <a:r>
              <a:rPr lang="ru-RU" b="1" dirty="0"/>
              <a:t>Ось</a:t>
            </a:r>
            <a:r>
              <a:rPr lang="en-GB" b="1" dirty="0"/>
              <a:t> </a:t>
            </a:r>
            <a:r>
              <a:rPr lang="ru-RU" dirty="0"/>
              <a:t> –  Проекция оси системы координат совпадает с проекцией оси вращения Солнца и ориентирована на Север</a:t>
            </a:r>
          </a:p>
          <a:p>
            <a:r>
              <a:rPr lang="ru-RU" b="1" dirty="0"/>
              <a:t>Нулевая долгота -</a:t>
            </a:r>
            <a:r>
              <a:rPr lang="en-GB" dirty="0"/>
              <a:t> </a:t>
            </a:r>
            <a:r>
              <a:rPr lang="ru-RU" dirty="0"/>
              <a:t>направление на наблюдателя (видимый центр Солнечного диска)</a:t>
            </a:r>
          </a:p>
          <a:p>
            <a:r>
              <a:rPr lang="ru-RU" b="1" dirty="0"/>
              <a:t>Нулевая широта</a:t>
            </a:r>
            <a:r>
              <a:rPr lang="ru-RU" dirty="0"/>
              <a:t> – направление на наблюдателя (видимый центр Солнечного диска)</a:t>
            </a:r>
          </a:p>
          <a:p>
            <a:r>
              <a:rPr lang="ru-RU" b="1" dirty="0"/>
              <a:t>Единицы измерения </a:t>
            </a:r>
            <a:r>
              <a:rPr lang="ru-RU" dirty="0"/>
              <a:t>– градусы</a:t>
            </a:r>
          </a:p>
          <a:p>
            <a:endParaRPr lang="ru-RU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5C8C93-238B-8B44-8D0C-B0EC6EBD1DAE}"/>
              </a:ext>
            </a:extLst>
          </p:cNvPr>
          <p:cNvSpPr txBox="1"/>
          <p:nvPr/>
        </p:nvSpPr>
        <p:spPr>
          <a:xfrm>
            <a:off x="252986" y="5806797"/>
            <a:ext cx="874887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000" dirty="0"/>
              <a:t>SHARP CEA SDO/HMI maps</a:t>
            </a:r>
            <a:r>
              <a:rPr lang="ru-RU" sz="2000" dirty="0"/>
              <a:t> – «наблюдатель» находится над активной областью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063801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D6B40-3781-A949-90ED-B73C37C01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Проекции сферических систем координат</a:t>
            </a:r>
            <a:r>
              <a:rPr lang="en-GB" dirty="0"/>
              <a:t>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E9B78-2211-8543-95A7-063B3E66C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043834"/>
          </a:xfrm>
        </p:spPr>
        <p:txBody>
          <a:bodyPr>
            <a:normAutofit/>
          </a:bodyPr>
          <a:lstStyle/>
          <a:p>
            <a:r>
              <a:rPr lang="ru-RU" dirty="0"/>
              <a:t>Перспективная проекция </a:t>
            </a:r>
            <a:br>
              <a:rPr lang="ru-RU" dirty="0"/>
            </a:br>
            <a:r>
              <a:rPr lang="ru-RU" dirty="0"/>
              <a:t>(</a:t>
            </a:r>
            <a:r>
              <a:rPr lang="en-GB" dirty="0"/>
              <a:t>AZP: Perspective </a:t>
            </a:r>
            <a:r>
              <a:rPr lang="en-GB" dirty="0" err="1"/>
              <a:t>Zenithal</a:t>
            </a:r>
            <a:r>
              <a:rPr lang="ru-RU" dirty="0"/>
              <a:t> </a:t>
            </a:r>
            <a:r>
              <a:rPr lang="en-GB" dirty="0"/>
              <a:t>Projection</a:t>
            </a:r>
            <a:r>
              <a:rPr lang="ru-RU" dirty="0"/>
              <a:t>)</a:t>
            </a:r>
            <a:endParaRPr lang="en-GB" dirty="0"/>
          </a:p>
          <a:p>
            <a:pPr lvl="1"/>
            <a:r>
              <a:rPr lang="ru-RU" dirty="0"/>
              <a:t>Вид с </a:t>
            </a:r>
            <a:r>
              <a:rPr lang="ru-RU" u="sng" dirty="0"/>
              <a:t>конечного</a:t>
            </a:r>
            <a:r>
              <a:rPr lang="ru-RU" dirty="0"/>
              <a:t> расстояния.</a:t>
            </a:r>
          </a:p>
          <a:p>
            <a:pPr lvl="1"/>
            <a:r>
              <a:rPr lang="ru-RU" dirty="0"/>
              <a:t>Лучи зрения (проекции) выходят из местоположения наблюдателя</a:t>
            </a:r>
          </a:p>
          <a:p>
            <a:r>
              <a:rPr lang="ru-RU" dirty="0"/>
              <a:t>Ортографическая проекция</a:t>
            </a:r>
            <a:br>
              <a:rPr lang="ru-RU" dirty="0"/>
            </a:br>
            <a:r>
              <a:rPr lang="ru-RU" dirty="0"/>
              <a:t>(</a:t>
            </a:r>
            <a:r>
              <a:rPr lang="en-GB" dirty="0"/>
              <a:t>SIN: Orthographic</a:t>
            </a:r>
            <a:r>
              <a:rPr lang="ru-RU" dirty="0"/>
              <a:t> </a:t>
            </a:r>
            <a:r>
              <a:rPr lang="en-GB" dirty="0"/>
              <a:t>Projection</a:t>
            </a:r>
            <a:r>
              <a:rPr lang="ru-RU" dirty="0"/>
              <a:t>)</a:t>
            </a:r>
          </a:p>
          <a:p>
            <a:pPr lvl="1"/>
            <a:r>
              <a:rPr lang="ru-RU" dirty="0"/>
              <a:t>Вид с </a:t>
            </a:r>
            <a:r>
              <a:rPr lang="ru-RU" u="sng" dirty="0"/>
              <a:t>бесконечного</a:t>
            </a:r>
            <a:r>
              <a:rPr lang="ru-RU" dirty="0"/>
              <a:t> расстояния.</a:t>
            </a:r>
          </a:p>
          <a:p>
            <a:pPr lvl="1"/>
            <a:r>
              <a:rPr lang="ru-RU" dirty="0"/>
              <a:t>Лучи зрения (проекции) параллельны лини (центр Солнца - наблюдатель)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D8EA49-99C7-0C4F-9096-681746068E47}"/>
              </a:ext>
            </a:extLst>
          </p:cNvPr>
          <p:cNvSpPr txBox="1"/>
          <p:nvPr/>
        </p:nvSpPr>
        <p:spPr>
          <a:xfrm>
            <a:off x="752218" y="5869459"/>
            <a:ext cx="7165103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/>
              <a:t>Изображения, получаемые оптическими или радиотелескопами</a:t>
            </a:r>
            <a:r>
              <a:rPr lang="en-GB" dirty="0"/>
              <a:t> (AZP)</a:t>
            </a:r>
            <a:r>
              <a:rPr lang="ru-RU" dirty="0"/>
              <a:t>,</a:t>
            </a:r>
            <a:endParaRPr lang="en-GB" dirty="0"/>
          </a:p>
          <a:p>
            <a:r>
              <a:rPr lang="en-GB" dirty="0"/>
              <a:t>TOP view </a:t>
            </a:r>
            <a:r>
              <a:rPr lang="ru-RU" dirty="0"/>
              <a:t>в </a:t>
            </a:r>
            <a:r>
              <a:rPr lang="en-GB" dirty="0"/>
              <a:t>GX Simulator (SIN)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50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D6B40-3781-A949-90ED-B73C37C01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Проекции сферических систем координат</a:t>
            </a:r>
            <a:r>
              <a:rPr lang="en-GB" dirty="0"/>
              <a:t> 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F4E9B78-2211-8543-95A7-063B3E66C1E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ru-RU" dirty="0"/>
                  <a:t>Равноугольная цилиндрическая проекция</a:t>
                </a:r>
                <a:br>
                  <a:rPr lang="ru-RU" dirty="0"/>
                </a:br>
                <a:r>
                  <a:rPr lang="ru-RU" dirty="0"/>
                  <a:t>(</a:t>
                </a:r>
                <a:r>
                  <a:rPr lang="en-GB" dirty="0"/>
                  <a:t>CAR: Plate </a:t>
                </a:r>
                <a:r>
                  <a:rPr lang="en-GB" dirty="0" err="1"/>
                  <a:t>Carr</a:t>
                </a:r>
                <a:r>
                  <a:rPr lang="ru-RU" dirty="0" err="1"/>
                  <a:t>é</a:t>
                </a:r>
                <a:r>
                  <a:rPr lang="en-GB" dirty="0"/>
                  <a:t>e Project</a:t>
                </a:r>
                <a:r>
                  <a:rPr lang="ru-RU" dirty="0"/>
                  <a:t>)</a:t>
                </a:r>
                <a:endParaRPr lang="en-GB" dirty="0"/>
              </a:p>
              <a:p>
                <a:pPr lvl="1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GB" dirty="0"/>
              </a:p>
              <a:p>
                <a:pPr lvl="1"/>
                <a:r>
                  <a:rPr lang="en-GB" dirty="0">
                    <a:ea typeface="Cambria Math" panose="02040503050406030204" pitchFamily="18" charset="0"/>
                  </a:rPr>
                  <a:t>Y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ru-RU" dirty="0"/>
              </a:p>
              <a:p>
                <a:r>
                  <a:rPr lang="ru-RU" dirty="0"/>
                  <a:t>Равновеликая цилиндрическая проекция</a:t>
                </a:r>
                <a:br>
                  <a:rPr lang="ru-RU" dirty="0"/>
                </a:br>
                <a:r>
                  <a:rPr lang="ru-RU" dirty="0"/>
                  <a:t>(</a:t>
                </a:r>
                <a:r>
                  <a:rPr lang="en-GB" dirty="0"/>
                  <a:t>CEA: Cylindrical</a:t>
                </a:r>
                <a:r>
                  <a:rPr lang="ru-RU" dirty="0"/>
                  <a:t> </a:t>
                </a:r>
                <a:r>
                  <a:rPr lang="en-GB" dirty="0"/>
                  <a:t>Equal</a:t>
                </a:r>
                <a:r>
                  <a:rPr lang="ru-RU" dirty="0"/>
                  <a:t> </a:t>
                </a:r>
                <a:r>
                  <a:rPr lang="en-GB" dirty="0"/>
                  <a:t>Area</a:t>
                </a:r>
                <a:r>
                  <a:rPr lang="ru-RU" dirty="0"/>
                  <a:t> </a:t>
                </a:r>
                <a:r>
                  <a:rPr lang="en-GB" dirty="0"/>
                  <a:t>Projection</a:t>
                </a:r>
                <a:r>
                  <a:rPr lang="ru-RU" dirty="0"/>
                  <a:t>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GB" dirty="0"/>
              </a:p>
              <a:p>
                <a:pPr lvl="1"/>
                <a:r>
                  <a:rPr lang="en-GB" dirty="0">
                    <a:ea typeface="Cambria Math" panose="02040503050406030204" pitchFamily="18" charset="0"/>
                  </a:rPr>
                  <a:t>Y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sin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⁡(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ru-RU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F4E9B78-2211-8543-95A7-063B3E66C1E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47" t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7781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560DB-1CE3-F142-AAA2-55E25F234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ru-RU" dirty="0"/>
              <a:t>Важные моменты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85755F-AB99-7346-AC19-F0D3FE17B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Необходимо учитывать местоположения наблюдателя.</a:t>
            </a:r>
          </a:p>
          <a:p>
            <a:pPr lvl="1"/>
            <a:r>
              <a:rPr lang="ru-RU" dirty="0"/>
              <a:t>Наблюдатель может находиться не только на Земле</a:t>
            </a:r>
          </a:p>
          <a:p>
            <a:pPr lvl="1"/>
            <a:r>
              <a:rPr lang="ru-RU" dirty="0"/>
              <a:t>Большая часть систем координат зависит от положения наблюдателя.</a:t>
            </a:r>
          </a:p>
          <a:p>
            <a:r>
              <a:rPr lang="ru-RU" dirty="0"/>
              <a:t>Есть две гелиографические системы координат</a:t>
            </a:r>
          </a:p>
          <a:p>
            <a:pPr lvl="1"/>
            <a:r>
              <a:rPr lang="ru-RU" dirty="0"/>
              <a:t>Связанная с наблюдателем</a:t>
            </a:r>
          </a:p>
          <a:p>
            <a:pPr lvl="1"/>
            <a:r>
              <a:rPr lang="ru-RU" dirty="0" err="1"/>
              <a:t>Каррингтоновская</a:t>
            </a:r>
            <a:endParaRPr lang="ru-RU" dirty="0"/>
          </a:p>
          <a:p>
            <a:r>
              <a:rPr lang="ru-RU" dirty="0"/>
              <a:t>Системы координат и проекции – это разные вещи</a:t>
            </a:r>
          </a:p>
          <a:p>
            <a:pPr lvl="1"/>
            <a:r>
              <a:rPr lang="ru-RU" dirty="0"/>
              <a:t>Для  </a:t>
            </a:r>
            <a:r>
              <a:rPr lang="en-GB" dirty="0"/>
              <a:t>SHARP CEA  </a:t>
            </a:r>
            <a:r>
              <a:rPr lang="ru-RU" dirty="0"/>
              <a:t>карт </a:t>
            </a:r>
            <a:r>
              <a:rPr lang="en-GB" dirty="0"/>
              <a:t>CEA – </a:t>
            </a:r>
            <a:r>
              <a:rPr lang="ru-RU" dirty="0"/>
              <a:t>это проекция</a:t>
            </a:r>
          </a:p>
          <a:p>
            <a:pPr lvl="1"/>
            <a:r>
              <a:rPr lang="ru-RU" dirty="0"/>
              <a:t>Для  </a:t>
            </a:r>
            <a:r>
              <a:rPr lang="en-GB" dirty="0"/>
              <a:t>SHARP CEA  </a:t>
            </a:r>
            <a:r>
              <a:rPr lang="ru-RU" dirty="0"/>
              <a:t>карт используется гелиографическая система координат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75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92C33-D0DC-5C48-BC44-C6E4ED238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861" y="2725267"/>
            <a:ext cx="7886700" cy="1325563"/>
          </a:xfrm>
        </p:spPr>
        <p:txBody>
          <a:bodyPr>
            <a:normAutofit/>
          </a:bodyPr>
          <a:lstStyle/>
          <a:p>
            <a:r>
              <a:rPr lang="ru-RU" sz="6000" dirty="0"/>
              <a:t>Спасибо за внимание!!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441300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7AE0-C8F2-534D-9BAF-C7C13E4FF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Источники информации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4ABA-C52F-544C-A252-6064D2FFA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W.T. </a:t>
            </a:r>
            <a:r>
              <a:rPr lang="en-US" dirty="0"/>
              <a:t>Thomson, 2005, A&amp;A (</a:t>
            </a:r>
            <a:r>
              <a:rPr lang="en-US" dirty="0">
                <a:hlinkClick r:id="rId2"/>
              </a:rPr>
              <a:t>https://fits.gsfc.nasa.gov/wcs/coordinates.pdf</a:t>
            </a:r>
            <a:r>
              <a:rPr lang="en-US" dirty="0"/>
              <a:t>)</a:t>
            </a:r>
            <a:endParaRPr lang="ru-RU" dirty="0"/>
          </a:p>
          <a:p>
            <a:pPr lvl="1"/>
            <a:r>
              <a:rPr lang="ru-RU" dirty="0"/>
              <a:t>Описание основных систем координат и проекций</a:t>
            </a:r>
          </a:p>
          <a:p>
            <a:pPr lvl="1"/>
            <a:r>
              <a:rPr lang="ru-RU" dirty="0"/>
              <a:t>Описание стандартных ключей заголовка </a:t>
            </a:r>
            <a:r>
              <a:rPr lang="en-GB" dirty="0"/>
              <a:t>FITS</a:t>
            </a:r>
            <a:r>
              <a:rPr lang="ru-RU" dirty="0"/>
              <a:t> для задания системы координат</a:t>
            </a:r>
            <a:endParaRPr lang="en-US" dirty="0"/>
          </a:p>
          <a:p>
            <a:r>
              <a:rPr lang="ru-RU" dirty="0"/>
              <a:t>Документация библиотеки </a:t>
            </a:r>
            <a:r>
              <a:rPr lang="en-US" dirty="0"/>
              <a:t>WCS</a:t>
            </a:r>
          </a:p>
        </p:txBody>
      </p:sp>
    </p:spTree>
    <p:extLst>
      <p:ext uri="{BB962C8B-B14F-4D97-AF65-F5344CB8AC3E}">
        <p14:creationId xmlns:p14="http://schemas.microsoft.com/office/powerpoint/2010/main" val="3991107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8BD43-12C2-4C4B-A6B3-B9E42720E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Ориентиры и опорные точки</a:t>
            </a:r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6B3EA91-1310-C548-954B-921AE465D332}"/>
              </a:ext>
            </a:extLst>
          </p:cNvPr>
          <p:cNvGrpSpPr/>
          <p:nvPr/>
        </p:nvGrpSpPr>
        <p:grpSpPr>
          <a:xfrm>
            <a:off x="821337" y="2235479"/>
            <a:ext cx="7501325" cy="3706065"/>
            <a:chOff x="151627" y="1605284"/>
            <a:chExt cx="7501325" cy="3706065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058ACCE1-9968-0A49-943F-F7EA12D22620}"/>
                </a:ext>
              </a:extLst>
            </p:cNvPr>
            <p:cNvSpPr/>
            <p:nvPr/>
          </p:nvSpPr>
          <p:spPr>
            <a:xfrm>
              <a:off x="1887678" y="2445543"/>
              <a:ext cx="1482811" cy="1482811"/>
            </a:xfrm>
            <a:prstGeom prst="ellipse">
              <a:avLst/>
            </a:prstGeom>
            <a:gradFill flip="none" rotWithShape="1">
              <a:gsLst>
                <a:gs pos="0">
                  <a:srgbClr val="FFFF00"/>
                </a:gs>
                <a:gs pos="100000">
                  <a:srgbClr val="8C8E06"/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D7148722-68CB-2B4F-AD4F-B73115143EC9}"/>
                </a:ext>
              </a:extLst>
            </p:cNvPr>
            <p:cNvSpPr/>
            <p:nvPr/>
          </p:nvSpPr>
          <p:spPr>
            <a:xfrm>
              <a:off x="7265773" y="3867664"/>
              <a:ext cx="387179" cy="387179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DD13A4FF-E4A7-C44A-8F1B-41E18AADB30B}"/>
                </a:ext>
              </a:extLst>
            </p:cNvPr>
            <p:cNvCxnSpPr>
              <a:cxnSpLocks/>
              <a:stCxn id="3" idx="0"/>
            </p:cNvCxnSpPr>
            <p:nvPr/>
          </p:nvCxnSpPr>
          <p:spPr>
            <a:xfrm flipH="1" flipV="1">
              <a:off x="2629083" y="1605284"/>
              <a:ext cx="1" cy="840259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D3658AC-8E5E-3947-8772-82519D1E3A50}"/>
                </a:ext>
              </a:extLst>
            </p:cNvPr>
            <p:cNvSpPr txBox="1"/>
            <p:nvPr/>
          </p:nvSpPr>
          <p:spPr>
            <a:xfrm>
              <a:off x="2839148" y="1605284"/>
              <a:ext cx="23535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Ось вращения Солнца</a:t>
              </a:r>
              <a:endParaRPr lang="en-US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567078E-2D09-9146-8690-90077B8C2738}"/>
                </a:ext>
              </a:extLst>
            </p:cNvPr>
            <p:cNvSpPr/>
            <p:nvPr/>
          </p:nvSpPr>
          <p:spPr>
            <a:xfrm>
              <a:off x="2567298" y="3125164"/>
              <a:ext cx="123568" cy="123568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FBF514F5-20C4-A740-A0CA-CC7381B2CA83}"/>
                </a:ext>
              </a:extLst>
            </p:cNvPr>
            <p:cNvCxnSpPr/>
            <p:nvPr/>
          </p:nvCxnSpPr>
          <p:spPr>
            <a:xfrm flipH="1" flipV="1">
              <a:off x="2629082" y="3942896"/>
              <a:ext cx="1" cy="840259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71FC8F4-4F99-2743-91BE-17EA8279BA1B}"/>
                </a:ext>
              </a:extLst>
            </p:cNvPr>
            <p:cNvSpPr txBox="1"/>
            <p:nvPr/>
          </p:nvSpPr>
          <p:spPr>
            <a:xfrm>
              <a:off x="3197927" y="4178359"/>
              <a:ext cx="15507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Центр Солнца</a:t>
              </a:r>
              <a:endParaRPr lang="en-US" dirty="0"/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4140D61C-5491-8244-A079-903409A86FD5}"/>
                </a:ext>
              </a:extLst>
            </p:cNvPr>
            <p:cNvCxnSpPr>
              <a:stCxn id="10" idx="0"/>
            </p:cNvCxnSpPr>
            <p:nvPr/>
          </p:nvCxnSpPr>
          <p:spPr>
            <a:xfrm flipH="1" flipV="1">
              <a:off x="2690866" y="3248732"/>
              <a:ext cx="1282434" cy="9296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34F5E61-7B24-0744-895A-BF33B662E485}"/>
                </a:ext>
              </a:extLst>
            </p:cNvPr>
            <p:cNvSpPr/>
            <p:nvPr/>
          </p:nvSpPr>
          <p:spPr>
            <a:xfrm>
              <a:off x="7397578" y="3999469"/>
              <a:ext cx="123568" cy="123568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ECCFB8C-70E7-BA43-9558-16D5AC8C2845}"/>
                </a:ext>
              </a:extLst>
            </p:cNvPr>
            <p:cNvSpPr/>
            <p:nvPr/>
          </p:nvSpPr>
          <p:spPr>
            <a:xfrm>
              <a:off x="6268058" y="2383759"/>
              <a:ext cx="123568" cy="123568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021E822-C12B-0E41-BD8B-E1DCFF70B2C7}"/>
                </a:ext>
              </a:extLst>
            </p:cNvPr>
            <p:cNvSpPr txBox="1"/>
            <p:nvPr/>
          </p:nvSpPr>
          <p:spPr>
            <a:xfrm>
              <a:off x="5674855" y="3266302"/>
              <a:ext cx="15154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Наблюдатели</a:t>
              </a:r>
              <a:endParaRPr lang="en-US" dirty="0"/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A886914D-E373-3741-A705-2483E1DC979F}"/>
                </a:ext>
              </a:extLst>
            </p:cNvPr>
            <p:cNvCxnSpPr>
              <a:cxnSpLocks/>
              <a:stCxn id="15" idx="2"/>
              <a:endCxn id="13" idx="2"/>
            </p:cNvCxnSpPr>
            <p:nvPr/>
          </p:nvCxnSpPr>
          <p:spPr>
            <a:xfrm>
              <a:off x="6432595" y="3635634"/>
              <a:ext cx="964983" cy="4256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ED390426-BE33-3F4C-ACDD-C3FD094CF36B}"/>
                </a:ext>
              </a:extLst>
            </p:cNvPr>
            <p:cNvCxnSpPr>
              <a:cxnSpLocks/>
              <a:stCxn id="15" idx="0"/>
              <a:endCxn id="14" idx="4"/>
            </p:cNvCxnSpPr>
            <p:nvPr/>
          </p:nvCxnSpPr>
          <p:spPr>
            <a:xfrm flipH="1" flipV="1">
              <a:off x="6329842" y="2507327"/>
              <a:ext cx="102753" cy="7589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Arc 21">
              <a:extLst>
                <a:ext uri="{FF2B5EF4-FFF2-40B4-BE49-F238E27FC236}">
                  <a16:creationId xmlns:a16="http://schemas.microsoft.com/office/drawing/2014/main" id="{C02C0EB6-AF02-3346-9AA8-436838A21E25}"/>
                </a:ext>
              </a:extLst>
            </p:cNvPr>
            <p:cNvSpPr/>
            <p:nvPr/>
          </p:nvSpPr>
          <p:spPr>
            <a:xfrm>
              <a:off x="2134813" y="2445543"/>
              <a:ext cx="1063114" cy="1482811"/>
            </a:xfrm>
            <a:prstGeom prst="arc">
              <a:avLst>
                <a:gd name="adj1" fmla="val 5554405"/>
                <a:gd name="adj2" fmla="val 15956716"/>
              </a:avLst>
            </a:prstGeom>
            <a:ln w="381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6BAB32D-16B8-4643-B0B5-A0D987C754C5}"/>
                </a:ext>
              </a:extLst>
            </p:cNvPr>
            <p:cNvSpPr txBox="1"/>
            <p:nvPr/>
          </p:nvSpPr>
          <p:spPr>
            <a:xfrm>
              <a:off x="151627" y="4388019"/>
              <a:ext cx="215930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Нулевой меридиан</a:t>
              </a:r>
            </a:p>
            <a:p>
              <a:r>
                <a:rPr lang="ru-RU" dirty="0"/>
                <a:t>вращается вместе с </a:t>
              </a:r>
            </a:p>
            <a:p>
              <a:r>
                <a:rPr lang="ru-RU" dirty="0"/>
                <a:t>Солнцем</a:t>
              </a:r>
              <a:endParaRPr lang="en-US" dirty="0"/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9FB43D23-88AF-464D-B82E-7E0BABEF5A4D}"/>
                </a:ext>
              </a:extLst>
            </p:cNvPr>
            <p:cNvCxnSpPr>
              <a:cxnSpLocks/>
              <a:stCxn id="24" idx="0"/>
            </p:cNvCxnSpPr>
            <p:nvPr/>
          </p:nvCxnSpPr>
          <p:spPr>
            <a:xfrm flipV="1">
              <a:off x="1231282" y="3263275"/>
              <a:ext cx="903531" cy="11247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71A31F4-FEFC-B746-9ED1-ADC8E095D3A5}"/>
                </a:ext>
              </a:extLst>
            </p:cNvPr>
            <p:cNvSpPr txBox="1"/>
            <p:nvPr/>
          </p:nvSpPr>
          <p:spPr>
            <a:xfrm>
              <a:off x="2304222" y="2071970"/>
              <a:ext cx="3866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dirty="0"/>
                <a:t>N</a:t>
              </a:r>
              <a:endParaRPr lang="en-US" sz="2400" b="1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1BABB89-574F-FA47-8372-A092CA4BA70C}"/>
                </a:ext>
              </a:extLst>
            </p:cNvPr>
            <p:cNvSpPr txBox="1"/>
            <p:nvPr/>
          </p:nvSpPr>
          <p:spPr>
            <a:xfrm>
              <a:off x="2335830" y="3860980"/>
              <a:ext cx="3305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b="1" dirty="0"/>
                <a:t>S</a:t>
              </a:r>
              <a:endParaRPr lang="en-US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005627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A38F9-8A2A-1A46-B5F8-3975EDA86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205" y="365126"/>
            <a:ext cx="8476735" cy="1325563"/>
          </a:xfrm>
        </p:spPr>
        <p:txBody>
          <a:bodyPr/>
          <a:lstStyle/>
          <a:p>
            <a:r>
              <a:rPr lang="ru-RU" dirty="0"/>
              <a:t>Системы координат, не зависящие от положения наблюдателя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B4B69-6D31-3344-9200-939E1897B0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426894"/>
          </a:xfrm>
        </p:spPr>
        <p:txBody>
          <a:bodyPr>
            <a:normAutofit/>
          </a:bodyPr>
          <a:lstStyle/>
          <a:p>
            <a:r>
              <a:rPr lang="en-GB" dirty="0"/>
              <a:t>Carrington Heliographic Coordinates</a:t>
            </a:r>
            <a:br>
              <a:rPr lang="en-GB" dirty="0"/>
            </a:br>
            <a:r>
              <a:rPr lang="en-GB" dirty="0"/>
              <a:t>(HG, /</a:t>
            </a:r>
            <a:r>
              <a:rPr lang="en-GB" dirty="0" err="1"/>
              <a:t>carrington</a:t>
            </a:r>
            <a:r>
              <a:rPr lang="en-GB" dirty="0"/>
              <a:t>)</a:t>
            </a:r>
            <a:endParaRPr lang="ru-RU" dirty="0"/>
          </a:p>
          <a:p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547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A38F9-8A2A-1A46-B5F8-3975EDA86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493" y="365126"/>
            <a:ext cx="8513804" cy="1325563"/>
          </a:xfrm>
        </p:spPr>
        <p:txBody>
          <a:bodyPr>
            <a:normAutofit/>
          </a:bodyPr>
          <a:lstStyle/>
          <a:p>
            <a:r>
              <a:rPr lang="en-GB" dirty="0"/>
              <a:t>Carrington Heliographic Coordinates</a:t>
            </a:r>
            <a:br>
              <a:rPr lang="ru-RU" dirty="0"/>
            </a:br>
            <a:r>
              <a:rPr lang="ru-RU" dirty="0"/>
              <a:t>(</a:t>
            </a:r>
            <a:r>
              <a:rPr lang="ru-RU" sz="3200" dirty="0" err="1"/>
              <a:t>Каррингтоновская</a:t>
            </a:r>
            <a:r>
              <a:rPr lang="ru-RU" sz="3200" dirty="0"/>
              <a:t> система координат</a:t>
            </a:r>
            <a:r>
              <a:rPr lang="ru-RU" dirty="0"/>
              <a:t>)</a:t>
            </a:r>
            <a:endParaRPr lang="en-US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C48A2CA0-DF8B-9944-9638-CB3263BC9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/>
              <a:t>Сферическая система координат</a:t>
            </a:r>
          </a:p>
          <a:p>
            <a:r>
              <a:rPr lang="ru-RU" b="1" dirty="0"/>
              <a:t>Центр</a:t>
            </a:r>
            <a:r>
              <a:rPr lang="ru-RU" dirty="0"/>
              <a:t> – центр Солнца</a:t>
            </a:r>
          </a:p>
          <a:p>
            <a:r>
              <a:rPr lang="ru-RU" b="1" dirty="0"/>
              <a:t>Ось</a:t>
            </a:r>
            <a:r>
              <a:rPr lang="ru-RU" dirty="0"/>
              <a:t> – ось вращения Солнца</a:t>
            </a:r>
          </a:p>
          <a:p>
            <a:r>
              <a:rPr lang="ru-RU" b="1" dirty="0"/>
              <a:t>Нулевая долгота </a:t>
            </a:r>
            <a:r>
              <a:rPr lang="ru-RU" dirty="0"/>
              <a:t>– нулевой меридиан, вращающийся вместе с Солнцем</a:t>
            </a:r>
          </a:p>
          <a:p>
            <a:r>
              <a:rPr lang="ru-RU" b="1" dirty="0"/>
              <a:t>Нулевая широта </a:t>
            </a:r>
            <a:r>
              <a:rPr lang="ru-RU" dirty="0"/>
              <a:t>– солнечный экватора</a:t>
            </a:r>
          </a:p>
          <a:p>
            <a:r>
              <a:rPr lang="ru-RU" b="1" dirty="0"/>
              <a:t>Единицы измерения </a:t>
            </a:r>
            <a:r>
              <a:rPr lang="ru-RU" dirty="0"/>
              <a:t>- градусы</a:t>
            </a:r>
          </a:p>
          <a:p>
            <a:pPr marL="0" indent="0">
              <a:buNone/>
            </a:pPr>
            <a:endParaRPr lang="ru-RU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E83C6D-5268-4743-B189-A92F1C5125C4}"/>
              </a:ext>
            </a:extLst>
          </p:cNvPr>
          <p:cNvSpPr txBox="1"/>
          <p:nvPr/>
        </p:nvSpPr>
        <p:spPr>
          <a:xfrm>
            <a:off x="252986" y="5806797"/>
            <a:ext cx="301909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dirty="0"/>
              <a:t>Синоптические карты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31298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A38F9-8A2A-1A46-B5F8-3975EDA86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Системы координат, связанные с наблюдателем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35255-F9EB-CB43-9922-2B73DC670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Helioprojective</a:t>
            </a:r>
            <a:r>
              <a:rPr lang="ru-RU" dirty="0"/>
              <a:t>-</a:t>
            </a:r>
            <a:r>
              <a:rPr lang="en-GB" dirty="0"/>
              <a:t>Cartesian Coordinates</a:t>
            </a:r>
            <a:r>
              <a:rPr lang="ru-RU" dirty="0"/>
              <a:t> (</a:t>
            </a:r>
            <a:r>
              <a:rPr lang="en-GB" dirty="0"/>
              <a:t>HPC</a:t>
            </a:r>
            <a:r>
              <a:rPr lang="ru-RU" dirty="0"/>
              <a:t>)</a:t>
            </a:r>
            <a:endParaRPr lang="en-GB" dirty="0"/>
          </a:p>
          <a:p>
            <a:r>
              <a:rPr lang="en-GB" dirty="0"/>
              <a:t>Heliocentric-Cartesian Coordinates (HCC)</a:t>
            </a:r>
          </a:p>
          <a:p>
            <a:r>
              <a:rPr lang="en-US" dirty="0" err="1"/>
              <a:t>Stonyhurst</a:t>
            </a:r>
            <a:r>
              <a:rPr lang="en-US" dirty="0"/>
              <a:t> Heliographic Coordinates (HG)</a:t>
            </a:r>
            <a:endParaRPr lang="ru-RU" dirty="0"/>
          </a:p>
          <a:p>
            <a:r>
              <a:rPr lang="en-GB" dirty="0"/>
              <a:t>Heliocentric-Radial Coordinates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912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A38F9-8A2A-1A46-B5F8-3975EDA86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422" y="256135"/>
            <a:ext cx="8699156" cy="1325563"/>
          </a:xfrm>
        </p:spPr>
        <p:txBody>
          <a:bodyPr/>
          <a:lstStyle/>
          <a:p>
            <a:r>
              <a:rPr lang="en-GB" dirty="0" err="1"/>
              <a:t>Helioprojective</a:t>
            </a:r>
            <a:r>
              <a:rPr lang="ru-RU" dirty="0"/>
              <a:t>-</a:t>
            </a:r>
            <a:r>
              <a:rPr lang="en-GB" dirty="0"/>
              <a:t>Cartesian Coordinates</a:t>
            </a:r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C48A2CA0-DF8B-9944-9638-CB3263BC9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81698"/>
            <a:ext cx="7886700" cy="4351338"/>
          </a:xfrm>
        </p:spPr>
        <p:txBody>
          <a:bodyPr/>
          <a:lstStyle/>
          <a:p>
            <a:r>
              <a:rPr lang="ru-RU" u="sng" dirty="0"/>
              <a:t>Сферическая система координат (проекционная)</a:t>
            </a:r>
          </a:p>
          <a:p>
            <a:r>
              <a:rPr lang="ru-RU" b="1" dirty="0"/>
              <a:t>Центр</a:t>
            </a:r>
            <a:r>
              <a:rPr lang="ru-RU" dirty="0"/>
              <a:t> – положение наблюдателя</a:t>
            </a:r>
          </a:p>
          <a:p>
            <a:r>
              <a:rPr lang="ru-RU" b="1" dirty="0"/>
              <a:t>Нулевая широта/долгота </a:t>
            </a:r>
            <a:r>
              <a:rPr lang="ru-RU" dirty="0"/>
              <a:t>– видимый центр Солнца</a:t>
            </a:r>
          </a:p>
          <a:p>
            <a:r>
              <a:rPr lang="ru-RU" b="1" dirty="0"/>
              <a:t>Ось</a:t>
            </a:r>
            <a:r>
              <a:rPr lang="en-GB" b="1" dirty="0"/>
              <a:t> </a:t>
            </a:r>
            <a:r>
              <a:rPr lang="ru-RU" dirty="0"/>
              <a:t> – проекция оси вращения Солнца</a:t>
            </a:r>
          </a:p>
          <a:p>
            <a:r>
              <a:rPr lang="ru-RU" b="1" dirty="0"/>
              <a:t>Единицы измерения </a:t>
            </a:r>
            <a:r>
              <a:rPr lang="ru-RU" dirty="0"/>
              <a:t>– секунды дуги</a:t>
            </a:r>
          </a:p>
          <a:p>
            <a:endParaRPr lang="ru-RU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442817-E1D3-B548-90D8-066FEAB6573C}"/>
              </a:ext>
            </a:extLst>
          </p:cNvPr>
          <p:cNvSpPr txBox="1"/>
          <p:nvPr/>
        </p:nvSpPr>
        <p:spPr>
          <a:xfrm>
            <a:off x="252986" y="5534948"/>
            <a:ext cx="866859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dirty="0"/>
              <a:t>Изображения, получаемые оптическими или радиотелескопами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01542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A38F9-8A2A-1A46-B5F8-3975EDA86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422" y="256135"/>
            <a:ext cx="8699156" cy="1325563"/>
          </a:xfrm>
        </p:spPr>
        <p:txBody>
          <a:bodyPr/>
          <a:lstStyle/>
          <a:p>
            <a:r>
              <a:rPr lang="en-GB" dirty="0"/>
              <a:t>Heliocentric-Cartesian Coordinates</a:t>
            </a:r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C48A2CA0-DF8B-9944-9638-CB3263BC9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81698"/>
            <a:ext cx="7886700" cy="4351338"/>
          </a:xfrm>
        </p:spPr>
        <p:txBody>
          <a:bodyPr/>
          <a:lstStyle/>
          <a:p>
            <a:r>
              <a:rPr lang="ru-RU" u="sng" dirty="0"/>
              <a:t>Прямоугольная Декартова система координат </a:t>
            </a:r>
          </a:p>
          <a:p>
            <a:r>
              <a:rPr lang="ru-RU" b="1" dirty="0"/>
              <a:t>Центр</a:t>
            </a:r>
            <a:r>
              <a:rPr lang="ru-RU" dirty="0"/>
              <a:t> – центр Солнца</a:t>
            </a:r>
          </a:p>
          <a:p>
            <a:r>
              <a:rPr lang="ru-RU" b="1" dirty="0"/>
              <a:t>Ось </a:t>
            </a:r>
            <a:r>
              <a:rPr lang="en-GB" b="1" dirty="0"/>
              <a:t>OY</a:t>
            </a:r>
            <a:r>
              <a:rPr lang="ru-RU" dirty="0"/>
              <a:t>– Проекция оси </a:t>
            </a:r>
            <a:r>
              <a:rPr lang="en-GB" dirty="0"/>
              <a:t>OY </a:t>
            </a:r>
            <a:r>
              <a:rPr lang="ru-RU" dirty="0"/>
              <a:t>совпадает с проекцией оси вращения Солнца.</a:t>
            </a:r>
            <a:r>
              <a:rPr lang="en-GB" dirty="0"/>
              <a:t> </a:t>
            </a:r>
            <a:endParaRPr lang="ru-RU" dirty="0"/>
          </a:p>
          <a:p>
            <a:r>
              <a:rPr lang="ru-RU" b="1" dirty="0"/>
              <a:t>Ось</a:t>
            </a:r>
            <a:r>
              <a:rPr lang="en-GB" b="1" dirty="0"/>
              <a:t> OZ </a:t>
            </a:r>
            <a:r>
              <a:rPr lang="ru-RU" dirty="0"/>
              <a:t> –  Направление центр Солнца – Наблюдателя</a:t>
            </a:r>
          </a:p>
          <a:p>
            <a:r>
              <a:rPr lang="ru-RU" dirty="0"/>
              <a:t>Ось </a:t>
            </a:r>
            <a:r>
              <a:rPr lang="en-GB" dirty="0"/>
              <a:t>OY, OZ </a:t>
            </a:r>
            <a:r>
              <a:rPr lang="ru-RU" dirty="0"/>
              <a:t>и ось вращения Солнца лежат в одной плоскости</a:t>
            </a:r>
          </a:p>
          <a:p>
            <a:r>
              <a:rPr lang="ru-RU" b="1" dirty="0"/>
              <a:t>Единицы измерения </a:t>
            </a:r>
            <a:r>
              <a:rPr lang="ru-RU" dirty="0"/>
              <a:t>– метры</a:t>
            </a:r>
          </a:p>
          <a:p>
            <a:endParaRPr lang="ru-RU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322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A38F9-8A2A-1A46-B5F8-3975EDA86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422" y="256135"/>
            <a:ext cx="8699156" cy="1325563"/>
          </a:xfrm>
        </p:spPr>
        <p:txBody>
          <a:bodyPr>
            <a:normAutofit/>
          </a:bodyPr>
          <a:lstStyle/>
          <a:p>
            <a:r>
              <a:rPr lang="en-GB" dirty="0"/>
              <a:t>Heliocentric-Radial Coordinates</a:t>
            </a:r>
            <a:br>
              <a:rPr lang="ru-RU" dirty="0"/>
            </a:br>
            <a:r>
              <a:rPr lang="ru-RU" sz="3600" dirty="0"/>
              <a:t>(гелиографическая система координат)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ontent Placeholder 23">
                <a:extLst>
                  <a:ext uri="{FF2B5EF4-FFF2-40B4-BE49-F238E27FC236}">
                    <a16:creationId xmlns:a16="http://schemas.microsoft.com/office/drawing/2014/main" id="{C48A2CA0-DF8B-9944-9638-CB3263BC98C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2026541"/>
                <a:ext cx="7886700" cy="4351338"/>
              </a:xfrm>
            </p:spPr>
            <p:txBody>
              <a:bodyPr/>
              <a:lstStyle/>
              <a:p>
                <a:r>
                  <a:rPr lang="ru-RU" u="sng" dirty="0"/>
                  <a:t>Цилиндрическая система координат </a:t>
                </a:r>
              </a:p>
              <a:p>
                <a:r>
                  <a:rPr lang="ru-RU" b="1" dirty="0"/>
                  <a:t>Центр</a:t>
                </a:r>
                <a:r>
                  <a:rPr lang="ru-RU" dirty="0"/>
                  <a:t> – центр Солнца</a:t>
                </a:r>
              </a:p>
              <a:p>
                <a:r>
                  <a:rPr lang="ru-RU" b="1" dirty="0"/>
                  <a:t>Ось</a:t>
                </a:r>
                <a:r>
                  <a:rPr lang="en-GB" b="1" dirty="0"/>
                  <a:t> OZ </a:t>
                </a:r>
                <a:r>
                  <a:rPr lang="ru-RU" dirty="0"/>
                  <a:t> –  Направление центр Солнца – Наблюдатель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/>
                  <a:t>, </a:t>
                </a:r>
                <a:r>
                  <a:rPr lang="ru-RU" dirty="0"/>
                  <a:t>направление на Север вдоль оси вращения Солнца</a:t>
                </a:r>
              </a:p>
              <a:p>
                <a:r>
                  <a:rPr lang="ru-RU" b="1" dirty="0"/>
                  <a:t>Единицы измерения </a:t>
                </a:r>
                <a:r>
                  <a:rPr lang="ru-RU" dirty="0"/>
                  <a:t>– метры, градусы</a:t>
                </a:r>
              </a:p>
              <a:p>
                <a:endParaRPr lang="ru-RU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24" name="Content Placeholder 23">
                <a:extLst>
                  <a:ext uri="{FF2B5EF4-FFF2-40B4-BE49-F238E27FC236}">
                    <a16:creationId xmlns:a16="http://schemas.microsoft.com/office/drawing/2014/main" id="{C48A2CA0-DF8B-9944-9638-CB3263BC98C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2026541"/>
                <a:ext cx="7886700" cy="4351338"/>
              </a:xfrm>
              <a:blipFill>
                <a:blip r:embed="rId2"/>
                <a:stretch>
                  <a:fillRect l="-1447" t="-23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4137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421</TotalTime>
  <Words>438</Words>
  <Application>Microsoft Macintosh PowerPoint</Application>
  <PresentationFormat>On-screen Show (4:3)</PresentationFormat>
  <Paragraphs>87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Office Theme</vt:lpstr>
      <vt:lpstr>Основные системы координат, используемые в физике Солнца</vt:lpstr>
      <vt:lpstr>Источники информации</vt:lpstr>
      <vt:lpstr>Ориентиры и опорные точки</vt:lpstr>
      <vt:lpstr>Системы координат, не зависящие от положения наблюдателя</vt:lpstr>
      <vt:lpstr>Carrington Heliographic Coordinates (Каррингтоновская система координат)</vt:lpstr>
      <vt:lpstr>Системы координат, связанные с наблюдателем</vt:lpstr>
      <vt:lpstr>Helioprojective-Cartesian Coordinates</vt:lpstr>
      <vt:lpstr>Heliocentric-Cartesian Coordinates</vt:lpstr>
      <vt:lpstr>Heliocentric-Radial Coordinates (гелиографическая система координат)</vt:lpstr>
      <vt:lpstr>Stonyhurst Heliographic Coordinates</vt:lpstr>
      <vt:lpstr>Проекции сферических систем координат 1</vt:lpstr>
      <vt:lpstr>Проекции сферических систем координат 2</vt:lpstr>
      <vt:lpstr> Важные моменты</vt:lpstr>
      <vt:lpstr>Спасибо за внимание!!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системы координат, используемые в физике Солнца</dc:title>
  <dc:creator>Microsoft Office User</dc:creator>
  <cp:lastModifiedBy>Microsoft Office User</cp:lastModifiedBy>
  <cp:revision>21</cp:revision>
  <dcterms:created xsi:type="dcterms:W3CDTF">2018-03-21T08:25:34Z</dcterms:created>
  <dcterms:modified xsi:type="dcterms:W3CDTF">2018-03-21T15:43:36Z</dcterms:modified>
</cp:coreProperties>
</file>