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4" r:id="rId3"/>
    <p:sldId id="313" r:id="rId4"/>
    <p:sldId id="312" r:id="rId5"/>
    <p:sldId id="350" r:id="rId6"/>
    <p:sldId id="306" r:id="rId7"/>
    <p:sldId id="296" r:id="rId8"/>
    <p:sldId id="346" r:id="rId9"/>
    <p:sldId id="304" r:id="rId10"/>
    <p:sldId id="331" r:id="rId11"/>
    <p:sldId id="339" r:id="rId12"/>
    <p:sldId id="307" r:id="rId13"/>
    <p:sldId id="316" r:id="rId14"/>
    <p:sldId id="315" r:id="rId15"/>
    <p:sldId id="308" r:id="rId16"/>
    <p:sldId id="348" r:id="rId17"/>
    <p:sldId id="340" r:id="rId18"/>
    <p:sldId id="321" r:id="rId19"/>
    <p:sldId id="318" r:id="rId20"/>
    <p:sldId id="343" r:id="rId21"/>
    <p:sldId id="325" r:id="rId22"/>
    <p:sldId id="341" r:id="rId23"/>
    <p:sldId id="349" r:id="rId24"/>
    <p:sldId id="322" r:id="rId25"/>
    <p:sldId id="323" r:id="rId26"/>
    <p:sldId id="326" r:id="rId27"/>
    <p:sldId id="345" r:id="rId28"/>
    <p:sldId id="351" r:id="rId29"/>
    <p:sldId id="329" r:id="rId30"/>
    <p:sldId id="342"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3" autoAdjust="0"/>
  </p:normalViewPr>
  <p:slideViewPr>
    <p:cSldViewPr snapToGrid="0">
      <p:cViewPr varScale="1">
        <p:scale>
          <a:sx n="65" d="100"/>
          <a:sy n="65" d="100"/>
        </p:scale>
        <p:origin x="43"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0D51B-08F0-4231-92BA-E45A08A21E56}" type="datetimeFigureOut">
              <a:rPr lang="ru-RU" smtClean="0"/>
              <a:t>29.05.2018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121E2-6605-484A-8D54-283364ECBAE8}" type="slidenum">
              <a:rPr lang="ru-RU" smtClean="0"/>
              <a:t>‹#›</a:t>
            </a:fld>
            <a:endParaRPr lang="ru-RU"/>
          </a:p>
        </p:txBody>
      </p:sp>
    </p:spTree>
    <p:extLst>
      <p:ext uri="{BB962C8B-B14F-4D97-AF65-F5344CB8AC3E}">
        <p14:creationId xmlns:p14="http://schemas.microsoft.com/office/powerpoint/2010/main" val="294148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CE121E2-6605-484A-8D54-283364ECBAE8}" type="slidenum">
              <a:rPr lang="ru-RU" smtClean="0"/>
              <a:t>1</a:t>
            </a:fld>
            <a:endParaRPr lang="ru-RU"/>
          </a:p>
        </p:txBody>
      </p:sp>
    </p:spTree>
    <p:extLst>
      <p:ext uri="{BB962C8B-B14F-4D97-AF65-F5344CB8AC3E}">
        <p14:creationId xmlns:p14="http://schemas.microsoft.com/office/powerpoint/2010/main" val="427279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10</a:t>
            </a:fld>
            <a:endParaRPr lang="ru-RU"/>
          </a:p>
        </p:txBody>
      </p:sp>
    </p:spTree>
    <p:extLst>
      <p:ext uri="{BB962C8B-B14F-4D97-AF65-F5344CB8AC3E}">
        <p14:creationId xmlns:p14="http://schemas.microsoft.com/office/powerpoint/2010/main" val="182740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13</a:t>
            </a:fld>
            <a:endParaRPr lang="ru-RU"/>
          </a:p>
        </p:txBody>
      </p:sp>
    </p:spTree>
    <p:extLst>
      <p:ext uri="{BB962C8B-B14F-4D97-AF65-F5344CB8AC3E}">
        <p14:creationId xmlns:p14="http://schemas.microsoft.com/office/powerpoint/2010/main" val="405507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14</a:t>
            </a:fld>
            <a:endParaRPr lang="ru-RU"/>
          </a:p>
        </p:txBody>
      </p:sp>
    </p:spTree>
    <p:extLst>
      <p:ext uri="{BB962C8B-B14F-4D97-AF65-F5344CB8AC3E}">
        <p14:creationId xmlns:p14="http://schemas.microsoft.com/office/powerpoint/2010/main" val="310052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15</a:t>
            </a:fld>
            <a:endParaRPr lang="ru-RU"/>
          </a:p>
        </p:txBody>
      </p:sp>
    </p:spTree>
    <p:extLst>
      <p:ext uri="{BB962C8B-B14F-4D97-AF65-F5344CB8AC3E}">
        <p14:creationId xmlns:p14="http://schemas.microsoft.com/office/powerpoint/2010/main" val="130754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16</a:t>
            </a:fld>
            <a:endParaRPr lang="ru-RU"/>
          </a:p>
        </p:txBody>
      </p:sp>
    </p:spTree>
    <p:extLst>
      <p:ext uri="{BB962C8B-B14F-4D97-AF65-F5344CB8AC3E}">
        <p14:creationId xmlns:p14="http://schemas.microsoft.com/office/powerpoint/2010/main" val="347368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18</a:t>
            </a:fld>
            <a:endParaRPr lang="ru-RU"/>
          </a:p>
        </p:txBody>
      </p:sp>
    </p:spTree>
    <p:extLst>
      <p:ext uri="{BB962C8B-B14F-4D97-AF65-F5344CB8AC3E}">
        <p14:creationId xmlns:p14="http://schemas.microsoft.com/office/powerpoint/2010/main" val="117294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19</a:t>
            </a:fld>
            <a:endParaRPr lang="ru-RU"/>
          </a:p>
        </p:txBody>
      </p:sp>
    </p:spTree>
    <p:extLst>
      <p:ext uri="{BB962C8B-B14F-4D97-AF65-F5344CB8AC3E}">
        <p14:creationId xmlns:p14="http://schemas.microsoft.com/office/powerpoint/2010/main" val="1797044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20</a:t>
            </a:fld>
            <a:endParaRPr lang="ru-RU"/>
          </a:p>
        </p:txBody>
      </p:sp>
    </p:spTree>
    <p:extLst>
      <p:ext uri="{BB962C8B-B14F-4D97-AF65-F5344CB8AC3E}">
        <p14:creationId xmlns:p14="http://schemas.microsoft.com/office/powerpoint/2010/main" val="13461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21</a:t>
            </a:fld>
            <a:endParaRPr lang="ru-RU"/>
          </a:p>
        </p:txBody>
      </p:sp>
    </p:spTree>
    <p:extLst>
      <p:ext uri="{BB962C8B-B14F-4D97-AF65-F5344CB8AC3E}">
        <p14:creationId xmlns:p14="http://schemas.microsoft.com/office/powerpoint/2010/main" val="331337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24</a:t>
            </a:fld>
            <a:endParaRPr lang="ru-RU"/>
          </a:p>
        </p:txBody>
      </p:sp>
    </p:spTree>
    <p:extLst>
      <p:ext uri="{BB962C8B-B14F-4D97-AF65-F5344CB8AC3E}">
        <p14:creationId xmlns:p14="http://schemas.microsoft.com/office/powerpoint/2010/main" val="380285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a:t>
            </a:fld>
            <a:endParaRPr lang="ru-RU"/>
          </a:p>
        </p:txBody>
      </p:sp>
    </p:spTree>
    <p:extLst>
      <p:ext uri="{BB962C8B-B14F-4D97-AF65-F5344CB8AC3E}">
        <p14:creationId xmlns:p14="http://schemas.microsoft.com/office/powerpoint/2010/main" val="3216220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25</a:t>
            </a:fld>
            <a:endParaRPr lang="ru-RU"/>
          </a:p>
        </p:txBody>
      </p:sp>
    </p:spTree>
    <p:extLst>
      <p:ext uri="{BB962C8B-B14F-4D97-AF65-F5344CB8AC3E}">
        <p14:creationId xmlns:p14="http://schemas.microsoft.com/office/powerpoint/2010/main" val="395679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26</a:t>
            </a:fld>
            <a:endParaRPr lang="ru-RU"/>
          </a:p>
        </p:txBody>
      </p:sp>
    </p:spTree>
    <p:extLst>
      <p:ext uri="{BB962C8B-B14F-4D97-AF65-F5344CB8AC3E}">
        <p14:creationId xmlns:p14="http://schemas.microsoft.com/office/powerpoint/2010/main" val="3968736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27</a:t>
            </a:fld>
            <a:endParaRPr lang="ru-RU"/>
          </a:p>
        </p:txBody>
      </p:sp>
    </p:spTree>
    <p:extLst>
      <p:ext uri="{BB962C8B-B14F-4D97-AF65-F5344CB8AC3E}">
        <p14:creationId xmlns:p14="http://schemas.microsoft.com/office/powerpoint/2010/main" val="308152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28</a:t>
            </a:fld>
            <a:endParaRPr lang="ru-RU"/>
          </a:p>
        </p:txBody>
      </p:sp>
    </p:spTree>
    <p:extLst>
      <p:ext uri="{BB962C8B-B14F-4D97-AF65-F5344CB8AC3E}">
        <p14:creationId xmlns:p14="http://schemas.microsoft.com/office/powerpoint/2010/main" val="2403260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29</a:t>
            </a:fld>
            <a:endParaRPr lang="ru-RU"/>
          </a:p>
        </p:txBody>
      </p:sp>
    </p:spTree>
    <p:extLst>
      <p:ext uri="{BB962C8B-B14F-4D97-AF65-F5344CB8AC3E}">
        <p14:creationId xmlns:p14="http://schemas.microsoft.com/office/powerpoint/2010/main" val="324010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30</a:t>
            </a:fld>
            <a:endParaRPr lang="ru-RU"/>
          </a:p>
        </p:txBody>
      </p:sp>
    </p:spTree>
    <p:extLst>
      <p:ext uri="{BB962C8B-B14F-4D97-AF65-F5344CB8AC3E}">
        <p14:creationId xmlns:p14="http://schemas.microsoft.com/office/powerpoint/2010/main" val="34627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3</a:t>
            </a:fld>
            <a:endParaRPr lang="ru-RU"/>
          </a:p>
        </p:txBody>
      </p:sp>
    </p:spTree>
    <p:extLst>
      <p:ext uri="{BB962C8B-B14F-4D97-AF65-F5344CB8AC3E}">
        <p14:creationId xmlns:p14="http://schemas.microsoft.com/office/powerpoint/2010/main" val="96743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4</a:t>
            </a:fld>
            <a:endParaRPr lang="ru-RU"/>
          </a:p>
        </p:txBody>
      </p:sp>
    </p:spTree>
    <p:extLst>
      <p:ext uri="{BB962C8B-B14F-4D97-AF65-F5344CB8AC3E}">
        <p14:creationId xmlns:p14="http://schemas.microsoft.com/office/powerpoint/2010/main" val="266422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E121E2-6605-484A-8D54-283364ECBAE8}" type="slidenum">
              <a:rPr lang="ru-RU" smtClean="0"/>
              <a:t>5</a:t>
            </a:fld>
            <a:endParaRPr lang="ru-RU"/>
          </a:p>
        </p:txBody>
      </p:sp>
    </p:spTree>
    <p:extLst>
      <p:ext uri="{BB962C8B-B14F-4D97-AF65-F5344CB8AC3E}">
        <p14:creationId xmlns:p14="http://schemas.microsoft.com/office/powerpoint/2010/main" val="5701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6</a:t>
            </a:fld>
            <a:endParaRPr lang="ru-RU"/>
          </a:p>
        </p:txBody>
      </p:sp>
    </p:spTree>
    <p:extLst>
      <p:ext uri="{BB962C8B-B14F-4D97-AF65-F5344CB8AC3E}">
        <p14:creationId xmlns:p14="http://schemas.microsoft.com/office/powerpoint/2010/main" val="138799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7</a:t>
            </a:fld>
            <a:endParaRPr lang="ru-RU"/>
          </a:p>
        </p:txBody>
      </p:sp>
    </p:spTree>
    <p:extLst>
      <p:ext uri="{BB962C8B-B14F-4D97-AF65-F5344CB8AC3E}">
        <p14:creationId xmlns:p14="http://schemas.microsoft.com/office/powerpoint/2010/main" val="15899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8</a:t>
            </a:fld>
            <a:endParaRPr lang="ru-RU"/>
          </a:p>
        </p:txBody>
      </p:sp>
    </p:spTree>
    <p:extLst>
      <p:ext uri="{BB962C8B-B14F-4D97-AF65-F5344CB8AC3E}">
        <p14:creationId xmlns:p14="http://schemas.microsoft.com/office/powerpoint/2010/main" val="310443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0D4284-CA21-439D-A17E-54D2EAAD384A}" type="slidenum">
              <a:rPr lang="ru-RU" smtClean="0"/>
              <a:t>9</a:t>
            </a:fld>
            <a:endParaRPr lang="ru-RU"/>
          </a:p>
        </p:txBody>
      </p:sp>
    </p:spTree>
    <p:extLst>
      <p:ext uri="{BB962C8B-B14F-4D97-AF65-F5344CB8AC3E}">
        <p14:creationId xmlns:p14="http://schemas.microsoft.com/office/powerpoint/2010/main" val="249920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r>
              <a:rPr lang="ru-RU"/>
              <a:t>30.05.2018</a:t>
            </a:r>
          </a:p>
        </p:txBody>
      </p:sp>
      <p:sp>
        <p:nvSpPr>
          <p:cNvPr id="5" name="Нижний колонтитул 4"/>
          <p:cNvSpPr>
            <a:spLocks noGrp="1"/>
          </p:cNvSpPr>
          <p:nvPr>
            <p:ph type="ftr" sz="quarter" idx="11"/>
          </p:nvPr>
        </p:nvSpPr>
        <p:spPr/>
        <p:txBody>
          <a:bodyPr/>
          <a:lstStyle/>
          <a:p>
            <a:r>
              <a:rPr lang="en-US"/>
              <a:t>Webex-</a:t>
            </a:r>
            <a:r>
              <a:rPr lang="ru-RU"/>
              <a:t>кон №83</a:t>
            </a:r>
          </a:p>
        </p:txBody>
      </p:sp>
      <p:sp>
        <p:nvSpPr>
          <p:cNvPr id="6" name="Номер слайда 5"/>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139851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30.05.2018</a:t>
            </a:r>
          </a:p>
        </p:txBody>
      </p:sp>
      <p:sp>
        <p:nvSpPr>
          <p:cNvPr id="5" name="Нижний колонтитул 4"/>
          <p:cNvSpPr>
            <a:spLocks noGrp="1"/>
          </p:cNvSpPr>
          <p:nvPr>
            <p:ph type="ftr" sz="quarter" idx="11"/>
          </p:nvPr>
        </p:nvSpPr>
        <p:spPr/>
        <p:txBody>
          <a:bodyPr/>
          <a:lstStyle/>
          <a:p>
            <a:r>
              <a:rPr lang="en-US"/>
              <a:t>Webex-</a:t>
            </a:r>
            <a:r>
              <a:rPr lang="ru-RU"/>
              <a:t>кон №83</a:t>
            </a:r>
          </a:p>
        </p:txBody>
      </p:sp>
      <p:sp>
        <p:nvSpPr>
          <p:cNvPr id="6" name="Номер слайда 5"/>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96589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30.05.2018</a:t>
            </a:r>
          </a:p>
        </p:txBody>
      </p:sp>
      <p:sp>
        <p:nvSpPr>
          <p:cNvPr id="5" name="Нижний колонтитул 4"/>
          <p:cNvSpPr>
            <a:spLocks noGrp="1"/>
          </p:cNvSpPr>
          <p:nvPr>
            <p:ph type="ftr" sz="quarter" idx="11"/>
          </p:nvPr>
        </p:nvSpPr>
        <p:spPr/>
        <p:txBody>
          <a:bodyPr/>
          <a:lstStyle/>
          <a:p>
            <a:r>
              <a:rPr lang="en-US"/>
              <a:t>Webex-</a:t>
            </a:r>
            <a:r>
              <a:rPr lang="ru-RU"/>
              <a:t>кон №83</a:t>
            </a:r>
          </a:p>
        </p:txBody>
      </p:sp>
      <p:sp>
        <p:nvSpPr>
          <p:cNvPr id="6" name="Номер слайда 5"/>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279377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30.05.2018</a:t>
            </a:r>
          </a:p>
        </p:txBody>
      </p:sp>
      <p:sp>
        <p:nvSpPr>
          <p:cNvPr id="5" name="Нижний колонтитул 4"/>
          <p:cNvSpPr>
            <a:spLocks noGrp="1"/>
          </p:cNvSpPr>
          <p:nvPr>
            <p:ph type="ftr" sz="quarter" idx="11"/>
          </p:nvPr>
        </p:nvSpPr>
        <p:spPr/>
        <p:txBody>
          <a:bodyPr/>
          <a:lstStyle/>
          <a:p>
            <a:r>
              <a:rPr lang="en-US"/>
              <a:t>Webex-</a:t>
            </a:r>
            <a:r>
              <a:rPr lang="ru-RU"/>
              <a:t>кон №83</a:t>
            </a:r>
          </a:p>
        </p:txBody>
      </p:sp>
      <p:sp>
        <p:nvSpPr>
          <p:cNvPr id="6" name="Номер слайда 5"/>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365255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r>
              <a:rPr lang="ru-RU"/>
              <a:t>30.05.2018</a:t>
            </a:r>
          </a:p>
        </p:txBody>
      </p:sp>
      <p:sp>
        <p:nvSpPr>
          <p:cNvPr id="5" name="Нижний колонтитул 4"/>
          <p:cNvSpPr>
            <a:spLocks noGrp="1"/>
          </p:cNvSpPr>
          <p:nvPr>
            <p:ph type="ftr" sz="quarter" idx="11"/>
          </p:nvPr>
        </p:nvSpPr>
        <p:spPr/>
        <p:txBody>
          <a:bodyPr/>
          <a:lstStyle/>
          <a:p>
            <a:r>
              <a:rPr lang="en-US"/>
              <a:t>Webex-</a:t>
            </a:r>
            <a:r>
              <a:rPr lang="ru-RU"/>
              <a:t>кон №83</a:t>
            </a:r>
          </a:p>
        </p:txBody>
      </p:sp>
      <p:sp>
        <p:nvSpPr>
          <p:cNvPr id="6" name="Номер слайда 5"/>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141689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r>
              <a:rPr lang="ru-RU"/>
              <a:t>30.05.2018</a:t>
            </a:r>
          </a:p>
        </p:txBody>
      </p:sp>
      <p:sp>
        <p:nvSpPr>
          <p:cNvPr id="6" name="Нижний колонтитул 5"/>
          <p:cNvSpPr>
            <a:spLocks noGrp="1"/>
          </p:cNvSpPr>
          <p:nvPr>
            <p:ph type="ftr" sz="quarter" idx="11"/>
          </p:nvPr>
        </p:nvSpPr>
        <p:spPr/>
        <p:txBody>
          <a:bodyPr/>
          <a:lstStyle/>
          <a:p>
            <a:r>
              <a:rPr lang="en-US"/>
              <a:t>Webex-</a:t>
            </a:r>
            <a:r>
              <a:rPr lang="ru-RU"/>
              <a:t>кон №83</a:t>
            </a:r>
          </a:p>
        </p:txBody>
      </p:sp>
      <p:sp>
        <p:nvSpPr>
          <p:cNvPr id="7" name="Номер слайда 6"/>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75026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r>
              <a:rPr lang="ru-RU"/>
              <a:t>30.05.2018</a:t>
            </a:r>
          </a:p>
        </p:txBody>
      </p:sp>
      <p:sp>
        <p:nvSpPr>
          <p:cNvPr id="8" name="Нижний колонтитул 7"/>
          <p:cNvSpPr>
            <a:spLocks noGrp="1"/>
          </p:cNvSpPr>
          <p:nvPr>
            <p:ph type="ftr" sz="quarter" idx="11"/>
          </p:nvPr>
        </p:nvSpPr>
        <p:spPr/>
        <p:txBody>
          <a:bodyPr/>
          <a:lstStyle/>
          <a:p>
            <a:r>
              <a:rPr lang="en-US"/>
              <a:t>Webex-</a:t>
            </a:r>
            <a:r>
              <a:rPr lang="ru-RU"/>
              <a:t>кон №83</a:t>
            </a:r>
          </a:p>
        </p:txBody>
      </p:sp>
      <p:sp>
        <p:nvSpPr>
          <p:cNvPr id="9" name="Номер слайда 8"/>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78763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r>
              <a:rPr lang="ru-RU"/>
              <a:t>30.05.2018</a:t>
            </a:r>
          </a:p>
        </p:txBody>
      </p:sp>
      <p:sp>
        <p:nvSpPr>
          <p:cNvPr id="4" name="Нижний колонтитул 3"/>
          <p:cNvSpPr>
            <a:spLocks noGrp="1"/>
          </p:cNvSpPr>
          <p:nvPr>
            <p:ph type="ftr" sz="quarter" idx="11"/>
          </p:nvPr>
        </p:nvSpPr>
        <p:spPr/>
        <p:txBody>
          <a:bodyPr/>
          <a:lstStyle/>
          <a:p>
            <a:r>
              <a:rPr lang="en-US"/>
              <a:t>Webex-</a:t>
            </a:r>
            <a:r>
              <a:rPr lang="ru-RU"/>
              <a:t>кон №83</a:t>
            </a:r>
          </a:p>
        </p:txBody>
      </p:sp>
      <p:sp>
        <p:nvSpPr>
          <p:cNvPr id="5" name="Номер слайда 4"/>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109530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30.05.2018</a:t>
            </a:r>
          </a:p>
        </p:txBody>
      </p:sp>
      <p:sp>
        <p:nvSpPr>
          <p:cNvPr id="3" name="Нижний колонтитул 2"/>
          <p:cNvSpPr>
            <a:spLocks noGrp="1"/>
          </p:cNvSpPr>
          <p:nvPr>
            <p:ph type="ftr" sz="quarter" idx="11"/>
          </p:nvPr>
        </p:nvSpPr>
        <p:spPr/>
        <p:txBody>
          <a:bodyPr/>
          <a:lstStyle/>
          <a:p>
            <a:r>
              <a:rPr lang="en-US"/>
              <a:t>Webex-</a:t>
            </a:r>
            <a:r>
              <a:rPr lang="ru-RU"/>
              <a:t>кон №83</a:t>
            </a:r>
          </a:p>
        </p:txBody>
      </p:sp>
      <p:sp>
        <p:nvSpPr>
          <p:cNvPr id="4" name="Номер слайда 3"/>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406634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r>
              <a:rPr lang="ru-RU"/>
              <a:t>30.05.2018</a:t>
            </a:r>
          </a:p>
        </p:txBody>
      </p:sp>
      <p:sp>
        <p:nvSpPr>
          <p:cNvPr id="6" name="Нижний колонтитул 5"/>
          <p:cNvSpPr>
            <a:spLocks noGrp="1"/>
          </p:cNvSpPr>
          <p:nvPr>
            <p:ph type="ftr" sz="quarter" idx="11"/>
          </p:nvPr>
        </p:nvSpPr>
        <p:spPr/>
        <p:txBody>
          <a:bodyPr/>
          <a:lstStyle/>
          <a:p>
            <a:r>
              <a:rPr lang="en-US"/>
              <a:t>Webex-</a:t>
            </a:r>
            <a:r>
              <a:rPr lang="ru-RU"/>
              <a:t>кон №83</a:t>
            </a:r>
          </a:p>
        </p:txBody>
      </p:sp>
      <p:sp>
        <p:nvSpPr>
          <p:cNvPr id="7" name="Номер слайда 6"/>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29539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r>
              <a:rPr lang="ru-RU"/>
              <a:t>30.05.2018</a:t>
            </a:r>
          </a:p>
        </p:txBody>
      </p:sp>
      <p:sp>
        <p:nvSpPr>
          <p:cNvPr id="6" name="Нижний колонтитул 5"/>
          <p:cNvSpPr>
            <a:spLocks noGrp="1"/>
          </p:cNvSpPr>
          <p:nvPr>
            <p:ph type="ftr" sz="quarter" idx="11"/>
          </p:nvPr>
        </p:nvSpPr>
        <p:spPr/>
        <p:txBody>
          <a:bodyPr/>
          <a:lstStyle/>
          <a:p>
            <a:r>
              <a:rPr lang="en-US"/>
              <a:t>Webex-</a:t>
            </a:r>
            <a:r>
              <a:rPr lang="ru-RU"/>
              <a:t>кон №83</a:t>
            </a:r>
          </a:p>
        </p:txBody>
      </p:sp>
      <p:sp>
        <p:nvSpPr>
          <p:cNvPr id="7" name="Номер слайда 6"/>
          <p:cNvSpPr>
            <a:spLocks noGrp="1"/>
          </p:cNvSpPr>
          <p:nvPr>
            <p:ph type="sldNum" sz="quarter" idx="12"/>
          </p:nvPr>
        </p:nvSpPr>
        <p:spPr/>
        <p:txBody>
          <a:bodyPr/>
          <a:lstStyle/>
          <a:p>
            <a:fld id="{7A4BE706-DAE5-4CE6-9227-A7EBF98FFC7C}" type="slidenum">
              <a:rPr lang="ru-RU" smtClean="0"/>
              <a:t>‹#›</a:t>
            </a:fld>
            <a:endParaRPr lang="ru-RU"/>
          </a:p>
        </p:txBody>
      </p:sp>
    </p:spTree>
    <p:extLst>
      <p:ext uri="{BB962C8B-B14F-4D97-AF65-F5344CB8AC3E}">
        <p14:creationId xmlns:p14="http://schemas.microsoft.com/office/powerpoint/2010/main" val="243426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a:t>30.05.2018</a:t>
            </a: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Webex-</a:t>
            </a:r>
            <a:r>
              <a:rPr lang="ru-RU"/>
              <a:t>кон №83</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BE706-DAE5-4CE6-9227-A7EBF98FFC7C}" type="slidenum">
              <a:rPr lang="ru-RU" smtClean="0"/>
              <a:t>‹#›</a:t>
            </a:fld>
            <a:endParaRPr lang="ru-RU"/>
          </a:p>
        </p:txBody>
      </p:sp>
    </p:spTree>
    <p:extLst>
      <p:ext uri="{BB962C8B-B14F-4D97-AF65-F5344CB8AC3E}">
        <p14:creationId xmlns:p14="http://schemas.microsoft.com/office/powerpoint/2010/main" val="306060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0"/>
            <a:ext cx="12192000" cy="3348038"/>
          </a:xfrm>
        </p:spPr>
        <p:txBody>
          <a:bodyPr>
            <a:normAutofit/>
          </a:bodyPr>
          <a:lstStyle/>
          <a:p>
            <a:r>
              <a:rPr lang="ru-RU" sz="4800" b="1" dirty="0"/>
              <a:t>О связи динамики источников рентгеновских пульсаций с магнитной конфигурацией вспышечных областей Солнца</a:t>
            </a:r>
            <a:br>
              <a:rPr lang="ru-RU" sz="4800" dirty="0"/>
            </a:br>
            <a:endParaRPr lang="ru-RU" sz="4800" dirty="0"/>
          </a:p>
        </p:txBody>
      </p:sp>
      <p:sp>
        <p:nvSpPr>
          <p:cNvPr id="3" name="Подзаголовок 2"/>
          <p:cNvSpPr>
            <a:spLocks noGrp="1"/>
          </p:cNvSpPr>
          <p:nvPr>
            <p:ph type="subTitle" idx="1"/>
          </p:nvPr>
        </p:nvSpPr>
        <p:spPr>
          <a:xfrm>
            <a:off x="0" y="3509962"/>
            <a:ext cx="12192000" cy="1985581"/>
          </a:xfrm>
        </p:spPr>
        <p:txBody>
          <a:bodyPr>
            <a:normAutofit/>
          </a:bodyPr>
          <a:lstStyle/>
          <a:p>
            <a:r>
              <a:rPr lang="ru-RU" sz="3000" dirty="0"/>
              <a:t>Иван</a:t>
            </a:r>
            <a:r>
              <a:rPr lang="en-US" sz="3000" dirty="0"/>
              <a:t> </a:t>
            </a:r>
            <a:r>
              <a:rPr lang="ru-RU" sz="3000" dirty="0" err="1"/>
              <a:t>Зимовец</a:t>
            </a:r>
            <a:r>
              <a:rPr lang="en-US" sz="3000" baseline="30000" dirty="0"/>
              <a:t>1,2,3</a:t>
            </a:r>
            <a:r>
              <a:rPr lang="ru-RU" sz="3000" dirty="0"/>
              <a:t> </a:t>
            </a:r>
            <a:r>
              <a:rPr lang="en-US" sz="3000" dirty="0"/>
              <a:t>&amp; co</a:t>
            </a:r>
            <a:r>
              <a:rPr lang="ru-RU" sz="3000" baseline="30000" dirty="0"/>
              <a:t> </a:t>
            </a:r>
            <a:endParaRPr lang="en-US" sz="1800" dirty="0"/>
          </a:p>
        </p:txBody>
      </p:sp>
      <p:sp>
        <p:nvSpPr>
          <p:cNvPr id="4" name="Дата 3"/>
          <p:cNvSpPr>
            <a:spLocks noGrp="1"/>
          </p:cNvSpPr>
          <p:nvPr>
            <p:ph type="dt" sz="half" idx="10"/>
          </p:nvPr>
        </p:nvSpPr>
        <p:spPr>
          <a:xfrm>
            <a:off x="0" y="6489065"/>
            <a:ext cx="2743200" cy="365125"/>
          </a:xfrm>
        </p:spPr>
        <p:txBody>
          <a:bodyPr/>
          <a:lstStyle/>
          <a:p>
            <a:r>
              <a:rPr lang="ru-RU"/>
              <a:t>30.05.2018</a:t>
            </a:r>
            <a:endParaRPr lang="ru-RU" dirty="0"/>
          </a:p>
        </p:txBody>
      </p:sp>
      <p:sp>
        <p:nvSpPr>
          <p:cNvPr id="5" name="Нижний колонтитул 4"/>
          <p:cNvSpPr>
            <a:spLocks noGrp="1"/>
          </p:cNvSpPr>
          <p:nvPr>
            <p:ph type="ftr" sz="quarter" idx="11"/>
          </p:nvPr>
        </p:nvSpPr>
        <p:spPr>
          <a:xfrm>
            <a:off x="4038600" y="6489063"/>
            <a:ext cx="4114800" cy="365125"/>
          </a:xfrm>
        </p:spPr>
        <p:txBody>
          <a:bodyPr/>
          <a:lstStyle/>
          <a:p>
            <a:r>
              <a:rPr lang="en-US"/>
              <a:t>Webex-</a:t>
            </a:r>
            <a:r>
              <a:rPr lang="ru-RU"/>
              <a:t>кон №83</a:t>
            </a:r>
            <a:endParaRPr lang="ru-RU" dirty="0"/>
          </a:p>
        </p:txBody>
      </p:sp>
      <p:sp>
        <p:nvSpPr>
          <p:cNvPr id="6" name="Номер слайда 5"/>
          <p:cNvSpPr>
            <a:spLocks noGrp="1"/>
          </p:cNvSpPr>
          <p:nvPr>
            <p:ph type="sldNum" sz="quarter" idx="12"/>
          </p:nvPr>
        </p:nvSpPr>
        <p:spPr>
          <a:xfrm>
            <a:off x="9448800" y="6489064"/>
            <a:ext cx="2743200" cy="365125"/>
          </a:xfrm>
        </p:spPr>
        <p:txBody>
          <a:bodyPr/>
          <a:lstStyle/>
          <a:p>
            <a:fld id="{7A4BE706-DAE5-4CE6-9227-A7EBF98FFC7C}" type="slidenum">
              <a:rPr lang="ru-RU" smtClean="0"/>
              <a:t>1</a:t>
            </a:fld>
            <a:endParaRPr lang="ru-RU" dirty="0"/>
          </a:p>
        </p:txBody>
      </p:sp>
      <p:pic>
        <p:nvPicPr>
          <p:cNvPr id="7" name="Picture 4" descr="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903" y="5288362"/>
            <a:ext cx="1099636"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757" y="5208377"/>
            <a:ext cx="2689580" cy="612000"/>
          </a:xfrm>
          <a:prstGeom prst="rect">
            <a:avLst/>
          </a:prstGeom>
        </p:spPr>
      </p:pic>
      <p:pic>
        <p:nvPicPr>
          <p:cNvPr id="9" name="Рисунок 8"/>
          <p:cNvPicPr>
            <a:picLocks noChangeAspect="1"/>
          </p:cNvPicPr>
          <p:nvPr/>
        </p:nvPicPr>
        <p:blipFill>
          <a:blip r:embed="rId5"/>
          <a:stretch>
            <a:fillRect/>
          </a:stretch>
        </p:blipFill>
        <p:spPr>
          <a:xfrm>
            <a:off x="5320547" y="5288362"/>
            <a:ext cx="1550899" cy="612000"/>
          </a:xfrm>
          <a:prstGeom prst="rect">
            <a:avLst/>
          </a:prstGeom>
        </p:spPr>
      </p:pic>
      <p:pic>
        <p:nvPicPr>
          <p:cNvPr id="10" name="Рисунок 9">
            <a:extLst>
              <a:ext uri="{FF2B5EF4-FFF2-40B4-BE49-F238E27FC236}">
                <a16:creationId xmlns:a16="http://schemas.microsoft.com/office/drawing/2014/main" id="{238ECCBB-79AE-4BA7-B422-7BD6B3C09B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5260" y="2699132"/>
            <a:ext cx="521475" cy="530165"/>
          </a:xfrm>
          <a:prstGeom prst="rect">
            <a:avLst/>
          </a:prstGeom>
        </p:spPr>
      </p:pic>
    </p:spTree>
    <p:extLst>
      <p:ext uri="{BB962C8B-B14F-4D97-AF65-F5344CB8AC3E}">
        <p14:creationId xmlns:p14="http://schemas.microsoft.com/office/powerpoint/2010/main" val="224703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841454"/>
          </a:xfrm>
        </p:spPr>
        <p:txBody>
          <a:bodyPr>
            <a:noAutofit/>
          </a:bodyPr>
          <a:lstStyle/>
          <a:p>
            <a:pPr algn="ctr"/>
            <a:r>
              <a:rPr lang="en-US" sz="4000" b="1" u="sng" dirty="0"/>
              <a:t>What is a magnetic flux rope (MFR)?</a:t>
            </a:r>
            <a:endParaRPr lang="ru-RU" sz="40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10</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20" name="Прямоугольник 19">
            <a:extLst>
              <a:ext uri="{FF2B5EF4-FFF2-40B4-BE49-F238E27FC236}">
                <a16:creationId xmlns:a16="http://schemas.microsoft.com/office/drawing/2014/main" id="{AD3EF4FE-4B99-47C5-806F-CB3F1E60DD39}"/>
              </a:ext>
            </a:extLst>
          </p:cNvPr>
          <p:cNvSpPr/>
          <p:nvPr/>
        </p:nvSpPr>
        <p:spPr>
          <a:xfrm>
            <a:off x="-1" y="841455"/>
            <a:ext cx="12192002" cy="830997"/>
          </a:xfrm>
          <a:prstGeom prst="rect">
            <a:avLst/>
          </a:prstGeom>
        </p:spPr>
        <p:txBody>
          <a:bodyPr wrap="square">
            <a:spAutoFit/>
          </a:bodyPr>
          <a:lstStyle/>
          <a:p>
            <a:pPr algn="ctr"/>
            <a:r>
              <a:rPr lang="en-US" sz="2400" dirty="0"/>
              <a:t>An MFR can be defined as a volumetric plasma structure with the magnetic field lines wrapping around a central axis. </a:t>
            </a:r>
            <a:endParaRPr lang="ru-RU" sz="2400" dirty="0"/>
          </a:p>
        </p:txBody>
      </p:sp>
      <p:pic>
        <p:nvPicPr>
          <p:cNvPr id="22" name="Рисунок 21">
            <a:extLst>
              <a:ext uri="{FF2B5EF4-FFF2-40B4-BE49-F238E27FC236}">
                <a16:creationId xmlns:a16="http://schemas.microsoft.com/office/drawing/2014/main" id="{358A7D5A-F38D-4C66-8EDF-FF60126E0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79" y="1872973"/>
            <a:ext cx="10140042" cy="4079876"/>
          </a:xfrm>
          <a:prstGeom prst="rect">
            <a:avLst/>
          </a:prstGeom>
        </p:spPr>
      </p:pic>
      <p:sp>
        <p:nvSpPr>
          <p:cNvPr id="23" name="TextBox 22">
            <a:extLst>
              <a:ext uri="{FF2B5EF4-FFF2-40B4-BE49-F238E27FC236}">
                <a16:creationId xmlns:a16="http://schemas.microsoft.com/office/drawing/2014/main" id="{51E22AF7-693E-47AF-80C6-0768C6371122}"/>
              </a:ext>
            </a:extLst>
          </p:cNvPr>
          <p:cNvSpPr txBox="1"/>
          <p:nvPr/>
        </p:nvSpPr>
        <p:spPr>
          <a:xfrm>
            <a:off x="5369904" y="6053585"/>
            <a:ext cx="1452192" cy="338554"/>
          </a:xfrm>
          <a:prstGeom prst="rect">
            <a:avLst/>
          </a:prstGeom>
          <a:noFill/>
        </p:spPr>
        <p:txBody>
          <a:bodyPr wrap="none" rtlCol="0">
            <a:spAutoFit/>
          </a:bodyPr>
          <a:lstStyle/>
          <a:p>
            <a:r>
              <a:rPr lang="en-US" sz="1600" dirty="0" err="1">
                <a:solidFill>
                  <a:srgbClr val="0000FF"/>
                </a:solidFill>
              </a:rPr>
              <a:t>Roussev</a:t>
            </a:r>
            <a:r>
              <a:rPr lang="en-US" sz="1600" dirty="0">
                <a:solidFill>
                  <a:srgbClr val="0000FF"/>
                </a:solidFill>
              </a:rPr>
              <a:t> (2008)</a:t>
            </a:r>
            <a:endParaRPr lang="ru-RU" sz="1600" dirty="0">
              <a:solidFill>
                <a:srgbClr val="0000FF"/>
              </a:solidFill>
            </a:endParaRPr>
          </a:p>
        </p:txBody>
      </p:sp>
      <p:sp>
        <p:nvSpPr>
          <p:cNvPr id="24" name="TextBox 23">
            <a:extLst>
              <a:ext uri="{FF2B5EF4-FFF2-40B4-BE49-F238E27FC236}">
                <a16:creationId xmlns:a16="http://schemas.microsoft.com/office/drawing/2014/main" id="{11BE852D-A248-4A58-82CD-C57C22B42F7C}"/>
              </a:ext>
            </a:extLst>
          </p:cNvPr>
          <p:cNvSpPr txBox="1"/>
          <p:nvPr/>
        </p:nvSpPr>
        <p:spPr>
          <a:xfrm>
            <a:off x="7745031" y="1256953"/>
            <a:ext cx="2114040" cy="369332"/>
          </a:xfrm>
          <a:prstGeom prst="rect">
            <a:avLst/>
          </a:prstGeom>
          <a:noFill/>
        </p:spPr>
        <p:txBody>
          <a:bodyPr wrap="none" rtlCol="0">
            <a:spAutoFit/>
          </a:bodyPr>
          <a:lstStyle/>
          <a:p>
            <a:r>
              <a:rPr lang="en-US" dirty="0" err="1">
                <a:solidFill>
                  <a:srgbClr val="0000FF"/>
                </a:solidFill>
              </a:rPr>
              <a:t>Filippov</a:t>
            </a:r>
            <a:r>
              <a:rPr lang="en-US" dirty="0">
                <a:solidFill>
                  <a:srgbClr val="0000FF"/>
                </a:solidFill>
              </a:rPr>
              <a:t> et al (2015)</a:t>
            </a:r>
            <a:endParaRPr lang="ru-RU" dirty="0">
              <a:solidFill>
                <a:srgbClr val="0000FF"/>
              </a:solidFill>
            </a:endParaRPr>
          </a:p>
        </p:txBody>
      </p:sp>
    </p:spTree>
    <p:extLst>
      <p:ext uri="{BB962C8B-B14F-4D97-AF65-F5344CB8AC3E}">
        <p14:creationId xmlns:p14="http://schemas.microsoft.com/office/powerpoint/2010/main" val="75158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FCDC22-D08C-4EEA-A087-E413957EE671}"/>
              </a:ext>
            </a:extLst>
          </p:cNvPr>
          <p:cNvSpPr>
            <a:spLocks noGrp="1"/>
          </p:cNvSpPr>
          <p:nvPr>
            <p:ph type="title"/>
          </p:nvPr>
        </p:nvSpPr>
        <p:spPr>
          <a:xfrm>
            <a:off x="0" y="1"/>
            <a:ext cx="12192000" cy="962228"/>
          </a:xfrm>
        </p:spPr>
        <p:txBody>
          <a:bodyPr>
            <a:normAutofit/>
          </a:bodyPr>
          <a:lstStyle/>
          <a:p>
            <a:pPr algn="ctr"/>
            <a:r>
              <a:rPr lang="en-US" sz="3200" b="1" u="sng" dirty="0"/>
              <a:t>Example of an MFR eruption in one of events studied</a:t>
            </a:r>
            <a:endParaRPr lang="ru-RU" sz="3200" b="1" u="sng" dirty="0"/>
          </a:p>
        </p:txBody>
      </p:sp>
      <p:sp>
        <p:nvSpPr>
          <p:cNvPr id="4" name="Дата 3">
            <a:extLst>
              <a:ext uri="{FF2B5EF4-FFF2-40B4-BE49-F238E27FC236}">
                <a16:creationId xmlns:a16="http://schemas.microsoft.com/office/drawing/2014/main" id="{154F6DF8-D32F-4CA1-BFC8-4D93A2A88DF2}"/>
              </a:ext>
            </a:extLst>
          </p:cNvPr>
          <p:cNvSpPr>
            <a:spLocks noGrp="1"/>
          </p:cNvSpPr>
          <p:nvPr>
            <p:ph type="dt" sz="half" idx="10"/>
          </p:nvPr>
        </p:nvSpPr>
        <p:spPr>
          <a:xfrm>
            <a:off x="0" y="6484681"/>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A555ACF1-2370-48AF-AD59-73F4F37F2C05}"/>
              </a:ext>
            </a:extLst>
          </p:cNvPr>
          <p:cNvSpPr>
            <a:spLocks noGrp="1"/>
          </p:cNvSpPr>
          <p:nvPr>
            <p:ph type="ftr" sz="quarter" idx="11"/>
          </p:nvPr>
        </p:nvSpPr>
        <p:spPr>
          <a:xfrm>
            <a:off x="4038600" y="6499887"/>
            <a:ext cx="4114800" cy="365125"/>
          </a:xfrm>
        </p:spPr>
        <p:txBody>
          <a:bodyPr/>
          <a:lstStyle/>
          <a:p>
            <a:r>
              <a:rPr lang="en-US" dirty="0" err="1"/>
              <a:t>Webex</a:t>
            </a:r>
            <a:r>
              <a:rPr lang="en-US" dirty="0"/>
              <a:t>-</a:t>
            </a:r>
            <a:r>
              <a:rPr lang="ru-RU" dirty="0"/>
              <a:t>кон №83</a:t>
            </a:r>
          </a:p>
        </p:txBody>
      </p:sp>
      <p:sp>
        <p:nvSpPr>
          <p:cNvPr id="6" name="Номер слайда 5">
            <a:extLst>
              <a:ext uri="{FF2B5EF4-FFF2-40B4-BE49-F238E27FC236}">
                <a16:creationId xmlns:a16="http://schemas.microsoft.com/office/drawing/2014/main" id="{9CD511D0-2420-4D98-AC4F-CE810CD3CDD6}"/>
              </a:ext>
            </a:extLst>
          </p:cNvPr>
          <p:cNvSpPr>
            <a:spLocks noGrp="1"/>
          </p:cNvSpPr>
          <p:nvPr>
            <p:ph type="sldNum" sz="quarter" idx="12"/>
          </p:nvPr>
        </p:nvSpPr>
        <p:spPr>
          <a:xfrm>
            <a:off x="9448800" y="6492875"/>
            <a:ext cx="2743200" cy="365125"/>
          </a:xfrm>
        </p:spPr>
        <p:txBody>
          <a:bodyPr/>
          <a:lstStyle/>
          <a:p>
            <a:fld id="{7A4BE706-DAE5-4CE6-9227-A7EBF98FFC7C}" type="slidenum">
              <a:rPr lang="ru-RU" smtClean="0"/>
              <a:t>11</a:t>
            </a:fld>
            <a:endParaRPr lang="ru-RU"/>
          </a:p>
        </p:txBody>
      </p:sp>
      <p:pic>
        <p:nvPicPr>
          <p:cNvPr id="8" name="Рисунок 7">
            <a:extLst>
              <a:ext uri="{FF2B5EF4-FFF2-40B4-BE49-F238E27FC236}">
                <a16:creationId xmlns:a16="http://schemas.microsoft.com/office/drawing/2014/main" id="{C5B37FA3-4182-465B-B478-3E7465590DA6}"/>
              </a:ext>
            </a:extLst>
          </p:cNvPr>
          <p:cNvPicPr/>
          <p:nvPr/>
        </p:nvPicPr>
        <p:blipFill rotWithShape="1">
          <a:blip r:embed="rId2"/>
          <a:srcRect l="7790" t="2203" r="14276" b="54752"/>
          <a:stretch/>
        </p:blipFill>
        <p:spPr bwMode="auto">
          <a:xfrm>
            <a:off x="2359859" y="895507"/>
            <a:ext cx="7472282" cy="5527566"/>
          </a:xfrm>
          <a:prstGeom prst="rect">
            <a:avLst/>
          </a:prstGeom>
          <a:ln>
            <a:noFill/>
          </a:ln>
          <a:extLst>
            <a:ext uri="{53640926-AAD7-44D8-BBD7-CCE9431645EC}">
              <a14:shadowObscured xmlns:a14="http://schemas.microsoft.com/office/drawing/2010/main"/>
            </a:ext>
          </a:extLst>
        </p:spPr>
      </p:pic>
      <p:sp>
        <p:nvSpPr>
          <p:cNvPr id="15" name="Стрелка: вправо 14">
            <a:extLst>
              <a:ext uri="{FF2B5EF4-FFF2-40B4-BE49-F238E27FC236}">
                <a16:creationId xmlns:a16="http://schemas.microsoft.com/office/drawing/2014/main" id="{43953307-7FF2-411C-B498-137B1E82CF62}"/>
              </a:ext>
            </a:extLst>
          </p:cNvPr>
          <p:cNvSpPr/>
          <p:nvPr/>
        </p:nvSpPr>
        <p:spPr>
          <a:xfrm rot="14113850">
            <a:off x="5695317" y="3708578"/>
            <a:ext cx="529389" cy="2045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a:extLst>
              <a:ext uri="{FF2B5EF4-FFF2-40B4-BE49-F238E27FC236}">
                <a16:creationId xmlns:a16="http://schemas.microsoft.com/office/drawing/2014/main" id="{35EF2144-5223-48C2-94E2-16FE773F4FFD}"/>
              </a:ext>
            </a:extLst>
          </p:cNvPr>
          <p:cNvSpPr txBox="1"/>
          <p:nvPr/>
        </p:nvSpPr>
        <p:spPr>
          <a:xfrm>
            <a:off x="7821154" y="6347251"/>
            <a:ext cx="1847878" cy="307777"/>
          </a:xfrm>
          <a:prstGeom prst="rect">
            <a:avLst/>
          </a:prstGeom>
          <a:noFill/>
        </p:spPr>
        <p:txBody>
          <a:bodyPr wrap="none" rtlCol="0">
            <a:spAutoFit/>
          </a:bodyPr>
          <a:lstStyle/>
          <a:p>
            <a:r>
              <a:rPr lang="en-US" sz="1400" dirty="0">
                <a:solidFill>
                  <a:srgbClr val="0000FF"/>
                </a:solidFill>
              </a:rPr>
              <a:t>Kuznetsov et al (2017)</a:t>
            </a:r>
            <a:endParaRPr lang="ru-RU" sz="1400" dirty="0">
              <a:solidFill>
                <a:srgbClr val="0000FF"/>
              </a:solidFill>
            </a:endParaRPr>
          </a:p>
        </p:txBody>
      </p:sp>
      <p:sp>
        <p:nvSpPr>
          <p:cNvPr id="20" name="TextBox 19">
            <a:extLst>
              <a:ext uri="{FF2B5EF4-FFF2-40B4-BE49-F238E27FC236}">
                <a16:creationId xmlns:a16="http://schemas.microsoft.com/office/drawing/2014/main" id="{C754AF35-8AAC-4024-8F36-AA3F81FF3D47}"/>
              </a:ext>
            </a:extLst>
          </p:cNvPr>
          <p:cNvSpPr txBox="1"/>
          <p:nvPr/>
        </p:nvSpPr>
        <p:spPr>
          <a:xfrm>
            <a:off x="5774874" y="4071697"/>
            <a:ext cx="865943" cy="523220"/>
          </a:xfrm>
          <a:prstGeom prst="rect">
            <a:avLst/>
          </a:prstGeom>
          <a:noFill/>
        </p:spPr>
        <p:txBody>
          <a:bodyPr wrap="none" rtlCol="0">
            <a:spAutoFit/>
          </a:bodyPr>
          <a:lstStyle/>
          <a:p>
            <a:r>
              <a:rPr lang="en-US" sz="2800" b="1" dirty="0">
                <a:solidFill>
                  <a:srgbClr val="FF0000"/>
                </a:solidFill>
              </a:rPr>
              <a:t>MFR</a:t>
            </a:r>
            <a:endParaRPr lang="ru-RU" sz="2800" b="1" dirty="0">
              <a:solidFill>
                <a:srgbClr val="FF0000"/>
              </a:solidFill>
            </a:endParaRPr>
          </a:p>
        </p:txBody>
      </p:sp>
      <p:pic>
        <p:nvPicPr>
          <p:cNvPr id="22" name="Рисунок 21">
            <a:extLst>
              <a:ext uri="{FF2B5EF4-FFF2-40B4-BE49-F238E27FC236}">
                <a16:creationId xmlns:a16="http://schemas.microsoft.com/office/drawing/2014/main" id="{38A1735D-C2FB-4ED3-BB87-4EBD077010A6}"/>
              </a:ext>
            </a:extLst>
          </p:cNvPr>
          <p:cNvPicPr>
            <a:picLocks noChangeAspect="1"/>
          </p:cNvPicPr>
          <p:nvPr/>
        </p:nvPicPr>
        <p:blipFill>
          <a:blip r:embed="rId3"/>
          <a:stretch>
            <a:fillRect/>
          </a:stretch>
        </p:blipFill>
        <p:spPr>
          <a:xfrm>
            <a:off x="6322922" y="3084300"/>
            <a:ext cx="445047" cy="426757"/>
          </a:xfrm>
          <a:prstGeom prst="rect">
            <a:avLst/>
          </a:prstGeom>
        </p:spPr>
      </p:pic>
      <p:pic>
        <p:nvPicPr>
          <p:cNvPr id="23" name="Рисунок 22">
            <a:extLst>
              <a:ext uri="{FF2B5EF4-FFF2-40B4-BE49-F238E27FC236}">
                <a16:creationId xmlns:a16="http://schemas.microsoft.com/office/drawing/2014/main" id="{513A342A-CD0E-4D88-982A-450D6735EF8B}"/>
              </a:ext>
            </a:extLst>
          </p:cNvPr>
          <p:cNvPicPr>
            <a:picLocks noChangeAspect="1"/>
          </p:cNvPicPr>
          <p:nvPr/>
        </p:nvPicPr>
        <p:blipFill>
          <a:blip r:embed="rId3"/>
          <a:stretch>
            <a:fillRect/>
          </a:stretch>
        </p:blipFill>
        <p:spPr>
          <a:xfrm>
            <a:off x="6852190" y="2577947"/>
            <a:ext cx="445047" cy="426757"/>
          </a:xfrm>
          <a:prstGeom prst="rect">
            <a:avLst/>
          </a:prstGeom>
        </p:spPr>
      </p:pic>
      <p:pic>
        <p:nvPicPr>
          <p:cNvPr id="24" name="Рисунок 23">
            <a:extLst>
              <a:ext uri="{FF2B5EF4-FFF2-40B4-BE49-F238E27FC236}">
                <a16:creationId xmlns:a16="http://schemas.microsoft.com/office/drawing/2014/main" id="{1584984E-3E53-4A9A-A7BB-D6DBA2962667}"/>
              </a:ext>
            </a:extLst>
          </p:cNvPr>
          <p:cNvPicPr>
            <a:picLocks noChangeAspect="1"/>
          </p:cNvPicPr>
          <p:nvPr/>
        </p:nvPicPr>
        <p:blipFill>
          <a:blip r:embed="rId3"/>
          <a:stretch>
            <a:fillRect/>
          </a:stretch>
        </p:blipFill>
        <p:spPr>
          <a:xfrm rot="725157">
            <a:off x="5151104" y="4086956"/>
            <a:ext cx="445047" cy="426757"/>
          </a:xfrm>
          <a:prstGeom prst="rect">
            <a:avLst/>
          </a:prstGeom>
        </p:spPr>
      </p:pic>
      <p:pic>
        <p:nvPicPr>
          <p:cNvPr id="25" name="Рисунок 24">
            <a:extLst>
              <a:ext uri="{FF2B5EF4-FFF2-40B4-BE49-F238E27FC236}">
                <a16:creationId xmlns:a16="http://schemas.microsoft.com/office/drawing/2014/main" id="{2D1EBD1F-FAD6-4227-A825-C85A56FF935D}"/>
              </a:ext>
            </a:extLst>
          </p:cNvPr>
          <p:cNvPicPr>
            <a:picLocks noChangeAspect="1"/>
          </p:cNvPicPr>
          <p:nvPr/>
        </p:nvPicPr>
        <p:blipFill>
          <a:blip r:embed="rId3"/>
          <a:stretch>
            <a:fillRect/>
          </a:stretch>
        </p:blipFill>
        <p:spPr>
          <a:xfrm rot="19843878">
            <a:off x="7150627" y="1860054"/>
            <a:ext cx="445047" cy="426757"/>
          </a:xfrm>
          <a:prstGeom prst="rect">
            <a:avLst/>
          </a:prstGeom>
        </p:spPr>
      </p:pic>
      <p:pic>
        <p:nvPicPr>
          <p:cNvPr id="26" name="Рисунок 25">
            <a:extLst>
              <a:ext uri="{FF2B5EF4-FFF2-40B4-BE49-F238E27FC236}">
                <a16:creationId xmlns:a16="http://schemas.microsoft.com/office/drawing/2014/main" id="{4E1503BA-FC23-435B-A889-754A9C268ECB}"/>
              </a:ext>
            </a:extLst>
          </p:cNvPr>
          <p:cNvPicPr>
            <a:picLocks noChangeAspect="1"/>
          </p:cNvPicPr>
          <p:nvPr/>
        </p:nvPicPr>
        <p:blipFill>
          <a:blip r:embed="rId3"/>
          <a:stretch>
            <a:fillRect/>
          </a:stretch>
        </p:blipFill>
        <p:spPr>
          <a:xfrm rot="2715915">
            <a:off x="4256523" y="4342197"/>
            <a:ext cx="445047" cy="426757"/>
          </a:xfrm>
          <a:prstGeom prst="rect">
            <a:avLst/>
          </a:prstGeom>
        </p:spPr>
      </p:pic>
      <p:sp>
        <p:nvSpPr>
          <p:cNvPr id="27" name="Стрелка: вправо 26">
            <a:extLst>
              <a:ext uri="{FF2B5EF4-FFF2-40B4-BE49-F238E27FC236}">
                <a16:creationId xmlns:a16="http://schemas.microsoft.com/office/drawing/2014/main" id="{DB657158-B079-4AD9-BFB3-5AF55FCEF652}"/>
              </a:ext>
            </a:extLst>
          </p:cNvPr>
          <p:cNvSpPr/>
          <p:nvPr/>
        </p:nvSpPr>
        <p:spPr>
          <a:xfrm rot="13623910">
            <a:off x="4632605" y="4886042"/>
            <a:ext cx="1558988" cy="1921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7D490AF7-7A85-4683-B1F4-1FFCFEBAC9F2}"/>
              </a:ext>
            </a:extLst>
          </p:cNvPr>
          <p:cNvSpPr txBox="1"/>
          <p:nvPr/>
        </p:nvSpPr>
        <p:spPr>
          <a:xfrm>
            <a:off x="6036955" y="5348481"/>
            <a:ext cx="1054969" cy="523220"/>
          </a:xfrm>
          <a:prstGeom prst="rect">
            <a:avLst/>
          </a:prstGeom>
          <a:noFill/>
        </p:spPr>
        <p:txBody>
          <a:bodyPr wrap="none" rtlCol="0">
            <a:spAutoFit/>
          </a:bodyPr>
          <a:lstStyle/>
          <a:p>
            <a:r>
              <a:rPr lang="en-US" sz="2800" b="1" dirty="0">
                <a:solidFill>
                  <a:srgbClr val="FFC000"/>
                </a:solidFill>
              </a:rPr>
              <a:t>Loops</a:t>
            </a:r>
            <a:endParaRPr lang="ru-RU" sz="2800" b="1" dirty="0">
              <a:solidFill>
                <a:srgbClr val="FFC000"/>
              </a:solidFill>
            </a:endParaRPr>
          </a:p>
        </p:txBody>
      </p:sp>
      <p:sp>
        <p:nvSpPr>
          <p:cNvPr id="3" name="Стрелка: вправо 2">
            <a:extLst>
              <a:ext uri="{FF2B5EF4-FFF2-40B4-BE49-F238E27FC236}">
                <a16:creationId xmlns:a16="http://schemas.microsoft.com/office/drawing/2014/main" id="{63D7ABA9-E011-437C-B69A-13302AF6C1F3}"/>
              </a:ext>
            </a:extLst>
          </p:cNvPr>
          <p:cNvSpPr/>
          <p:nvPr/>
        </p:nvSpPr>
        <p:spPr>
          <a:xfrm rot="2334800">
            <a:off x="6767691" y="3679511"/>
            <a:ext cx="865943" cy="426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89691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2028091"/>
          </a:xfrm>
        </p:spPr>
        <p:txBody>
          <a:bodyPr>
            <a:normAutofit/>
          </a:bodyPr>
          <a:lstStyle/>
          <a:p>
            <a:pPr algn="ctr"/>
            <a:r>
              <a:rPr lang="en-US" sz="3600" b="1" dirty="0">
                <a:solidFill>
                  <a:srgbClr val="FF0000"/>
                </a:solidFill>
              </a:rPr>
              <a:t>Part II. </a:t>
            </a:r>
            <a:r>
              <a:rPr lang="en-US" sz="3600" b="1" u="sng" dirty="0"/>
              <a:t>Analysis of magnetic configuration of flare regions producing HXR pulsations</a:t>
            </a:r>
            <a:endParaRPr lang="ru-RU" sz="3600" b="1" u="sng" dirty="0"/>
          </a:p>
        </p:txBody>
      </p:sp>
      <p:sp>
        <p:nvSpPr>
          <p:cNvPr id="3" name="Дата 2"/>
          <p:cNvSpPr>
            <a:spLocks noGrp="1"/>
          </p:cNvSpPr>
          <p:nvPr>
            <p:ph type="dt" sz="half" idx="10"/>
          </p:nvPr>
        </p:nvSpPr>
        <p:spPr>
          <a:xfrm>
            <a:off x="0" y="6494400"/>
            <a:ext cx="2743200" cy="365125"/>
          </a:xfrm>
        </p:spPr>
        <p:txBody>
          <a:bodyPr/>
          <a:lstStyle/>
          <a:p>
            <a:r>
              <a:rPr lang="ru-RU"/>
              <a:t>30.05.2018</a:t>
            </a:r>
            <a:endParaRPr lang="ru-RU" dirty="0"/>
          </a:p>
        </p:txBody>
      </p:sp>
      <p:sp>
        <p:nvSpPr>
          <p:cNvPr id="4" name="Нижний колонтитул 3"/>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6" name="Номер слайда 5"/>
          <p:cNvSpPr>
            <a:spLocks noGrp="1"/>
          </p:cNvSpPr>
          <p:nvPr>
            <p:ph type="sldNum" sz="quarter" idx="12"/>
          </p:nvPr>
        </p:nvSpPr>
        <p:spPr>
          <a:xfrm>
            <a:off x="9433436" y="6492875"/>
            <a:ext cx="2743200" cy="365125"/>
          </a:xfrm>
        </p:spPr>
        <p:txBody>
          <a:bodyPr/>
          <a:lstStyle/>
          <a:p>
            <a:fld id="{7A4BE706-DAE5-4CE6-9227-A7EBF98FFC7C}" type="slidenum">
              <a:rPr lang="ru-RU" smtClean="0"/>
              <a:t>12</a:t>
            </a:fld>
            <a:endParaRPr lang="ru-RU" dirty="0"/>
          </a:p>
        </p:txBody>
      </p:sp>
      <p:pic>
        <p:nvPicPr>
          <p:cNvPr id="11" name="Объект 4">
            <a:extLst>
              <a:ext uri="{FF2B5EF4-FFF2-40B4-BE49-F238E27FC236}">
                <a16:creationId xmlns:a16="http://schemas.microsoft.com/office/drawing/2014/main" id="{B7E5132B-434B-4FB2-A9A9-A94C7947E5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0662" y="1885304"/>
            <a:ext cx="5670676" cy="4253007"/>
          </a:xfrm>
        </p:spPr>
      </p:pic>
      <p:sp>
        <p:nvSpPr>
          <p:cNvPr id="5" name="TextBox 4">
            <a:extLst>
              <a:ext uri="{FF2B5EF4-FFF2-40B4-BE49-F238E27FC236}">
                <a16:creationId xmlns:a16="http://schemas.microsoft.com/office/drawing/2014/main" id="{0AF43CD5-C46A-4306-9D0A-0D84FF5DFF3A}"/>
              </a:ext>
            </a:extLst>
          </p:cNvPr>
          <p:cNvSpPr txBox="1"/>
          <p:nvPr/>
        </p:nvSpPr>
        <p:spPr>
          <a:xfrm>
            <a:off x="9682940" y="3827141"/>
            <a:ext cx="2493696" cy="369332"/>
          </a:xfrm>
          <a:prstGeom prst="rect">
            <a:avLst/>
          </a:prstGeom>
          <a:noFill/>
        </p:spPr>
        <p:txBody>
          <a:bodyPr wrap="square" rtlCol="0">
            <a:spAutoFit/>
          </a:bodyPr>
          <a:lstStyle/>
          <a:p>
            <a:r>
              <a:rPr lang="en-US" dirty="0">
                <a:solidFill>
                  <a:srgbClr val="0000FF"/>
                </a:solidFill>
              </a:rPr>
              <a:t>Zimovets et al (2018)</a:t>
            </a:r>
            <a:endParaRPr lang="ru-RU" dirty="0">
              <a:solidFill>
                <a:srgbClr val="0000FF"/>
              </a:solidFill>
            </a:endParaRPr>
          </a:p>
        </p:txBody>
      </p:sp>
    </p:spTree>
    <p:extLst>
      <p:ext uri="{BB962C8B-B14F-4D97-AF65-F5344CB8AC3E}">
        <p14:creationId xmlns:p14="http://schemas.microsoft.com/office/powerpoint/2010/main" val="245857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8098"/>
          </a:xfrm>
        </p:spPr>
        <p:txBody>
          <a:bodyPr>
            <a:normAutofit/>
          </a:bodyPr>
          <a:lstStyle/>
          <a:p>
            <a:pPr algn="ctr"/>
            <a:r>
              <a:rPr lang="en-US" sz="4000" b="1" dirty="0">
                <a:solidFill>
                  <a:srgbClr val="FF0000"/>
                </a:solidFill>
              </a:rPr>
              <a:t>Our aims</a:t>
            </a:r>
            <a:endParaRPr lang="ru-RU" sz="4000" b="1" dirty="0">
              <a:solidFill>
                <a:srgbClr val="FF0000"/>
              </a:solidFill>
            </a:endParaRPr>
          </a:p>
        </p:txBody>
      </p:sp>
      <p:sp>
        <p:nvSpPr>
          <p:cNvPr id="3" name="Объект 2"/>
          <p:cNvSpPr>
            <a:spLocks noGrp="1"/>
          </p:cNvSpPr>
          <p:nvPr>
            <p:ph idx="1"/>
          </p:nvPr>
        </p:nvSpPr>
        <p:spPr>
          <a:xfrm>
            <a:off x="609186" y="1738535"/>
            <a:ext cx="10877550" cy="3892243"/>
          </a:xfrm>
        </p:spPr>
        <p:txBody>
          <a:bodyPr>
            <a:noAutofit/>
          </a:bodyPr>
          <a:lstStyle/>
          <a:p>
            <a:pPr marL="514350" indent="-514350">
              <a:buFont typeface="+mj-lt"/>
              <a:buAutoNum type="arabicPeriod"/>
            </a:pPr>
            <a:r>
              <a:rPr lang="en-US" dirty="0"/>
              <a:t>To investigate magnetic configuration of flare regions accompanied by HXR pulsations (P~8-270 s) &amp; to search for the presence of a flux-rope (MFR) in the flare regions </a:t>
            </a:r>
            <a:r>
              <a:rPr lang="en-US" dirty="0">
                <a:solidFill>
                  <a:srgbClr val="00B050"/>
                </a:solidFill>
              </a:rPr>
              <a:t>(on the base of joint RHESSI and HMI/SDO observations &amp; reconstruction of magnetic field in the NLFFF approximation)</a:t>
            </a:r>
          </a:p>
          <a:p>
            <a:pPr marL="514350" indent="-514350">
              <a:buFont typeface="+mj-lt"/>
              <a:buAutoNum type="arabicPeriod"/>
            </a:pPr>
            <a:endParaRPr lang="en-US" sz="2400" dirty="0">
              <a:solidFill>
                <a:srgbClr val="00B050"/>
              </a:solidFill>
            </a:endParaRPr>
          </a:p>
          <a:p>
            <a:pPr marL="514350" indent="-514350">
              <a:buFont typeface="+mj-lt"/>
              <a:buAutoNum type="arabicPeriod"/>
            </a:pPr>
            <a:r>
              <a:rPr lang="en-US" dirty="0">
                <a:solidFill>
                  <a:srgbClr val="0000FF"/>
                </a:solidFill>
              </a:rPr>
              <a:t>By-product: </a:t>
            </a:r>
            <a:r>
              <a:rPr lang="en-US" dirty="0"/>
              <a:t>To check whether there are correlations between characteristics of the sources of HXR pulsations and parameters of magnetic field (B) and vertical (radial) electric currents (Jr) on the photosphere</a:t>
            </a: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13</a:t>
            </a:fld>
            <a:endParaRPr lang="ru-RU" dirty="0"/>
          </a:p>
        </p:txBody>
      </p:sp>
      <p:sp>
        <p:nvSpPr>
          <p:cNvPr id="4" name="Дата 3">
            <a:extLst>
              <a:ext uri="{FF2B5EF4-FFF2-40B4-BE49-F238E27FC236}">
                <a16:creationId xmlns:a16="http://schemas.microsoft.com/office/drawing/2014/main" id="{00CD3984-7254-4599-98BC-29FD8AB0EFC9}"/>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38CD509B-8C6F-4891-8131-620224B36C76}"/>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spTree>
    <p:extLst>
      <p:ext uri="{BB962C8B-B14F-4D97-AF65-F5344CB8AC3E}">
        <p14:creationId xmlns:p14="http://schemas.microsoft.com/office/powerpoint/2010/main" val="185860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20" y="-1614"/>
            <a:ext cx="9080560" cy="6526315"/>
          </a:xfrm>
          <a:prstGeom prst="rect">
            <a:avLst/>
          </a:prstGeom>
          <a:ln>
            <a:solidFill>
              <a:schemeClr val="accent1">
                <a:shade val="50000"/>
              </a:schemeClr>
            </a:solidFill>
          </a:ln>
        </p:spPr>
      </p:pic>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14</a:t>
            </a:fld>
            <a:endParaRPr lang="ru-RU" dirty="0"/>
          </a:p>
        </p:txBody>
      </p:sp>
      <p:sp>
        <p:nvSpPr>
          <p:cNvPr id="3" name="Дата 2">
            <a:extLst>
              <a:ext uri="{FF2B5EF4-FFF2-40B4-BE49-F238E27FC236}">
                <a16:creationId xmlns:a16="http://schemas.microsoft.com/office/drawing/2014/main" id="{A96324E8-50FA-472F-AB42-9F6AC413ECB8}"/>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F7A2ECE3-7E42-4B62-B99B-280C67C5E0DC}"/>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7" name="Прямоугольник 6">
            <a:extLst>
              <a:ext uri="{FF2B5EF4-FFF2-40B4-BE49-F238E27FC236}">
                <a16:creationId xmlns:a16="http://schemas.microsoft.com/office/drawing/2014/main" id="{10F52B77-9AF5-4F4C-B9FE-4751C9DB651F}"/>
              </a:ext>
            </a:extLst>
          </p:cNvPr>
          <p:cNvSpPr/>
          <p:nvPr/>
        </p:nvSpPr>
        <p:spPr>
          <a:xfrm>
            <a:off x="1632857" y="5094514"/>
            <a:ext cx="8926286" cy="1337204"/>
          </a:xfrm>
          <a:prstGeom prst="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657B76F2-CCC2-4410-9B4C-F10FD310E22D}"/>
              </a:ext>
            </a:extLst>
          </p:cNvPr>
          <p:cNvSpPr txBox="1"/>
          <p:nvPr/>
        </p:nvSpPr>
        <p:spPr>
          <a:xfrm>
            <a:off x="104392" y="5024452"/>
            <a:ext cx="1412759" cy="1477328"/>
          </a:xfrm>
          <a:prstGeom prst="rect">
            <a:avLst/>
          </a:prstGeom>
          <a:noFill/>
        </p:spPr>
        <p:txBody>
          <a:bodyPr wrap="none" rtlCol="0">
            <a:spAutoFit/>
          </a:bodyPr>
          <a:lstStyle/>
          <a:p>
            <a:pPr algn="ctr"/>
            <a:r>
              <a:rPr lang="en-US" b="1" dirty="0"/>
              <a:t>Joint</a:t>
            </a:r>
          </a:p>
          <a:p>
            <a:pPr algn="ctr"/>
            <a:r>
              <a:rPr lang="en-US" b="1" dirty="0">
                <a:solidFill>
                  <a:srgbClr val="FF0000"/>
                </a:solidFill>
              </a:rPr>
              <a:t>HMI/SDO </a:t>
            </a:r>
          </a:p>
          <a:p>
            <a:pPr algn="ctr"/>
            <a:r>
              <a:rPr lang="en-US" b="1" dirty="0">
                <a:solidFill>
                  <a:srgbClr val="FF0000"/>
                </a:solidFill>
              </a:rPr>
              <a:t>+ </a:t>
            </a:r>
          </a:p>
          <a:p>
            <a:pPr algn="ctr"/>
            <a:r>
              <a:rPr lang="en-US" b="1" dirty="0">
                <a:solidFill>
                  <a:srgbClr val="FF0000"/>
                </a:solidFill>
              </a:rPr>
              <a:t>RHESSI</a:t>
            </a:r>
          </a:p>
          <a:p>
            <a:pPr algn="ctr"/>
            <a:r>
              <a:rPr lang="en-US" b="1" dirty="0"/>
              <a:t>observations</a:t>
            </a:r>
            <a:endParaRPr lang="ru-RU" b="1" dirty="0"/>
          </a:p>
        </p:txBody>
      </p:sp>
      <p:sp>
        <p:nvSpPr>
          <p:cNvPr id="9" name="TextBox 8">
            <a:extLst>
              <a:ext uri="{FF2B5EF4-FFF2-40B4-BE49-F238E27FC236}">
                <a16:creationId xmlns:a16="http://schemas.microsoft.com/office/drawing/2014/main" id="{7867E8B4-C322-4A9A-BDDC-8B73F885F5B7}"/>
              </a:ext>
            </a:extLst>
          </p:cNvPr>
          <p:cNvSpPr txBox="1"/>
          <p:nvPr/>
        </p:nvSpPr>
        <p:spPr>
          <a:xfrm>
            <a:off x="163286" y="511629"/>
            <a:ext cx="1190198" cy="646331"/>
          </a:xfrm>
          <a:prstGeom prst="rect">
            <a:avLst/>
          </a:prstGeom>
          <a:noFill/>
        </p:spPr>
        <p:txBody>
          <a:bodyPr wrap="none" rtlCol="0">
            <a:spAutoFit/>
          </a:bodyPr>
          <a:lstStyle/>
          <a:p>
            <a:pPr algn="ctr"/>
            <a:r>
              <a:rPr lang="en-US" b="1" dirty="0">
                <a:solidFill>
                  <a:srgbClr val="FF0000"/>
                </a:solidFill>
              </a:rPr>
              <a:t>Our Flare </a:t>
            </a:r>
          </a:p>
          <a:p>
            <a:pPr algn="ctr"/>
            <a:r>
              <a:rPr lang="en-US" b="1" dirty="0">
                <a:solidFill>
                  <a:srgbClr val="FF0000"/>
                </a:solidFill>
              </a:rPr>
              <a:t>Catalogue</a:t>
            </a:r>
            <a:r>
              <a:rPr lang="en-US" dirty="0"/>
              <a:t> </a:t>
            </a:r>
            <a:endParaRPr lang="ru-RU" dirty="0"/>
          </a:p>
        </p:txBody>
      </p:sp>
      <p:sp>
        <p:nvSpPr>
          <p:cNvPr id="11" name="Стрелка: вниз 10">
            <a:extLst>
              <a:ext uri="{FF2B5EF4-FFF2-40B4-BE49-F238E27FC236}">
                <a16:creationId xmlns:a16="http://schemas.microsoft.com/office/drawing/2014/main" id="{2E67200F-0E75-4500-964E-EDF56B6052F8}"/>
              </a:ext>
            </a:extLst>
          </p:cNvPr>
          <p:cNvSpPr/>
          <p:nvPr/>
        </p:nvSpPr>
        <p:spPr>
          <a:xfrm rot="10800000">
            <a:off x="696471" y="4165600"/>
            <a:ext cx="228600" cy="71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A7FFDF7C-AB11-46E1-A2D1-21AE522619EC}"/>
              </a:ext>
            </a:extLst>
          </p:cNvPr>
          <p:cNvSpPr txBox="1"/>
          <p:nvPr/>
        </p:nvSpPr>
        <p:spPr>
          <a:xfrm>
            <a:off x="574968" y="3318014"/>
            <a:ext cx="471604" cy="707886"/>
          </a:xfrm>
          <a:prstGeom prst="rect">
            <a:avLst/>
          </a:prstGeom>
          <a:noFill/>
        </p:spPr>
        <p:txBody>
          <a:bodyPr wrap="none" rtlCol="0">
            <a:spAutoFit/>
          </a:bodyPr>
          <a:lstStyle/>
          <a:p>
            <a:r>
              <a:rPr lang="en-US" sz="4000" b="1" dirty="0"/>
              <a:t>B</a:t>
            </a:r>
            <a:endParaRPr lang="ru-RU" sz="4000" b="1" dirty="0"/>
          </a:p>
        </p:txBody>
      </p:sp>
      <p:cxnSp>
        <p:nvCxnSpPr>
          <p:cNvPr id="16" name="Прямая со стрелкой 15">
            <a:extLst>
              <a:ext uri="{FF2B5EF4-FFF2-40B4-BE49-F238E27FC236}">
                <a16:creationId xmlns:a16="http://schemas.microsoft.com/office/drawing/2014/main" id="{1114DF29-8A25-4DA2-A5D7-32E896EEB7E4}"/>
              </a:ext>
            </a:extLst>
          </p:cNvPr>
          <p:cNvCxnSpPr/>
          <p:nvPr/>
        </p:nvCxnSpPr>
        <p:spPr>
          <a:xfrm>
            <a:off x="574968" y="3318014"/>
            <a:ext cx="471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5B4519-EA5E-49D7-B5A7-C8F71547FA1A}"/>
              </a:ext>
            </a:extLst>
          </p:cNvPr>
          <p:cNvSpPr txBox="1"/>
          <p:nvPr/>
        </p:nvSpPr>
        <p:spPr>
          <a:xfrm>
            <a:off x="1780632" y="6536285"/>
            <a:ext cx="2033057" cy="338554"/>
          </a:xfrm>
          <a:prstGeom prst="rect">
            <a:avLst/>
          </a:prstGeom>
          <a:noFill/>
        </p:spPr>
        <p:txBody>
          <a:bodyPr wrap="none" rtlCol="0">
            <a:spAutoFit/>
          </a:bodyPr>
          <a:lstStyle/>
          <a:p>
            <a:r>
              <a:rPr lang="en-US" sz="1600" dirty="0">
                <a:solidFill>
                  <a:srgbClr val="0000FF"/>
                </a:solidFill>
              </a:rPr>
              <a:t>Kuznetsov et al (2016)</a:t>
            </a:r>
            <a:endParaRPr lang="ru-RU" sz="1600" dirty="0">
              <a:solidFill>
                <a:srgbClr val="0000FF"/>
              </a:solidFill>
            </a:endParaRPr>
          </a:p>
        </p:txBody>
      </p:sp>
    </p:spTree>
    <p:extLst>
      <p:ext uri="{BB962C8B-B14F-4D97-AF65-F5344CB8AC3E}">
        <p14:creationId xmlns:p14="http://schemas.microsoft.com/office/powerpoint/2010/main" val="64751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841454"/>
          </a:xfrm>
        </p:spPr>
        <p:txBody>
          <a:bodyPr>
            <a:noAutofit/>
          </a:bodyPr>
          <a:lstStyle/>
          <a:p>
            <a:pPr algn="ctr"/>
            <a:r>
              <a:rPr lang="en-US" sz="4000" b="1" u="sng" dirty="0"/>
              <a:t>What we did:</a:t>
            </a:r>
            <a:endParaRPr lang="ru-RU" sz="40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15</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3" name="TextBox 2">
            <a:extLst>
              <a:ext uri="{FF2B5EF4-FFF2-40B4-BE49-F238E27FC236}">
                <a16:creationId xmlns:a16="http://schemas.microsoft.com/office/drawing/2014/main" id="{ACF4ED5F-77B6-45EA-872A-48924B8B823D}"/>
              </a:ext>
            </a:extLst>
          </p:cNvPr>
          <p:cNvSpPr txBox="1"/>
          <p:nvPr/>
        </p:nvSpPr>
        <p:spPr>
          <a:xfrm>
            <a:off x="318052" y="1043609"/>
            <a:ext cx="10922285" cy="3416320"/>
          </a:xfrm>
          <a:prstGeom prst="rect">
            <a:avLst/>
          </a:prstGeom>
          <a:noFill/>
        </p:spPr>
        <p:txBody>
          <a:bodyPr wrap="none" rtlCol="0">
            <a:spAutoFit/>
          </a:bodyPr>
          <a:lstStyle/>
          <a:p>
            <a:pPr marL="342900" indent="-342900">
              <a:buFont typeface="+mj-lt"/>
              <a:buAutoNum type="arabicPeriod"/>
            </a:pPr>
            <a:r>
              <a:rPr lang="en-US" dirty="0"/>
              <a:t>Reconstruct magnetic field in the NLFF approach (using </a:t>
            </a:r>
            <a:r>
              <a:rPr lang="en-US" dirty="0" err="1"/>
              <a:t>Wiegelmann’s</a:t>
            </a:r>
            <a:r>
              <a:rPr lang="en-US" dirty="0"/>
              <a:t> LINFF codes) in selected parent ARs</a:t>
            </a:r>
          </a:p>
          <a:p>
            <a:pPr marL="342900" indent="-342900">
              <a:buFont typeface="+mj-lt"/>
              <a:buAutoNum type="arabicPeriod"/>
            </a:pPr>
            <a:endParaRPr lang="en-US" dirty="0"/>
          </a:p>
          <a:p>
            <a:pPr marL="342900" indent="-342900">
              <a:buFont typeface="+mj-lt"/>
              <a:buAutoNum type="arabicPeriod"/>
            </a:pPr>
            <a:r>
              <a:rPr lang="en-US" dirty="0"/>
              <a:t>Find positions of the sources of different HXR pulsations</a:t>
            </a:r>
          </a:p>
          <a:p>
            <a:pPr marL="342900" indent="-342900">
              <a:buFont typeface="+mj-lt"/>
              <a:buAutoNum type="arabicPeriod"/>
            </a:pPr>
            <a:endParaRPr lang="en-US" dirty="0"/>
          </a:p>
          <a:p>
            <a:pPr marL="342900" indent="-342900">
              <a:buFont typeface="+mj-lt"/>
              <a:buAutoNum type="arabicPeriod"/>
            </a:pPr>
            <a:r>
              <a:rPr lang="en-US" dirty="0"/>
              <a:t>Plot magnetic field lines started from the HXR sources and from other places of parent ARs</a:t>
            </a:r>
          </a:p>
          <a:p>
            <a:pPr marL="342900" indent="-342900">
              <a:buFont typeface="+mj-lt"/>
              <a:buAutoNum type="arabicPeriod"/>
            </a:pPr>
            <a:endParaRPr lang="en-US" dirty="0"/>
          </a:p>
          <a:p>
            <a:pPr marL="342900" indent="-342900">
              <a:buFont typeface="+mj-lt"/>
              <a:buAutoNum type="arabicPeriod"/>
            </a:pPr>
            <a:r>
              <a:rPr lang="en-US" dirty="0">
                <a:solidFill>
                  <a:srgbClr val="FF0000"/>
                </a:solidFill>
              </a:rPr>
              <a:t>Try to search for an MFR in parent ARs </a:t>
            </a:r>
          </a:p>
          <a:p>
            <a:pPr marL="342900" indent="-342900">
              <a:buFont typeface="+mj-lt"/>
              <a:buAutoNum type="arabicPeriod"/>
            </a:pPr>
            <a:endParaRPr lang="en-US" dirty="0"/>
          </a:p>
          <a:p>
            <a:pPr marL="342900" indent="-342900">
              <a:buFont typeface="+mj-lt"/>
              <a:buAutoNum type="arabicPeriod"/>
            </a:pPr>
            <a:r>
              <a:rPr lang="en-US" dirty="0">
                <a:solidFill>
                  <a:srgbClr val="0000FF"/>
                </a:solidFill>
              </a:rPr>
              <a:t>Calculate Jr and different components of B, as well as their changes during flares</a:t>
            </a:r>
          </a:p>
          <a:p>
            <a:pPr marL="342900" indent="-342900">
              <a:buFont typeface="+mj-lt"/>
              <a:buAutoNum type="arabicPeriod"/>
            </a:pPr>
            <a:endParaRPr lang="en-US" dirty="0">
              <a:solidFill>
                <a:srgbClr val="0000FF"/>
              </a:solidFill>
            </a:endParaRPr>
          </a:p>
          <a:p>
            <a:pPr marL="342900" indent="-342900">
              <a:buFont typeface="+mj-lt"/>
              <a:buAutoNum type="arabicPeriod"/>
            </a:pPr>
            <a:r>
              <a:rPr lang="en-US" dirty="0">
                <a:solidFill>
                  <a:srgbClr val="0000FF"/>
                </a:solidFill>
              </a:rPr>
              <a:t>Calculate correlations between characteristics of HXR sources, Jr and B components, as well as of their changes</a:t>
            </a:r>
          </a:p>
          <a:p>
            <a:pPr marL="342900" indent="-342900">
              <a:buFont typeface="+mj-lt"/>
              <a:buAutoNum type="arabicPeriod"/>
            </a:pPr>
            <a:endParaRPr lang="ru-RU" dirty="0"/>
          </a:p>
        </p:txBody>
      </p:sp>
      <p:pic>
        <p:nvPicPr>
          <p:cNvPr id="7" name="Рисунок 6">
            <a:extLst>
              <a:ext uri="{FF2B5EF4-FFF2-40B4-BE49-F238E27FC236}">
                <a16:creationId xmlns:a16="http://schemas.microsoft.com/office/drawing/2014/main" id="{E0A5D2E9-DD60-46D0-9B1C-336EA61481D8}"/>
              </a:ext>
            </a:extLst>
          </p:cNvPr>
          <p:cNvPicPr>
            <a:picLocks noChangeAspect="1"/>
          </p:cNvPicPr>
          <p:nvPr/>
        </p:nvPicPr>
        <p:blipFill>
          <a:blip r:embed="rId3"/>
          <a:stretch>
            <a:fillRect/>
          </a:stretch>
        </p:blipFill>
        <p:spPr>
          <a:xfrm>
            <a:off x="776696" y="4371428"/>
            <a:ext cx="2503216" cy="2047129"/>
          </a:xfrm>
          <a:prstGeom prst="rect">
            <a:avLst/>
          </a:prstGeom>
        </p:spPr>
      </p:pic>
      <p:sp>
        <p:nvSpPr>
          <p:cNvPr id="8" name="Овал 7">
            <a:extLst>
              <a:ext uri="{FF2B5EF4-FFF2-40B4-BE49-F238E27FC236}">
                <a16:creationId xmlns:a16="http://schemas.microsoft.com/office/drawing/2014/main" id="{B4F25996-AC0E-475C-8781-B394BE64FB2B}"/>
              </a:ext>
            </a:extLst>
          </p:cNvPr>
          <p:cNvSpPr/>
          <p:nvPr/>
        </p:nvSpPr>
        <p:spPr>
          <a:xfrm>
            <a:off x="1239976" y="5308775"/>
            <a:ext cx="263245" cy="7457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EBA16B67-7C48-44CB-9268-A6095AF84CD4}"/>
              </a:ext>
            </a:extLst>
          </p:cNvPr>
          <p:cNvSpPr/>
          <p:nvPr/>
        </p:nvSpPr>
        <p:spPr>
          <a:xfrm>
            <a:off x="2479954" y="5308776"/>
            <a:ext cx="263245" cy="7457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94A0A4AD-0893-45A8-B90E-396C534ACD39}"/>
              </a:ext>
            </a:extLst>
          </p:cNvPr>
          <p:cNvPicPr>
            <a:picLocks noChangeAspect="1"/>
          </p:cNvPicPr>
          <p:nvPr/>
        </p:nvPicPr>
        <p:blipFill>
          <a:blip r:embed="rId4"/>
          <a:stretch>
            <a:fillRect/>
          </a:stretch>
        </p:blipFill>
        <p:spPr>
          <a:xfrm>
            <a:off x="4038600" y="4312290"/>
            <a:ext cx="1288774" cy="2180585"/>
          </a:xfrm>
          <a:prstGeom prst="rect">
            <a:avLst/>
          </a:prstGeom>
        </p:spPr>
      </p:pic>
      <p:cxnSp>
        <p:nvCxnSpPr>
          <p:cNvPr id="15" name="Прямая со стрелкой 14">
            <a:extLst>
              <a:ext uri="{FF2B5EF4-FFF2-40B4-BE49-F238E27FC236}">
                <a16:creationId xmlns:a16="http://schemas.microsoft.com/office/drawing/2014/main" id="{9A6949D6-0FA0-4633-B6CA-48516B95278B}"/>
              </a:ext>
            </a:extLst>
          </p:cNvPr>
          <p:cNvCxnSpPr/>
          <p:nvPr/>
        </p:nvCxnSpPr>
        <p:spPr>
          <a:xfrm flipH="1" flipV="1">
            <a:off x="2743199" y="5346060"/>
            <a:ext cx="1192697" cy="567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634F5D58-E8A8-488C-854F-D07838866F11}"/>
              </a:ext>
            </a:extLst>
          </p:cNvPr>
          <p:cNvPicPr>
            <a:picLocks noChangeAspect="1"/>
          </p:cNvPicPr>
          <p:nvPr/>
        </p:nvPicPr>
        <p:blipFill>
          <a:blip r:embed="rId5"/>
          <a:stretch>
            <a:fillRect/>
          </a:stretch>
        </p:blipFill>
        <p:spPr>
          <a:xfrm>
            <a:off x="5812568" y="4948230"/>
            <a:ext cx="3325551" cy="870231"/>
          </a:xfrm>
          <a:prstGeom prst="rect">
            <a:avLst/>
          </a:prstGeom>
        </p:spPr>
      </p:pic>
      <p:sp>
        <p:nvSpPr>
          <p:cNvPr id="17" name="TextBox 16">
            <a:extLst>
              <a:ext uri="{FF2B5EF4-FFF2-40B4-BE49-F238E27FC236}">
                <a16:creationId xmlns:a16="http://schemas.microsoft.com/office/drawing/2014/main" id="{AA0DB3BF-3FA3-4828-8467-B62EBCD95D81}"/>
              </a:ext>
            </a:extLst>
          </p:cNvPr>
          <p:cNvSpPr txBox="1"/>
          <p:nvPr/>
        </p:nvSpPr>
        <p:spPr>
          <a:xfrm>
            <a:off x="1212574" y="6246437"/>
            <a:ext cx="1570110" cy="307777"/>
          </a:xfrm>
          <a:prstGeom prst="rect">
            <a:avLst/>
          </a:prstGeom>
          <a:noFill/>
        </p:spPr>
        <p:txBody>
          <a:bodyPr wrap="none" rtlCol="0">
            <a:spAutoFit/>
          </a:bodyPr>
          <a:lstStyle/>
          <a:p>
            <a:r>
              <a:rPr lang="en-US" sz="1400" dirty="0">
                <a:solidFill>
                  <a:srgbClr val="0000FF"/>
                </a:solidFill>
              </a:rPr>
              <a:t>Zaitsev et al (1998)</a:t>
            </a:r>
            <a:endParaRPr lang="ru-RU" sz="1400" dirty="0">
              <a:solidFill>
                <a:srgbClr val="0000FF"/>
              </a:solidFill>
            </a:endParaRPr>
          </a:p>
        </p:txBody>
      </p:sp>
      <p:sp>
        <p:nvSpPr>
          <p:cNvPr id="18" name="TextBox 17">
            <a:extLst>
              <a:ext uri="{FF2B5EF4-FFF2-40B4-BE49-F238E27FC236}">
                <a16:creationId xmlns:a16="http://schemas.microsoft.com/office/drawing/2014/main" id="{42D8D380-D952-4703-8023-02915D3A140F}"/>
              </a:ext>
            </a:extLst>
          </p:cNvPr>
          <p:cNvSpPr txBox="1"/>
          <p:nvPr/>
        </p:nvSpPr>
        <p:spPr>
          <a:xfrm>
            <a:off x="6915599" y="6110780"/>
            <a:ext cx="1570110" cy="307777"/>
          </a:xfrm>
          <a:prstGeom prst="rect">
            <a:avLst/>
          </a:prstGeom>
          <a:noFill/>
        </p:spPr>
        <p:txBody>
          <a:bodyPr wrap="none" rtlCol="0">
            <a:spAutoFit/>
          </a:bodyPr>
          <a:lstStyle/>
          <a:p>
            <a:r>
              <a:rPr lang="en-US" sz="1400" dirty="0">
                <a:solidFill>
                  <a:srgbClr val="0000FF"/>
                </a:solidFill>
              </a:rPr>
              <a:t>Zaitsev et al (2016)</a:t>
            </a:r>
            <a:endParaRPr lang="ru-RU" sz="1400" dirty="0">
              <a:solidFill>
                <a:srgbClr val="0000FF"/>
              </a:solidFill>
            </a:endParaRPr>
          </a:p>
        </p:txBody>
      </p:sp>
      <p:sp>
        <p:nvSpPr>
          <p:cNvPr id="10" name="Прямоугольник 9">
            <a:extLst>
              <a:ext uri="{FF2B5EF4-FFF2-40B4-BE49-F238E27FC236}">
                <a16:creationId xmlns:a16="http://schemas.microsoft.com/office/drawing/2014/main" id="{1F5FAD16-7AD6-4225-805E-CDE386EF944F}"/>
              </a:ext>
            </a:extLst>
          </p:cNvPr>
          <p:cNvSpPr/>
          <p:nvPr/>
        </p:nvSpPr>
        <p:spPr>
          <a:xfrm>
            <a:off x="318052" y="3180522"/>
            <a:ext cx="11449878" cy="331235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54919D6-5C77-486C-A31C-B5714BAC2E55}"/>
              </a:ext>
            </a:extLst>
          </p:cNvPr>
          <p:cNvSpPr/>
          <p:nvPr/>
        </p:nvSpPr>
        <p:spPr>
          <a:xfrm>
            <a:off x="318052" y="1043609"/>
            <a:ext cx="11449878" cy="2047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3C74C489-9610-4649-8501-926E8D66189A}"/>
              </a:ext>
            </a:extLst>
          </p:cNvPr>
          <p:cNvSpPr txBox="1"/>
          <p:nvPr/>
        </p:nvSpPr>
        <p:spPr>
          <a:xfrm>
            <a:off x="10997238" y="1072076"/>
            <a:ext cx="755335" cy="369332"/>
          </a:xfrm>
          <a:prstGeom prst="rect">
            <a:avLst/>
          </a:prstGeom>
          <a:noFill/>
        </p:spPr>
        <p:txBody>
          <a:bodyPr wrap="none" rtlCol="0">
            <a:spAutoFit/>
          </a:bodyPr>
          <a:lstStyle/>
          <a:p>
            <a:r>
              <a:rPr lang="en-US" b="1" u="sng" dirty="0"/>
              <a:t>Aim-1</a:t>
            </a:r>
            <a:endParaRPr lang="ru-RU" b="1" u="sng" dirty="0"/>
          </a:p>
        </p:txBody>
      </p:sp>
      <p:sp>
        <p:nvSpPr>
          <p:cNvPr id="19" name="TextBox 18">
            <a:extLst>
              <a:ext uri="{FF2B5EF4-FFF2-40B4-BE49-F238E27FC236}">
                <a16:creationId xmlns:a16="http://schemas.microsoft.com/office/drawing/2014/main" id="{4B8F1433-3073-4CE4-963B-2D5A3DC2034C}"/>
              </a:ext>
            </a:extLst>
          </p:cNvPr>
          <p:cNvSpPr txBox="1"/>
          <p:nvPr/>
        </p:nvSpPr>
        <p:spPr>
          <a:xfrm>
            <a:off x="10997237" y="3269667"/>
            <a:ext cx="755335" cy="369332"/>
          </a:xfrm>
          <a:prstGeom prst="rect">
            <a:avLst/>
          </a:prstGeom>
          <a:noFill/>
        </p:spPr>
        <p:txBody>
          <a:bodyPr wrap="none" rtlCol="0">
            <a:spAutoFit/>
          </a:bodyPr>
          <a:lstStyle/>
          <a:p>
            <a:r>
              <a:rPr lang="en-US" b="1" u="sng" dirty="0">
                <a:solidFill>
                  <a:srgbClr val="0000FF"/>
                </a:solidFill>
              </a:rPr>
              <a:t>Aim-2</a:t>
            </a:r>
            <a:endParaRPr lang="ru-RU" b="1" u="sng" dirty="0">
              <a:solidFill>
                <a:srgbClr val="0000FF"/>
              </a:solidFill>
            </a:endParaRPr>
          </a:p>
        </p:txBody>
      </p:sp>
      <p:sp>
        <p:nvSpPr>
          <p:cNvPr id="14" name="TextBox 13">
            <a:extLst>
              <a:ext uri="{FF2B5EF4-FFF2-40B4-BE49-F238E27FC236}">
                <a16:creationId xmlns:a16="http://schemas.microsoft.com/office/drawing/2014/main" id="{C9A81BEE-1F5B-4A96-89A5-CB1EA876306E}"/>
              </a:ext>
            </a:extLst>
          </p:cNvPr>
          <p:cNvSpPr txBox="1"/>
          <p:nvPr/>
        </p:nvSpPr>
        <p:spPr>
          <a:xfrm>
            <a:off x="9448801" y="5133382"/>
            <a:ext cx="957313" cy="523220"/>
          </a:xfrm>
          <a:prstGeom prst="rect">
            <a:avLst/>
          </a:prstGeom>
          <a:noFill/>
        </p:spPr>
        <p:txBody>
          <a:bodyPr wrap="none" rtlCol="0">
            <a:spAutoFit/>
          </a:bodyPr>
          <a:lstStyle/>
          <a:p>
            <a:r>
              <a:rPr lang="en-US" sz="2800" dirty="0">
                <a:sym typeface="Symbol" panose="05050102010706020507" pitchFamily="18" charset="2"/>
              </a:rPr>
              <a:t> </a:t>
            </a:r>
            <a:r>
              <a:rPr lang="en-US" sz="2800" dirty="0"/>
              <a:t>I</a:t>
            </a:r>
            <a:r>
              <a:rPr lang="en-US" sz="2800" baseline="-25000" dirty="0"/>
              <a:t>HXR</a:t>
            </a:r>
            <a:endParaRPr lang="ru-RU" sz="2800" dirty="0"/>
          </a:p>
        </p:txBody>
      </p:sp>
    </p:spTree>
    <p:extLst>
      <p:ext uri="{BB962C8B-B14F-4D97-AF65-F5344CB8AC3E}">
        <p14:creationId xmlns:p14="http://schemas.microsoft.com/office/powerpoint/2010/main" val="100269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841454"/>
          </a:xfrm>
        </p:spPr>
        <p:txBody>
          <a:bodyPr>
            <a:noAutofit/>
          </a:bodyPr>
          <a:lstStyle/>
          <a:p>
            <a:pPr algn="ctr"/>
            <a:r>
              <a:rPr lang="en-US" sz="4000" b="1" u="sng" dirty="0"/>
              <a:t>What we did:</a:t>
            </a:r>
            <a:endParaRPr lang="ru-RU" sz="40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16</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21" name="Рисунок 20">
            <a:extLst>
              <a:ext uri="{FF2B5EF4-FFF2-40B4-BE49-F238E27FC236}">
                <a16:creationId xmlns:a16="http://schemas.microsoft.com/office/drawing/2014/main" id="{E8063C5F-862A-4B6F-BC95-4A9E29840270}"/>
              </a:ext>
            </a:extLst>
          </p:cNvPr>
          <p:cNvPicPr>
            <a:picLocks noChangeAspect="1"/>
          </p:cNvPicPr>
          <p:nvPr/>
        </p:nvPicPr>
        <p:blipFill>
          <a:blip r:embed="rId3"/>
          <a:stretch>
            <a:fillRect/>
          </a:stretch>
        </p:blipFill>
        <p:spPr>
          <a:xfrm>
            <a:off x="5042618" y="980300"/>
            <a:ext cx="4263880" cy="2640388"/>
          </a:xfrm>
          <a:prstGeom prst="rect">
            <a:avLst/>
          </a:prstGeom>
        </p:spPr>
      </p:pic>
      <p:pic>
        <p:nvPicPr>
          <p:cNvPr id="22" name="Рисунок 21">
            <a:extLst>
              <a:ext uri="{FF2B5EF4-FFF2-40B4-BE49-F238E27FC236}">
                <a16:creationId xmlns:a16="http://schemas.microsoft.com/office/drawing/2014/main" id="{F436A4E7-E5E9-4E0B-94AE-751BE6F0819E}"/>
              </a:ext>
            </a:extLst>
          </p:cNvPr>
          <p:cNvPicPr>
            <a:picLocks noChangeAspect="1"/>
          </p:cNvPicPr>
          <p:nvPr/>
        </p:nvPicPr>
        <p:blipFill>
          <a:blip r:embed="rId4"/>
          <a:stretch>
            <a:fillRect/>
          </a:stretch>
        </p:blipFill>
        <p:spPr>
          <a:xfrm>
            <a:off x="5174688" y="3792021"/>
            <a:ext cx="7017312" cy="2640388"/>
          </a:xfrm>
          <a:prstGeom prst="rect">
            <a:avLst/>
          </a:prstGeom>
        </p:spPr>
      </p:pic>
      <p:sp>
        <p:nvSpPr>
          <p:cNvPr id="23" name="TextBox 22">
            <a:extLst>
              <a:ext uri="{FF2B5EF4-FFF2-40B4-BE49-F238E27FC236}">
                <a16:creationId xmlns:a16="http://schemas.microsoft.com/office/drawing/2014/main" id="{D994E317-8B2C-40D6-9B00-862A61F41121}"/>
              </a:ext>
            </a:extLst>
          </p:cNvPr>
          <p:cNvSpPr txBox="1"/>
          <p:nvPr/>
        </p:nvSpPr>
        <p:spPr>
          <a:xfrm>
            <a:off x="10941293" y="5728856"/>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24" name="TextBox 23">
            <a:extLst>
              <a:ext uri="{FF2B5EF4-FFF2-40B4-BE49-F238E27FC236}">
                <a16:creationId xmlns:a16="http://schemas.microsoft.com/office/drawing/2014/main" id="{11AC463C-B834-4430-8F93-8973B8EB8632}"/>
              </a:ext>
            </a:extLst>
          </p:cNvPr>
          <p:cNvSpPr txBox="1"/>
          <p:nvPr/>
        </p:nvSpPr>
        <p:spPr>
          <a:xfrm>
            <a:off x="7466066" y="5728856"/>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25" name="TextBox 24">
            <a:extLst>
              <a:ext uri="{FF2B5EF4-FFF2-40B4-BE49-F238E27FC236}">
                <a16:creationId xmlns:a16="http://schemas.microsoft.com/office/drawing/2014/main" id="{242D5EF0-954A-4745-8CB4-E16AD6A49377}"/>
              </a:ext>
            </a:extLst>
          </p:cNvPr>
          <p:cNvSpPr txBox="1"/>
          <p:nvPr/>
        </p:nvSpPr>
        <p:spPr>
          <a:xfrm>
            <a:off x="3040088" y="5557350"/>
            <a:ext cx="1624291" cy="307777"/>
          </a:xfrm>
          <a:prstGeom prst="rect">
            <a:avLst/>
          </a:prstGeom>
          <a:noFill/>
        </p:spPr>
        <p:txBody>
          <a:bodyPr wrap="none" rtlCol="0">
            <a:spAutoFit/>
          </a:bodyPr>
          <a:lstStyle/>
          <a:p>
            <a:r>
              <a:rPr lang="en-US" sz="1400" dirty="0" err="1">
                <a:solidFill>
                  <a:srgbClr val="0000FF"/>
                </a:solidFill>
              </a:rPr>
              <a:t>Wiegelmann</a:t>
            </a:r>
            <a:r>
              <a:rPr lang="en-US" sz="1400" dirty="0">
                <a:solidFill>
                  <a:srgbClr val="0000FF"/>
                </a:solidFill>
              </a:rPr>
              <a:t> (2004)</a:t>
            </a:r>
            <a:endParaRPr lang="ru-RU" sz="1400" dirty="0">
              <a:solidFill>
                <a:srgbClr val="0000FF"/>
              </a:solidFill>
            </a:endParaRPr>
          </a:p>
        </p:txBody>
      </p:sp>
      <p:sp>
        <p:nvSpPr>
          <p:cNvPr id="26" name="TextBox 25">
            <a:extLst>
              <a:ext uri="{FF2B5EF4-FFF2-40B4-BE49-F238E27FC236}">
                <a16:creationId xmlns:a16="http://schemas.microsoft.com/office/drawing/2014/main" id="{AEC7B131-59D9-4C30-BC29-48321F2FDF7F}"/>
              </a:ext>
            </a:extLst>
          </p:cNvPr>
          <p:cNvSpPr txBox="1"/>
          <p:nvPr/>
        </p:nvSpPr>
        <p:spPr>
          <a:xfrm>
            <a:off x="271440" y="2381109"/>
            <a:ext cx="4462888" cy="369332"/>
          </a:xfrm>
          <a:prstGeom prst="rect">
            <a:avLst/>
          </a:prstGeom>
          <a:noFill/>
        </p:spPr>
        <p:txBody>
          <a:bodyPr wrap="none" rtlCol="0">
            <a:spAutoFit/>
          </a:bodyPr>
          <a:lstStyle/>
          <a:p>
            <a:r>
              <a:rPr lang="ru-RU" dirty="0">
                <a:solidFill>
                  <a:srgbClr val="FF0000"/>
                </a:solidFill>
              </a:rPr>
              <a:t>Итерационная минимизация функционала</a:t>
            </a:r>
            <a:r>
              <a:rPr lang="en-US" dirty="0">
                <a:solidFill>
                  <a:srgbClr val="FF0000"/>
                </a:solidFill>
              </a:rPr>
              <a:t>:</a:t>
            </a:r>
            <a:endParaRPr lang="ru-RU" dirty="0">
              <a:solidFill>
                <a:srgbClr val="FF0000"/>
              </a:solidFill>
            </a:endParaRPr>
          </a:p>
        </p:txBody>
      </p:sp>
      <p:sp>
        <p:nvSpPr>
          <p:cNvPr id="28" name="TextBox 27">
            <a:extLst>
              <a:ext uri="{FF2B5EF4-FFF2-40B4-BE49-F238E27FC236}">
                <a16:creationId xmlns:a16="http://schemas.microsoft.com/office/drawing/2014/main" id="{F81E97EC-F609-4218-BE60-37E7B5B8AEDC}"/>
              </a:ext>
            </a:extLst>
          </p:cNvPr>
          <p:cNvSpPr txBox="1"/>
          <p:nvPr/>
        </p:nvSpPr>
        <p:spPr>
          <a:xfrm>
            <a:off x="1014171" y="900396"/>
            <a:ext cx="2941126" cy="369332"/>
          </a:xfrm>
          <a:prstGeom prst="rect">
            <a:avLst/>
          </a:prstGeom>
          <a:noFill/>
        </p:spPr>
        <p:txBody>
          <a:bodyPr wrap="none" rtlCol="0">
            <a:spAutoFit/>
          </a:bodyPr>
          <a:lstStyle/>
          <a:p>
            <a:r>
              <a:rPr lang="ru-RU" dirty="0" err="1">
                <a:solidFill>
                  <a:srgbClr val="FF0000"/>
                </a:solidFill>
              </a:rPr>
              <a:t>Бессиловое</a:t>
            </a:r>
            <a:r>
              <a:rPr lang="ru-RU" dirty="0">
                <a:solidFill>
                  <a:srgbClr val="FF0000"/>
                </a:solidFill>
              </a:rPr>
              <a:t> поле (при </a:t>
            </a:r>
            <a:r>
              <a:rPr lang="ru-RU" dirty="0">
                <a:solidFill>
                  <a:srgbClr val="FF0000"/>
                </a:solidFill>
                <a:sym typeface="Symbol" panose="05050102010706020507" pitchFamily="18" charset="2"/>
              </a:rPr>
              <a:t></a:t>
            </a:r>
            <a:r>
              <a:rPr lang="en-US" dirty="0">
                <a:solidFill>
                  <a:srgbClr val="FF0000"/>
                </a:solidFill>
                <a:sym typeface="Symbol" panose="05050102010706020507" pitchFamily="18" charset="2"/>
              </a:rPr>
              <a:t>&lt;&lt;</a:t>
            </a:r>
            <a:r>
              <a:rPr lang="ru-RU" dirty="0">
                <a:solidFill>
                  <a:srgbClr val="FF0000"/>
                </a:solidFill>
                <a:sym typeface="Symbol" panose="05050102010706020507" pitchFamily="18" charset="2"/>
              </a:rPr>
              <a:t>0)</a:t>
            </a:r>
            <a:endParaRPr lang="ru-RU" dirty="0">
              <a:solidFill>
                <a:srgbClr val="FF0000"/>
              </a:solidFill>
            </a:endParaRPr>
          </a:p>
        </p:txBody>
      </p:sp>
      <p:pic>
        <p:nvPicPr>
          <p:cNvPr id="29" name="Рисунок 28">
            <a:extLst>
              <a:ext uri="{FF2B5EF4-FFF2-40B4-BE49-F238E27FC236}">
                <a16:creationId xmlns:a16="http://schemas.microsoft.com/office/drawing/2014/main" id="{BC4D5326-5D0F-48C8-B719-879754D1B2D1}"/>
              </a:ext>
            </a:extLst>
          </p:cNvPr>
          <p:cNvPicPr>
            <a:picLocks noChangeAspect="1"/>
          </p:cNvPicPr>
          <p:nvPr/>
        </p:nvPicPr>
        <p:blipFill>
          <a:blip r:embed="rId5"/>
          <a:stretch>
            <a:fillRect/>
          </a:stretch>
        </p:blipFill>
        <p:spPr>
          <a:xfrm>
            <a:off x="803855" y="3351945"/>
            <a:ext cx="3429091" cy="739724"/>
          </a:xfrm>
          <a:prstGeom prst="rect">
            <a:avLst/>
          </a:prstGeom>
        </p:spPr>
      </p:pic>
      <p:pic>
        <p:nvPicPr>
          <p:cNvPr id="30" name="Рисунок 29">
            <a:extLst>
              <a:ext uri="{FF2B5EF4-FFF2-40B4-BE49-F238E27FC236}">
                <a16:creationId xmlns:a16="http://schemas.microsoft.com/office/drawing/2014/main" id="{3412F146-6B6B-4A10-93AF-46728185668F}"/>
              </a:ext>
            </a:extLst>
          </p:cNvPr>
          <p:cNvPicPr>
            <a:picLocks noChangeAspect="1"/>
          </p:cNvPicPr>
          <p:nvPr/>
        </p:nvPicPr>
        <p:blipFill>
          <a:blip r:embed="rId6"/>
          <a:stretch>
            <a:fillRect/>
          </a:stretch>
        </p:blipFill>
        <p:spPr>
          <a:xfrm>
            <a:off x="216507" y="5237923"/>
            <a:ext cx="2615362" cy="1253291"/>
          </a:xfrm>
          <a:prstGeom prst="rect">
            <a:avLst/>
          </a:prstGeom>
        </p:spPr>
      </p:pic>
      <p:pic>
        <p:nvPicPr>
          <p:cNvPr id="31" name="Рисунок 30">
            <a:extLst>
              <a:ext uri="{FF2B5EF4-FFF2-40B4-BE49-F238E27FC236}">
                <a16:creationId xmlns:a16="http://schemas.microsoft.com/office/drawing/2014/main" id="{35EA68BA-04AA-4D68-ADB4-4F517B16E084}"/>
              </a:ext>
            </a:extLst>
          </p:cNvPr>
          <p:cNvPicPr>
            <a:picLocks noChangeAspect="1"/>
          </p:cNvPicPr>
          <p:nvPr/>
        </p:nvPicPr>
        <p:blipFill>
          <a:blip r:embed="rId7"/>
          <a:stretch>
            <a:fillRect/>
          </a:stretch>
        </p:blipFill>
        <p:spPr>
          <a:xfrm>
            <a:off x="9527600" y="900396"/>
            <a:ext cx="2471759" cy="2463242"/>
          </a:xfrm>
          <a:prstGeom prst="rect">
            <a:avLst/>
          </a:prstGeom>
        </p:spPr>
      </p:pic>
      <p:cxnSp>
        <p:nvCxnSpPr>
          <p:cNvPr id="33" name="Прямая со стрелкой 32">
            <a:extLst>
              <a:ext uri="{FF2B5EF4-FFF2-40B4-BE49-F238E27FC236}">
                <a16:creationId xmlns:a16="http://schemas.microsoft.com/office/drawing/2014/main" id="{2D3F8B41-E2FB-450F-8C4D-38A58625C805}"/>
              </a:ext>
            </a:extLst>
          </p:cNvPr>
          <p:cNvCxnSpPr/>
          <p:nvPr/>
        </p:nvCxnSpPr>
        <p:spPr>
          <a:xfrm>
            <a:off x="9040305" y="2132017"/>
            <a:ext cx="408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969D6255-3FE4-43A7-A444-E418C11F84C2}"/>
              </a:ext>
            </a:extLst>
          </p:cNvPr>
          <p:cNvCxnSpPr/>
          <p:nvPr/>
        </p:nvCxnSpPr>
        <p:spPr>
          <a:xfrm flipH="1">
            <a:off x="7772400" y="3363638"/>
            <a:ext cx="2870462" cy="352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FEB0EB10-8FF6-4B23-8DD2-2C796E02FA30}"/>
              </a:ext>
            </a:extLst>
          </p:cNvPr>
          <p:cNvCxnSpPr>
            <a:stCxn id="31" idx="2"/>
          </p:cNvCxnSpPr>
          <p:nvPr/>
        </p:nvCxnSpPr>
        <p:spPr>
          <a:xfrm flipH="1">
            <a:off x="10763479" y="3363638"/>
            <a:ext cx="1" cy="352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3C51DDB4-5B66-4E60-B59C-DEB13ED328F9}"/>
              </a:ext>
            </a:extLst>
          </p:cNvPr>
          <p:cNvPicPr>
            <a:picLocks noChangeAspect="1"/>
          </p:cNvPicPr>
          <p:nvPr/>
        </p:nvPicPr>
        <p:blipFill>
          <a:blip r:embed="rId8"/>
          <a:stretch>
            <a:fillRect/>
          </a:stretch>
        </p:blipFill>
        <p:spPr>
          <a:xfrm>
            <a:off x="909117" y="2649768"/>
            <a:ext cx="3187533" cy="739724"/>
          </a:xfrm>
          <a:prstGeom prst="rect">
            <a:avLst/>
          </a:prstGeom>
        </p:spPr>
      </p:pic>
      <p:pic>
        <p:nvPicPr>
          <p:cNvPr id="8" name="Рисунок 7">
            <a:extLst>
              <a:ext uri="{FF2B5EF4-FFF2-40B4-BE49-F238E27FC236}">
                <a16:creationId xmlns:a16="http://schemas.microsoft.com/office/drawing/2014/main" id="{4B95D6F3-6EE4-4F2E-A1CE-E718952B793C}"/>
              </a:ext>
            </a:extLst>
          </p:cNvPr>
          <p:cNvPicPr>
            <a:picLocks noChangeAspect="1"/>
          </p:cNvPicPr>
          <p:nvPr/>
        </p:nvPicPr>
        <p:blipFill>
          <a:blip r:embed="rId9"/>
          <a:stretch>
            <a:fillRect/>
          </a:stretch>
        </p:blipFill>
        <p:spPr>
          <a:xfrm>
            <a:off x="216507" y="4582149"/>
            <a:ext cx="4264513" cy="509032"/>
          </a:xfrm>
          <a:prstGeom prst="rect">
            <a:avLst/>
          </a:prstGeom>
        </p:spPr>
      </p:pic>
      <p:pic>
        <p:nvPicPr>
          <p:cNvPr id="9" name="Рисунок 8">
            <a:extLst>
              <a:ext uri="{FF2B5EF4-FFF2-40B4-BE49-F238E27FC236}">
                <a16:creationId xmlns:a16="http://schemas.microsoft.com/office/drawing/2014/main" id="{07C9E009-AA08-4F2B-A56B-A81EDC87D34E}"/>
              </a:ext>
            </a:extLst>
          </p:cNvPr>
          <p:cNvPicPr>
            <a:picLocks noChangeAspect="1"/>
          </p:cNvPicPr>
          <p:nvPr/>
        </p:nvPicPr>
        <p:blipFill>
          <a:blip r:embed="rId10"/>
          <a:stretch>
            <a:fillRect/>
          </a:stretch>
        </p:blipFill>
        <p:spPr>
          <a:xfrm>
            <a:off x="216740" y="4153834"/>
            <a:ext cx="1353506" cy="307516"/>
          </a:xfrm>
          <a:prstGeom prst="rect">
            <a:avLst/>
          </a:prstGeom>
        </p:spPr>
      </p:pic>
      <p:sp>
        <p:nvSpPr>
          <p:cNvPr id="10" name="TextBox 9">
            <a:extLst>
              <a:ext uri="{FF2B5EF4-FFF2-40B4-BE49-F238E27FC236}">
                <a16:creationId xmlns:a16="http://schemas.microsoft.com/office/drawing/2014/main" id="{E063C5AB-7F08-417B-A8AF-40E40622BCA3}"/>
              </a:ext>
            </a:extLst>
          </p:cNvPr>
          <p:cNvSpPr txBox="1"/>
          <p:nvPr/>
        </p:nvSpPr>
        <p:spPr>
          <a:xfrm>
            <a:off x="8211903" y="363398"/>
            <a:ext cx="2972545" cy="369332"/>
          </a:xfrm>
          <a:prstGeom prst="rect">
            <a:avLst/>
          </a:prstGeom>
          <a:noFill/>
        </p:spPr>
        <p:txBody>
          <a:bodyPr wrap="none" rtlCol="0">
            <a:spAutoFit/>
          </a:bodyPr>
          <a:lstStyle/>
          <a:p>
            <a:r>
              <a:rPr lang="en-US" dirty="0">
                <a:solidFill>
                  <a:srgbClr val="0000FF"/>
                </a:solidFill>
              </a:rPr>
              <a:t>Example for one flare analysis</a:t>
            </a:r>
            <a:endParaRPr lang="ru-RU" dirty="0">
              <a:solidFill>
                <a:srgbClr val="0000FF"/>
              </a:solidFill>
            </a:endParaRPr>
          </a:p>
        </p:txBody>
      </p:sp>
      <p:sp>
        <p:nvSpPr>
          <p:cNvPr id="12" name="Прямоугольник 11">
            <a:extLst>
              <a:ext uri="{FF2B5EF4-FFF2-40B4-BE49-F238E27FC236}">
                <a16:creationId xmlns:a16="http://schemas.microsoft.com/office/drawing/2014/main" id="{63795F7B-CEB0-4C86-9EC5-6A41580F6314}"/>
              </a:ext>
            </a:extLst>
          </p:cNvPr>
          <p:cNvSpPr/>
          <p:nvPr/>
        </p:nvSpPr>
        <p:spPr>
          <a:xfrm>
            <a:off x="69160" y="841455"/>
            <a:ext cx="4831149" cy="564975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61B9973-0236-4356-A61F-5D78D5529C41}"/>
              </a:ext>
            </a:extLst>
          </p:cNvPr>
          <p:cNvPicPr>
            <a:picLocks noChangeAspect="1"/>
          </p:cNvPicPr>
          <p:nvPr/>
        </p:nvPicPr>
        <p:blipFill>
          <a:blip r:embed="rId11"/>
          <a:stretch>
            <a:fillRect/>
          </a:stretch>
        </p:blipFill>
        <p:spPr>
          <a:xfrm>
            <a:off x="1539398" y="1388402"/>
            <a:ext cx="1958003" cy="683042"/>
          </a:xfrm>
          <a:prstGeom prst="rect">
            <a:avLst/>
          </a:prstGeom>
        </p:spPr>
      </p:pic>
    </p:spTree>
    <p:extLst>
      <p:ext uri="{BB962C8B-B14F-4D97-AF65-F5344CB8AC3E}">
        <p14:creationId xmlns:p14="http://schemas.microsoft.com/office/powerpoint/2010/main" val="316167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B27C054B-837D-47AD-9D3F-3B4379EDFEC8}"/>
              </a:ext>
            </a:extLst>
          </p:cNvPr>
          <p:cNvSpPr>
            <a:spLocks noGrp="1"/>
          </p:cNvSpPr>
          <p:nvPr>
            <p:ph type="dt" sz="half" idx="10"/>
          </p:nvPr>
        </p:nvSpPr>
        <p:spPr>
          <a:xfrm>
            <a:off x="0" y="6495559"/>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3CD07AB6-F652-4A94-AD13-EE68DBF5B379}"/>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sp>
        <p:nvSpPr>
          <p:cNvPr id="6" name="Номер слайда 5">
            <a:extLst>
              <a:ext uri="{FF2B5EF4-FFF2-40B4-BE49-F238E27FC236}">
                <a16:creationId xmlns:a16="http://schemas.microsoft.com/office/drawing/2014/main" id="{F2B05BCE-7ACE-4461-BF89-68B3042EDCCA}"/>
              </a:ext>
            </a:extLst>
          </p:cNvPr>
          <p:cNvSpPr>
            <a:spLocks noGrp="1"/>
          </p:cNvSpPr>
          <p:nvPr>
            <p:ph type="sldNum" sz="quarter" idx="12"/>
          </p:nvPr>
        </p:nvSpPr>
        <p:spPr>
          <a:xfrm>
            <a:off x="9448800" y="6492874"/>
            <a:ext cx="2743200" cy="365125"/>
          </a:xfrm>
        </p:spPr>
        <p:txBody>
          <a:bodyPr/>
          <a:lstStyle/>
          <a:p>
            <a:fld id="{7A4BE706-DAE5-4CE6-9227-A7EBF98FFC7C}" type="slidenum">
              <a:rPr lang="ru-RU" smtClean="0"/>
              <a:t>17</a:t>
            </a:fld>
            <a:endParaRPr lang="ru-RU" dirty="0"/>
          </a:p>
        </p:txBody>
      </p:sp>
      <p:pic>
        <p:nvPicPr>
          <p:cNvPr id="7" name="Рисунок 6">
            <a:extLst>
              <a:ext uri="{FF2B5EF4-FFF2-40B4-BE49-F238E27FC236}">
                <a16:creationId xmlns:a16="http://schemas.microsoft.com/office/drawing/2014/main" id="{AF4046AD-3402-47CA-85AF-367CBB792778}"/>
              </a:ext>
            </a:extLst>
          </p:cNvPr>
          <p:cNvPicPr>
            <a:picLocks noChangeAspect="1"/>
          </p:cNvPicPr>
          <p:nvPr/>
        </p:nvPicPr>
        <p:blipFill>
          <a:blip r:embed="rId2"/>
          <a:stretch>
            <a:fillRect/>
          </a:stretch>
        </p:blipFill>
        <p:spPr>
          <a:xfrm>
            <a:off x="2884485" y="2926259"/>
            <a:ext cx="6423029" cy="3408659"/>
          </a:xfrm>
          <a:prstGeom prst="rect">
            <a:avLst/>
          </a:prstGeom>
        </p:spPr>
      </p:pic>
      <p:sp>
        <p:nvSpPr>
          <p:cNvPr id="8" name="TextBox 7">
            <a:extLst>
              <a:ext uri="{FF2B5EF4-FFF2-40B4-BE49-F238E27FC236}">
                <a16:creationId xmlns:a16="http://schemas.microsoft.com/office/drawing/2014/main" id="{F866F3A8-5255-4573-A6E1-4EF94E0E2970}"/>
              </a:ext>
            </a:extLst>
          </p:cNvPr>
          <p:cNvSpPr txBox="1"/>
          <p:nvPr/>
        </p:nvSpPr>
        <p:spPr>
          <a:xfrm>
            <a:off x="9698304" y="4844411"/>
            <a:ext cx="2493696" cy="369332"/>
          </a:xfrm>
          <a:prstGeom prst="rect">
            <a:avLst/>
          </a:prstGeom>
          <a:noFill/>
        </p:spPr>
        <p:txBody>
          <a:bodyPr wrap="square" rtlCol="0">
            <a:spAutoFit/>
          </a:bodyPr>
          <a:lstStyle/>
          <a:p>
            <a:r>
              <a:rPr lang="en-US" dirty="0">
                <a:solidFill>
                  <a:srgbClr val="0000FF"/>
                </a:solidFill>
              </a:rPr>
              <a:t>Zimovets et al (2018)</a:t>
            </a:r>
            <a:endParaRPr lang="ru-RU" dirty="0">
              <a:solidFill>
                <a:srgbClr val="0000FF"/>
              </a:solidFill>
            </a:endParaRPr>
          </a:p>
        </p:txBody>
      </p:sp>
      <p:sp>
        <p:nvSpPr>
          <p:cNvPr id="11" name="Прямоугольник 10">
            <a:extLst>
              <a:ext uri="{FF2B5EF4-FFF2-40B4-BE49-F238E27FC236}">
                <a16:creationId xmlns:a16="http://schemas.microsoft.com/office/drawing/2014/main" id="{7D5A3BEF-851A-4486-816D-B7205D1135F3}"/>
              </a:ext>
            </a:extLst>
          </p:cNvPr>
          <p:cNvSpPr/>
          <p:nvPr/>
        </p:nvSpPr>
        <p:spPr>
          <a:xfrm>
            <a:off x="0" y="-1"/>
            <a:ext cx="12192000" cy="584775"/>
          </a:xfrm>
          <a:prstGeom prst="rect">
            <a:avLst/>
          </a:prstGeom>
        </p:spPr>
        <p:txBody>
          <a:bodyPr wrap="square">
            <a:spAutoFit/>
          </a:bodyPr>
          <a:lstStyle/>
          <a:p>
            <a:pPr algn="ctr"/>
            <a:r>
              <a:rPr lang="en-US" sz="3200" dirty="0">
                <a:solidFill>
                  <a:srgbClr val="FF0000"/>
                </a:solidFill>
              </a:rPr>
              <a:t>Result I </a:t>
            </a:r>
            <a:r>
              <a:rPr lang="en-US" sz="3200" dirty="0"/>
              <a:t>– magnetic field structure in the flare regions studied</a:t>
            </a:r>
          </a:p>
        </p:txBody>
      </p:sp>
    </p:spTree>
    <p:extLst>
      <p:ext uri="{BB962C8B-B14F-4D97-AF65-F5344CB8AC3E}">
        <p14:creationId xmlns:p14="http://schemas.microsoft.com/office/powerpoint/2010/main" val="13787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562"/>
            <a:ext cx="12192000" cy="735432"/>
          </a:xfrm>
        </p:spPr>
        <p:txBody>
          <a:bodyPr>
            <a:noAutofit/>
          </a:bodyPr>
          <a:lstStyle/>
          <a:p>
            <a:r>
              <a:rPr lang="en-US" sz="3200" b="1" u="sng" dirty="0"/>
              <a:t>Magnetic structure of flare region with HXR pulsations </a:t>
            </a:r>
            <a:br>
              <a:rPr lang="en-US" sz="2400" b="1" u="sng" dirty="0"/>
            </a:br>
            <a:r>
              <a:rPr lang="en-US" sz="2400" b="1" dirty="0">
                <a:solidFill>
                  <a:srgbClr val="FF0000"/>
                </a:solidFill>
              </a:rPr>
              <a:t>Case I. Sources of different HXR pulsations are in different threads of an MFR (2 of 7 flares)</a:t>
            </a:r>
            <a:endParaRPr lang="ru-RU" sz="2400" b="1" dirty="0"/>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18</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8" name="Рисунок 7">
            <a:extLst>
              <a:ext uri="{FF2B5EF4-FFF2-40B4-BE49-F238E27FC236}">
                <a16:creationId xmlns:a16="http://schemas.microsoft.com/office/drawing/2014/main" id="{E01D075C-C751-468D-BDBC-06D86F81806E}"/>
              </a:ext>
            </a:extLst>
          </p:cNvPr>
          <p:cNvPicPr>
            <a:picLocks noChangeAspect="1"/>
          </p:cNvPicPr>
          <p:nvPr/>
        </p:nvPicPr>
        <p:blipFill>
          <a:blip r:embed="rId3"/>
          <a:stretch>
            <a:fillRect/>
          </a:stretch>
        </p:blipFill>
        <p:spPr>
          <a:xfrm>
            <a:off x="8069358" y="1178656"/>
            <a:ext cx="4055101" cy="2550328"/>
          </a:xfrm>
          <a:prstGeom prst="rect">
            <a:avLst/>
          </a:prstGeom>
        </p:spPr>
      </p:pic>
      <p:pic>
        <p:nvPicPr>
          <p:cNvPr id="10" name="Рисунок 9">
            <a:extLst>
              <a:ext uri="{FF2B5EF4-FFF2-40B4-BE49-F238E27FC236}">
                <a16:creationId xmlns:a16="http://schemas.microsoft.com/office/drawing/2014/main" id="{DCB309D0-F724-4DF2-9D6E-F44F8B52E575}"/>
              </a:ext>
            </a:extLst>
          </p:cNvPr>
          <p:cNvPicPr>
            <a:picLocks noChangeAspect="1"/>
          </p:cNvPicPr>
          <p:nvPr/>
        </p:nvPicPr>
        <p:blipFill>
          <a:blip r:embed="rId4"/>
          <a:stretch>
            <a:fillRect/>
          </a:stretch>
        </p:blipFill>
        <p:spPr>
          <a:xfrm>
            <a:off x="113395" y="1048319"/>
            <a:ext cx="7762274" cy="2597369"/>
          </a:xfrm>
          <a:prstGeom prst="rect">
            <a:avLst/>
          </a:prstGeom>
        </p:spPr>
      </p:pic>
      <p:sp>
        <p:nvSpPr>
          <p:cNvPr id="3" name="TextBox 2">
            <a:extLst>
              <a:ext uri="{FF2B5EF4-FFF2-40B4-BE49-F238E27FC236}">
                <a16:creationId xmlns:a16="http://schemas.microsoft.com/office/drawing/2014/main" id="{7909EA37-8F04-4413-9E73-9CB5E78F92C5}"/>
              </a:ext>
            </a:extLst>
          </p:cNvPr>
          <p:cNvSpPr txBox="1"/>
          <p:nvPr/>
        </p:nvSpPr>
        <p:spPr>
          <a:xfrm>
            <a:off x="1499019" y="1439138"/>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9" name="TextBox 8">
            <a:extLst>
              <a:ext uri="{FF2B5EF4-FFF2-40B4-BE49-F238E27FC236}">
                <a16:creationId xmlns:a16="http://schemas.microsoft.com/office/drawing/2014/main" id="{CCDD40B4-3B6B-441D-ABF2-171E89FAE151}"/>
              </a:ext>
            </a:extLst>
          </p:cNvPr>
          <p:cNvSpPr txBox="1"/>
          <p:nvPr/>
        </p:nvSpPr>
        <p:spPr>
          <a:xfrm>
            <a:off x="5056307" y="2954201"/>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pic>
        <p:nvPicPr>
          <p:cNvPr id="7" name="Рисунок 6">
            <a:extLst>
              <a:ext uri="{FF2B5EF4-FFF2-40B4-BE49-F238E27FC236}">
                <a16:creationId xmlns:a16="http://schemas.microsoft.com/office/drawing/2014/main" id="{A51AF5E8-C25A-4D35-846C-A97F6AFCD527}"/>
              </a:ext>
            </a:extLst>
          </p:cNvPr>
          <p:cNvPicPr>
            <a:picLocks noChangeAspect="1"/>
          </p:cNvPicPr>
          <p:nvPr/>
        </p:nvPicPr>
        <p:blipFill>
          <a:blip r:embed="rId5"/>
          <a:stretch>
            <a:fillRect/>
          </a:stretch>
        </p:blipFill>
        <p:spPr>
          <a:xfrm>
            <a:off x="113395" y="3804903"/>
            <a:ext cx="7606847" cy="2713499"/>
          </a:xfrm>
          <a:prstGeom prst="rect">
            <a:avLst/>
          </a:prstGeom>
        </p:spPr>
      </p:pic>
      <p:pic>
        <p:nvPicPr>
          <p:cNvPr id="12" name="Рисунок 11">
            <a:extLst>
              <a:ext uri="{FF2B5EF4-FFF2-40B4-BE49-F238E27FC236}">
                <a16:creationId xmlns:a16="http://schemas.microsoft.com/office/drawing/2014/main" id="{555CFC21-03E3-46FB-B137-9E414F004914}"/>
              </a:ext>
            </a:extLst>
          </p:cNvPr>
          <p:cNvPicPr>
            <a:picLocks noChangeAspect="1"/>
          </p:cNvPicPr>
          <p:nvPr/>
        </p:nvPicPr>
        <p:blipFill>
          <a:blip r:embed="rId6"/>
          <a:stretch>
            <a:fillRect/>
          </a:stretch>
        </p:blipFill>
        <p:spPr>
          <a:xfrm>
            <a:off x="8115212" y="3942547"/>
            <a:ext cx="3963391" cy="2550328"/>
          </a:xfrm>
          <a:prstGeom prst="rect">
            <a:avLst/>
          </a:prstGeom>
        </p:spPr>
      </p:pic>
      <p:sp>
        <p:nvSpPr>
          <p:cNvPr id="14" name="TextBox 13">
            <a:extLst>
              <a:ext uri="{FF2B5EF4-FFF2-40B4-BE49-F238E27FC236}">
                <a16:creationId xmlns:a16="http://schemas.microsoft.com/office/drawing/2014/main" id="{9C73E91D-9047-4911-BBBB-3FE94547E0AF}"/>
              </a:ext>
            </a:extLst>
          </p:cNvPr>
          <p:cNvSpPr txBox="1"/>
          <p:nvPr/>
        </p:nvSpPr>
        <p:spPr>
          <a:xfrm>
            <a:off x="2289661" y="4419585"/>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15" name="TextBox 14">
            <a:extLst>
              <a:ext uri="{FF2B5EF4-FFF2-40B4-BE49-F238E27FC236}">
                <a16:creationId xmlns:a16="http://schemas.microsoft.com/office/drawing/2014/main" id="{089CD968-D809-43FB-AA99-503D5D80F0F8}"/>
              </a:ext>
            </a:extLst>
          </p:cNvPr>
          <p:cNvSpPr txBox="1"/>
          <p:nvPr/>
        </p:nvSpPr>
        <p:spPr>
          <a:xfrm>
            <a:off x="4915631" y="5366904"/>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Tree>
    <p:extLst>
      <p:ext uri="{BB962C8B-B14F-4D97-AF65-F5344CB8AC3E}">
        <p14:creationId xmlns:p14="http://schemas.microsoft.com/office/powerpoint/2010/main" val="256426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14"/>
            <a:ext cx="12192000" cy="798861"/>
          </a:xfrm>
        </p:spPr>
        <p:txBody>
          <a:bodyPr>
            <a:normAutofit fontScale="90000"/>
          </a:bodyPr>
          <a:lstStyle/>
          <a:p>
            <a:r>
              <a:rPr lang="en-US" sz="3600" b="1" u="sng" dirty="0"/>
              <a:t>Magnetic structure of flare region with HXR pulsations </a:t>
            </a:r>
            <a:br>
              <a:rPr lang="en-US" sz="2400" b="1" u="sng" dirty="0"/>
            </a:br>
            <a:r>
              <a:rPr lang="en-US" sz="2700" b="1" dirty="0">
                <a:solidFill>
                  <a:srgbClr val="FF0000"/>
                </a:solidFill>
              </a:rPr>
              <a:t>Case II. Sources of HXR pulsations are in different loops surrounding an MFR (5 out of 7 flares)</a:t>
            </a:r>
            <a:endParaRPr lang="ru-RU" sz="2700" b="1" dirty="0"/>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19</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3" name="Рисунок 2">
            <a:extLst>
              <a:ext uri="{FF2B5EF4-FFF2-40B4-BE49-F238E27FC236}">
                <a16:creationId xmlns:a16="http://schemas.microsoft.com/office/drawing/2014/main" id="{464CC7E9-98E8-42C1-B954-A00412C31B57}"/>
              </a:ext>
            </a:extLst>
          </p:cNvPr>
          <p:cNvPicPr>
            <a:picLocks noChangeAspect="1"/>
          </p:cNvPicPr>
          <p:nvPr/>
        </p:nvPicPr>
        <p:blipFill>
          <a:blip r:embed="rId3"/>
          <a:stretch>
            <a:fillRect/>
          </a:stretch>
        </p:blipFill>
        <p:spPr>
          <a:xfrm>
            <a:off x="7782633" y="989664"/>
            <a:ext cx="4263880" cy="2640388"/>
          </a:xfrm>
          <a:prstGeom prst="rect">
            <a:avLst/>
          </a:prstGeom>
        </p:spPr>
      </p:pic>
      <p:pic>
        <p:nvPicPr>
          <p:cNvPr id="7" name="Рисунок 6">
            <a:extLst>
              <a:ext uri="{FF2B5EF4-FFF2-40B4-BE49-F238E27FC236}">
                <a16:creationId xmlns:a16="http://schemas.microsoft.com/office/drawing/2014/main" id="{301ED0EA-C054-4EC7-948D-0661067D362F}"/>
              </a:ext>
            </a:extLst>
          </p:cNvPr>
          <p:cNvPicPr>
            <a:picLocks noChangeAspect="1"/>
          </p:cNvPicPr>
          <p:nvPr/>
        </p:nvPicPr>
        <p:blipFill>
          <a:blip r:embed="rId4"/>
          <a:stretch>
            <a:fillRect/>
          </a:stretch>
        </p:blipFill>
        <p:spPr>
          <a:xfrm>
            <a:off x="145487" y="911858"/>
            <a:ext cx="7017312" cy="2640388"/>
          </a:xfrm>
          <a:prstGeom prst="rect">
            <a:avLst/>
          </a:prstGeom>
        </p:spPr>
      </p:pic>
      <p:sp>
        <p:nvSpPr>
          <p:cNvPr id="8" name="TextBox 7">
            <a:extLst>
              <a:ext uri="{FF2B5EF4-FFF2-40B4-BE49-F238E27FC236}">
                <a16:creationId xmlns:a16="http://schemas.microsoft.com/office/drawing/2014/main" id="{D0987D8F-25DA-4431-9B5E-D591921FD00D}"/>
              </a:ext>
            </a:extLst>
          </p:cNvPr>
          <p:cNvSpPr txBox="1"/>
          <p:nvPr/>
        </p:nvSpPr>
        <p:spPr>
          <a:xfrm>
            <a:off x="4303765" y="5448339"/>
            <a:ext cx="612668" cy="369332"/>
          </a:xfrm>
          <a:prstGeom prst="rect">
            <a:avLst/>
          </a:prstGeom>
          <a:noFill/>
        </p:spPr>
        <p:txBody>
          <a:bodyPr wrap="none" rtlCol="0">
            <a:spAutoFit/>
          </a:bodyPr>
          <a:lstStyle/>
          <a:p>
            <a:r>
              <a:rPr lang="en-US" dirty="0">
                <a:solidFill>
                  <a:schemeClr val="bg1"/>
                </a:solidFill>
              </a:rPr>
              <a:t>MFR</a:t>
            </a:r>
            <a:endParaRPr lang="ru-RU" dirty="0">
              <a:solidFill>
                <a:schemeClr val="bg1"/>
              </a:solidFill>
            </a:endParaRPr>
          </a:p>
        </p:txBody>
      </p:sp>
      <p:sp>
        <p:nvSpPr>
          <p:cNvPr id="9" name="TextBox 8">
            <a:extLst>
              <a:ext uri="{FF2B5EF4-FFF2-40B4-BE49-F238E27FC236}">
                <a16:creationId xmlns:a16="http://schemas.microsoft.com/office/drawing/2014/main" id="{D73D19A0-A1FB-4872-9AF5-1BC8604DF8D4}"/>
              </a:ext>
            </a:extLst>
          </p:cNvPr>
          <p:cNvSpPr txBox="1"/>
          <p:nvPr/>
        </p:nvSpPr>
        <p:spPr>
          <a:xfrm>
            <a:off x="9448801" y="5437246"/>
            <a:ext cx="612668" cy="369332"/>
          </a:xfrm>
          <a:prstGeom prst="rect">
            <a:avLst/>
          </a:prstGeom>
          <a:noFill/>
        </p:spPr>
        <p:txBody>
          <a:bodyPr wrap="none" rtlCol="0">
            <a:spAutoFit/>
          </a:bodyPr>
          <a:lstStyle/>
          <a:p>
            <a:r>
              <a:rPr lang="en-US" dirty="0">
                <a:solidFill>
                  <a:schemeClr val="bg1"/>
                </a:solidFill>
              </a:rPr>
              <a:t>MFR</a:t>
            </a:r>
            <a:endParaRPr lang="ru-RU" dirty="0">
              <a:solidFill>
                <a:schemeClr val="bg1"/>
              </a:solidFill>
            </a:endParaRPr>
          </a:p>
        </p:txBody>
      </p:sp>
      <p:pic>
        <p:nvPicPr>
          <p:cNvPr id="10" name="Рисунок 9">
            <a:extLst>
              <a:ext uri="{FF2B5EF4-FFF2-40B4-BE49-F238E27FC236}">
                <a16:creationId xmlns:a16="http://schemas.microsoft.com/office/drawing/2014/main" id="{45915A85-8F76-45E0-8E70-08826E047253}"/>
              </a:ext>
            </a:extLst>
          </p:cNvPr>
          <p:cNvPicPr>
            <a:picLocks noChangeAspect="1"/>
          </p:cNvPicPr>
          <p:nvPr/>
        </p:nvPicPr>
        <p:blipFill>
          <a:blip r:embed="rId5"/>
          <a:stretch>
            <a:fillRect/>
          </a:stretch>
        </p:blipFill>
        <p:spPr>
          <a:xfrm>
            <a:off x="160281" y="3805238"/>
            <a:ext cx="7021895" cy="2500744"/>
          </a:xfrm>
          <a:prstGeom prst="rect">
            <a:avLst/>
          </a:prstGeom>
        </p:spPr>
      </p:pic>
      <p:pic>
        <p:nvPicPr>
          <p:cNvPr id="11" name="Рисунок 10">
            <a:extLst>
              <a:ext uri="{FF2B5EF4-FFF2-40B4-BE49-F238E27FC236}">
                <a16:creationId xmlns:a16="http://schemas.microsoft.com/office/drawing/2014/main" id="{D9F330E1-B572-4FE4-94DB-D1DD004EE294}"/>
              </a:ext>
            </a:extLst>
          </p:cNvPr>
          <p:cNvPicPr>
            <a:picLocks noChangeAspect="1"/>
          </p:cNvPicPr>
          <p:nvPr/>
        </p:nvPicPr>
        <p:blipFill>
          <a:blip r:embed="rId6"/>
          <a:stretch>
            <a:fillRect/>
          </a:stretch>
        </p:blipFill>
        <p:spPr>
          <a:xfrm>
            <a:off x="7767151" y="3775835"/>
            <a:ext cx="4114800" cy="2527348"/>
          </a:xfrm>
          <a:prstGeom prst="rect">
            <a:avLst/>
          </a:prstGeom>
        </p:spPr>
      </p:pic>
      <p:sp>
        <p:nvSpPr>
          <p:cNvPr id="12" name="TextBox 11">
            <a:extLst>
              <a:ext uri="{FF2B5EF4-FFF2-40B4-BE49-F238E27FC236}">
                <a16:creationId xmlns:a16="http://schemas.microsoft.com/office/drawing/2014/main" id="{5C12CC41-1C41-474F-8646-5BAACD1101EA}"/>
              </a:ext>
            </a:extLst>
          </p:cNvPr>
          <p:cNvSpPr txBox="1"/>
          <p:nvPr/>
        </p:nvSpPr>
        <p:spPr>
          <a:xfrm>
            <a:off x="5912092" y="2848693"/>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13" name="TextBox 12">
            <a:extLst>
              <a:ext uri="{FF2B5EF4-FFF2-40B4-BE49-F238E27FC236}">
                <a16:creationId xmlns:a16="http://schemas.microsoft.com/office/drawing/2014/main" id="{3BAC4681-B91B-4EF1-B327-6653D5A659FD}"/>
              </a:ext>
            </a:extLst>
          </p:cNvPr>
          <p:cNvSpPr txBox="1"/>
          <p:nvPr/>
        </p:nvSpPr>
        <p:spPr>
          <a:xfrm>
            <a:off x="2436865" y="2848693"/>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14" name="TextBox 13">
            <a:extLst>
              <a:ext uri="{FF2B5EF4-FFF2-40B4-BE49-F238E27FC236}">
                <a16:creationId xmlns:a16="http://schemas.microsoft.com/office/drawing/2014/main" id="{1A17DADD-F4B3-482B-A50E-CF0E7AFAFBC8}"/>
              </a:ext>
            </a:extLst>
          </p:cNvPr>
          <p:cNvSpPr txBox="1"/>
          <p:nvPr/>
        </p:nvSpPr>
        <p:spPr>
          <a:xfrm>
            <a:off x="413969" y="5437246"/>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
        <p:nvSpPr>
          <p:cNvPr id="15" name="TextBox 14">
            <a:extLst>
              <a:ext uri="{FF2B5EF4-FFF2-40B4-BE49-F238E27FC236}">
                <a16:creationId xmlns:a16="http://schemas.microsoft.com/office/drawing/2014/main" id="{7DDBF190-1998-4D60-9E37-A7FDBC39FBFA}"/>
              </a:ext>
            </a:extLst>
          </p:cNvPr>
          <p:cNvSpPr txBox="1"/>
          <p:nvPr/>
        </p:nvSpPr>
        <p:spPr>
          <a:xfrm>
            <a:off x="5789665" y="5761476"/>
            <a:ext cx="612668" cy="369332"/>
          </a:xfrm>
          <a:prstGeom prst="rect">
            <a:avLst/>
          </a:prstGeom>
          <a:noFill/>
        </p:spPr>
        <p:txBody>
          <a:bodyPr wrap="none" rtlCol="0">
            <a:spAutoFit/>
          </a:bodyPr>
          <a:lstStyle/>
          <a:p>
            <a:r>
              <a:rPr lang="en-US" dirty="0">
                <a:solidFill>
                  <a:srgbClr val="FF0000"/>
                </a:solidFill>
              </a:rPr>
              <a:t>MFR</a:t>
            </a:r>
            <a:endParaRPr lang="ru-RU" dirty="0">
              <a:solidFill>
                <a:srgbClr val="FF0000"/>
              </a:solidFill>
            </a:endParaRPr>
          </a:p>
        </p:txBody>
      </p:sp>
    </p:spTree>
    <p:extLst>
      <p:ext uri="{BB962C8B-B14F-4D97-AF65-F5344CB8AC3E}">
        <p14:creationId xmlns:p14="http://schemas.microsoft.com/office/powerpoint/2010/main" val="393009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9448800" y="6484936"/>
            <a:ext cx="2743200" cy="365125"/>
          </a:xfrm>
        </p:spPr>
        <p:txBody>
          <a:bodyPr/>
          <a:lstStyle/>
          <a:p>
            <a:fld id="{7A4BE706-DAE5-4CE6-9227-A7EBF98FFC7C}" type="slidenum">
              <a:rPr lang="ru-RU" smtClean="0"/>
              <a:t>2</a:t>
            </a:fld>
            <a:endParaRPr lang="ru-RU" dirty="0"/>
          </a:p>
        </p:txBody>
      </p:sp>
      <p:pic>
        <p:nvPicPr>
          <p:cNvPr id="7" name="Рисунок 6"/>
          <p:cNvPicPr>
            <a:picLocks noChangeAspect="1"/>
          </p:cNvPicPr>
          <p:nvPr/>
        </p:nvPicPr>
        <p:blipFill>
          <a:blip r:embed="rId3"/>
          <a:stretch>
            <a:fillRect/>
          </a:stretch>
        </p:blipFill>
        <p:spPr>
          <a:xfrm>
            <a:off x="823213" y="922983"/>
            <a:ext cx="2778690" cy="2549857"/>
          </a:xfrm>
          <a:prstGeom prst="rect">
            <a:avLst/>
          </a:prstGeom>
        </p:spPr>
      </p:pic>
      <p:sp>
        <p:nvSpPr>
          <p:cNvPr id="3" name="Дата 2">
            <a:extLst>
              <a:ext uri="{FF2B5EF4-FFF2-40B4-BE49-F238E27FC236}">
                <a16:creationId xmlns:a16="http://schemas.microsoft.com/office/drawing/2014/main" id="{D5219196-1202-45CF-9AF2-95308B327638}"/>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4" name="Нижний колонтитул 3">
            <a:extLst>
              <a:ext uri="{FF2B5EF4-FFF2-40B4-BE49-F238E27FC236}">
                <a16:creationId xmlns:a16="http://schemas.microsoft.com/office/drawing/2014/main" id="{37C8AADB-B4C2-4DF0-8CFB-A041FC46058E}"/>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pic>
        <p:nvPicPr>
          <p:cNvPr id="5" name="Рисунок 4">
            <a:extLst>
              <a:ext uri="{FF2B5EF4-FFF2-40B4-BE49-F238E27FC236}">
                <a16:creationId xmlns:a16="http://schemas.microsoft.com/office/drawing/2014/main" id="{A30271E8-7A86-4D75-A177-CC9EE4A822C9}"/>
              </a:ext>
            </a:extLst>
          </p:cNvPr>
          <p:cNvPicPr>
            <a:picLocks noChangeAspect="1"/>
          </p:cNvPicPr>
          <p:nvPr/>
        </p:nvPicPr>
        <p:blipFill>
          <a:blip r:embed="rId4"/>
          <a:stretch>
            <a:fillRect/>
          </a:stretch>
        </p:blipFill>
        <p:spPr>
          <a:xfrm>
            <a:off x="4832096" y="2112479"/>
            <a:ext cx="2486299" cy="3025381"/>
          </a:xfrm>
          <a:prstGeom prst="rect">
            <a:avLst/>
          </a:prstGeom>
        </p:spPr>
      </p:pic>
      <p:pic>
        <p:nvPicPr>
          <p:cNvPr id="9" name="Рисунок 8">
            <a:extLst>
              <a:ext uri="{FF2B5EF4-FFF2-40B4-BE49-F238E27FC236}">
                <a16:creationId xmlns:a16="http://schemas.microsoft.com/office/drawing/2014/main" id="{CC544CC0-F18A-470C-A30F-C9E0A676F695}"/>
              </a:ext>
            </a:extLst>
          </p:cNvPr>
          <p:cNvPicPr>
            <a:picLocks noChangeAspect="1"/>
          </p:cNvPicPr>
          <p:nvPr/>
        </p:nvPicPr>
        <p:blipFill>
          <a:blip r:embed="rId5"/>
          <a:stretch>
            <a:fillRect/>
          </a:stretch>
        </p:blipFill>
        <p:spPr>
          <a:xfrm>
            <a:off x="8481267" y="922983"/>
            <a:ext cx="2856229" cy="2838108"/>
          </a:xfrm>
          <a:prstGeom prst="rect">
            <a:avLst/>
          </a:prstGeom>
        </p:spPr>
      </p:pic>
      <p:sp>
        <p:nvSpPr>
          <p:cNvPr id="26" name="TextBox 25">
            <a:extLst>
              <a:ext uri="{FF2B5EF4-FFF2-40B4-BE49-F238E27FC236}">
                <a16:creationId xmlns:a16="http://schemas.microsoft.com/office/drawing/2014/main" id="{52FA8AAB-A297-443D-8D49-01E8CA685D02}"/>
              </a:ext>
            </a:extLst>
          </p:cNvPr>
          <p:cNvSpPr txBox="1"/>
          <p:nvPr/>
        </p:nvSpPr>
        <p:spPr>
          <a:xfrm>
            <a:off x="4293920" y="2399427"/>
            <a:ext cx="397866" cy="646331"/>
          </a:xfrm>
          <a:prstGeom prst="rect">
            <a:avLst/>
          </a:prstGeom>
          <a:noFill/>
        </p:spPr>
        <p:txBody>
          <a:bodyPr wrap="none" rtlCol="0">
            <a:spAutoFit/>
          </a:bodyPr>
          <a:lstStyle/>
          <a:p>
            <a:r>
              <a:rPr lang="en-US" sz="3600" b="1" dirty="0">
                <a:solidFill>
                  <a:srgbClr val="FF0000"/>
                </a:solidFill>
              </a:rPr>
              <a:t>?</a:t>
            </a:r>
            <a:endParaRPr lang="ru-RU" sz="3600" b="1" dirty="0">
              <a:solidFill>
                <a:srgbClr val="FF0000"/>
              </a:solidFill>
            </a:endParaRPr>
          </a:p>
        </p:txBody>
      </p:sp>
      <p:sp>
        <p:nvSpPr>
          <p:cNvPr id="27" name="TextBox 26">
            <a:extLst>
              <a:ext uri="{FF2B5EF4-FFF2-40B4-BE49-F238E27FC236}">
                <a16:creationId xmlns:a16="http://schemas.microsoft.com/office/drawing/2014/main" id="{32BB9968-2708-4CBB-B6E8-CEA64BDA73D1}"/>
              </a:ext>
            </a:extLst>
          </p:cNvPr>
          <p:cNvSpPr txBox="1"/>
          <p:nvPr/>
        </p:nvSpPr>
        <p:spPr>
          <a:xfrm>
            <a:off x="7488583" y="2396722"/>
            <a:ext cx="397866" cy="646331"/>
          </a:xfrm>
          <a:prstGeom prst="rect">
            <a:avLst/>
          </a:prstGeom>
          <a:noFill/>
        </p:spPr>
        <p:txBody>
          <a:bodyPr wrap="none" rtlCol="0">
            <a:spAutoFit/>
          </a:bodyPr>
          <a:lstStyle/>
          <a:p>
            <a:r>
              <a:rPr lang="en-US" sz="3600" b="1" dirty="0">
                <a:solidFill>
                  <a:srgbClr val="FF0000"/>
                </a:solidFill>
              </a:rPr>
              <a:t>?</a:t>
            </a:r>
            <a:endParaRPr lang="ru-RU" sz="3600" b="1" dirty="0">
              <a:solidFill>
                <a:srgbClr val="FF0000"/>
              </a:solidFill>
            </a:endParaRPr>
          </a:p>
        </p:txBody>
      </p:sp>
      <p:pic>
        <p:nvPicPr>
          <p:cNvPr id="28" name="Рисунок 27">
            <a:extLst>
              <a:ext uri="{FF2B5EF4-FFF2-40B4-BE49-F238E27FC236}">
                <a16:creationId xmlns:a16="http://schemas.microsoft.com/office/drawing/2014/main" id="{A19DFECB-715F-4B4C-A4C6-BACD9DC8E709}"/>
              </a:ext>
            </a:extLst>
          </p:cNvPr>
          <p:cNvPicPr>
            <a:picLocks noChangeAspect="1"/>
          </p:cNvPicPr>
          <p:nvPr/>
        </p:nvPicPr>
        <p:blipFill>
          <a:blip r:embed="rId6"/>
          <a:stretch>
            <a:fillRect/>
          </a:stretch>
        </p:blipFill>
        <p:spPr>
          <a:xfrm>
            <a:off x="1140500" y="3935994"/>
            <a:ext cx="2287394" cy="2413994"/>
          </a:xfrm>
          <a:prstGeom prst="rect">
            <a:avLst/>
          </a:prstGeom>
        </p:spPr>
      </p:pic>
      <p:sp>
        <p:nvSpPr>
          <p:cNvPr id="39" name="TextBox 38">
            <a:extLst>
              <a:ext uri="{FF2B5EF4-FFF2-40B4-BE49-F238E27FC236}">
                <a16:creationId xmlns:a16="http://schemas.microsoft.com/office/drawing/2014/main" id="{CD3624CE-68C4-47D5-A332-6E29EEB271C3}"/>
              </a:ext>
            </a:extLst>
          </p:cNvPr>
          <p:cNvSpPr txBox="1"/>
          <p:nvPr/>
        </p:nvSpPr>
        <p:spPr>
          <a:xfrm>
            <a:off x="7485987" y="4364906"/>
            <a:ext cx="397866" cy="646331"/>
          </a:xfrm>
          <a:prstGeom prst="rect">
            <a:avLst/>
          </a:prstGeom>
          <a:noFill/>
        </p:spPr>
        <p:txBody>
          <a:bodyPr wrap="none" rtlCol="0">
            <a:spAutoFit/>
          </a:bodyPr>
          <a:lstStyle/>
          <a:p>
            <a:r>
              <a:rPr lang="en-US" sz="3600" b="1" dirty="0">
                <a:solidFill>
                  <a:srgbClr val="FF0000"/>
                </a:solidFill>
              </a:rPr>
              <a:t>?</a:t>
            </a:r>
            <a:endParaRPr lang="ru-RU" sz="3600" b="1" dirty="0">
              <a:solidFill>
                <a:srgbClr val="FF0000"/>
              </a:solidFill>
            </a:endParaRPr>
          </a:p>
        </p:txBody>
      </p:sp>
      <p:sp>
        <p:nvSpPr>
          <p:cNvPr id="40" name="TextBox 39">
            <a:extLst>
              <a:ext uri="{FF2B5EF4-FFF2-40B4-BE49-F238E27FC236}">
                <a16:creationId xmlns:a16="http://schemas.microsoft.com/office/drawing/2014/main" id="{BD5C3F97-E543-42DF-B3F1-3D4996616BDE}"/>
              </a:ext>
            </a:extLst>
          </p:cNvPr>
          <p:cNvSpPr txBox="1"/>
          <p:nvPr/>
        </p:nvSpPr>
        <p:spPr>
          <a:xfrm>
            <a:off x="4319093" y="4414691"/>
            <a:ext cx="397866" cy="646331"/>
          </a:xfrm>
          <a:prstGeom prst="rect">
            <a:avLst/>
          </a:prstGeom>
          <a:noFill/>
        </p:spPr>
        <p:txBody>
          <a:bodyPr wrap="none" rtlCol="0">
            <a:spAutoFit/>
          </a:bodyPr>
          <a:lstStyle/>
          <a:p>
            <a:r>
              <a:rPr lang="en-US" sz="3600" b="1" dirty="0">
                <a:solidFill>
                  <a:srgbClr val="FF0000"/>
                </a:solidFill>
              </a:rPr>
              <a:t>?</a:t>
            </a:r>
            <a:endParaRPr lang="ru-RU" sz="3600" b="1" dirty="0">
              <a:solidFill>
                <a:srgbClr val="FF0000"/>
              </a:solidFill>
            </a:endParaRPr>
          </a:p>
        </p:txBody>
      </p:sp>
      <p:sp>
        <p:nvSpPr>
          <p:cNvPr id="46" name="Овал 45">
            <a:extLst>
              <a:ext uri="{FF2B5EF4-FFF2-40B4-BE49-F238E27FC236}">
                <a16:creationId xmlns:a16="http://schemas.microsoft.com/office/drawing/2014/main" id="{D0EFBDA7-AFE6-420D-A620-2EBFD23B054E}"/>
              </a:ext>
            </a:extLst>
          </p:cNvPr>
          <p:cNvSpPr/>
          <p:nvPr/>
        </p:nvSpPr>
        <p:spPr>
          <a:xfrm>
            <a:off x="1270226"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a:extLst>
              <a:ext uri="{FF2B5EF4-FFF2-40B4-BE49-F238E27FC236}">
                <a16:creationId xmlns:a16="http://schemas.microsoft.com/office/drawing/2014/main" id="{7663D986-E138-4FE0-9A02-01D42BCA1F82}"/>
              </a:ext>
            </a:extLst>
          </p:cNvPr>
          <p:cNvSpPr/>
          <p:nvPr/>
        </p:nvSpPr>
        <p:spPr>
          <a:xfrm>
            <a:off x="1383857"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a:extLst>
              <a:ext uri="{FF2B5EF4-FFF2-40B4-BE49-F238E27FC236}">
                <a16:creationId xmlns:a16="http://schemas.microsoft.com/office/drawing/2014/main" id="{896F206D-BDAB-4985-9346-3B244943AE20}"/>
              </a:ext>
            </a:extLst>
          </p:cNvPr>
          <p:cNvSpPr/>
          <p:nvPr/>
        </p:nvSpPr>
        <p:spPr>
          <a:xfrm>
            <a:off x="1492009"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a:extLst>
              <a:ext uri="{FF2B5EF4-FFF2-40B4-BE49-F238E27FC236}">
                <a16:creationId xmlns:a16="http://schemas.microsoft.com/office/drawing/2014/main" id="{6893D47B-80BE-43FB-94FD-24CBE92AD582}"/>
              </a:ext>
            </a:extLst>
          </p:cNvPr>
          <p:cNvSpPr/>
          <p:nvPr/>
        </p:nvSpPr>
        <p:spPr>
          <a:xfrm>
            <a:off x="2417101"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extLst>
              <a:ext uri="{FF2B5EF4-FFF2-40B4-BE49-F238E27FC236}">
                <a16:creationId xmlns:a16="http://schemas.microsoft.com/office/drawing/2014/main" id="{750FCB0E-74BE-465E-8FA7-109D2FA4EB7F}"/>
              </a:ext>
            </a:extLst>
          </p:cNvPr>
          <p:cNvSpPr/>
          <p:nvPr/>
        </p:nvSpPr>
        <p:spPr>
          <a:xfrm>
            <a:off x="2539502"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a:extLst>
              <a:ext uri="{FF2B5EF4-FFF2-40B4-BE49-F238E27FC236}">
                <a16:creationId xmlns:a16="http://schemas.microsoft.com/office/drawing/2014/main" id="{F471A5CD-002C-49BD-8CAD-0BDDED3CD096}"/>
              </a:ext>
            </a:extLst>
          </p:cNvPr>
          <p:cNvSpPr/>
          <p:nvPr/>
        </p:nvSpPr>
        <p:spPr>
          <a:xfrm>
            <a:off x="2653133" y="6251276"/>
            <a:ext cx="113631" cy="9426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0DC3E146-6CC4-4AC7-AD7A-D804927EA49D}"/>
              </a:ext>
            </a:extLst>
          </p:cNvPr>
          <p:cNvPicPr>
            <a:picLocks noChangeAspect="1"/>
          </p:cNvPicPr>
          <p:nvPr/>
        </p:nvPicPr>
        <p:blipFill>
          <a:blip r:embed="rId7"/>
          <a:stretch>
            <a:fillRect/>
          </a:stretch>
        </p:blipFill>
        <p:spPr>
          <a:xfrm>
            <a:off x="8389166" y="3915548"/>
            <a:ext cx="3174671" cy="2577327"/>
          </a:xfrm>
          <a:prstGeom prst="rect">
            <a:avLst/>
          </a:prstGeom>
        </p:spPr>
      </p:pic>
      <p:sp>
        <p:nvSpPr>
          <p:cNvPr id="10" name="TextBox 9">
            <a:extLst>
              <a:ext uri="{FF2B5EF4-FFF2-40B4-BE49-F238E27FC236}">
                <a16:creationId xmlns:a16="http://schemas.microsoft.com/office/drawing/2014/main" id="{70481EEC-17A4-467A-91FB-8C66DEE2A179}"/>
              </a:ext>
            </a:extLst>
          </p:cNvPr>
          <p:cNvSpPr txBox="1"/>
          <p:nvPr/>
        </p:nvSpPr>
        <p:spPr>
          <a:xfrm>
            <a:off x="832751" y="3372368"/>
            <a:ext cx="906728" cy="369332"/>
          </a:xfrm>
          <a:prstGeom prst="rect">
            <a:avLst/>
          </a:prstGeom>
          <a:noFill/>
        </p:spPr>
        <p:txBody>
          <a:bodyPr wrap="square" rtlCol="0">
            <a:spAutoFit/>
          </a:bodyPr>
          <a:lstStyle/>
          <a:p>
            <a:r>
              <a:rPr lang="en-US" dirty="0"/>
              <a:t>t</a:t>
            </a:r>
            <a:r>
              <a:rPr lang="en-US" baseline="-25000" dirty="0"/>
              <a:t>1</a:t>
            </a:r>
            <a:r>
              <a:rPr lang="en-US" dirty="0"/>
              <a:t>, t</a:t>
            </a:r>
            <a:r>
              <a:rPr lang="en-US" baseline="-25000" dirty="0"/>
              <a:t>2</a:t>
            </a:r>
            <a:r>
              <a:rPr lang="en-US" dirty="0"/>
              <a:t>, t</a:t>
            </a:r>
            <a:r>
              <a:rPr lang="en-US" baseline="-25000" dirty="0"/>
              <a:t>3</a:t>
            </a:r>
            <a:endParaRPr lang="ru-RU" dirty="0"/>
          </a:p>
        </p:txBody>
      </p:sp>
      <p:sp>
        <p:nvSpPr>
          <p:cNvPr id="32" name="TextBox 31">
            <a:extLst>
              <a:ext uri="{FF2B5EF4-FFF2-40B4-BE49-F238E27FC236}">
                <a16:creationId xmlns:a16="http://schemas.microsoft.com/office/drawing/2014/main" id="{660A3656-935C-455C-B9F4-F57F96EB3EA1}"/>
              </a:ext>
            </a:extLst>
          </p:cNvPr>
          <p:cNvSpPr txBox="1"/>
          <p:nvPr/>
        </p:nvSpPr>
        <p:spPr>
          <a:xfrm>
            <a:off x="2696759" y="3372368"/>
            <a:ext cx="906728" cy="369332"/>
          </a:xfrm>
          <a:prstGeom prst="rect">
            <a:avLst/>
          </a:prstGeom>
          <a:noFill/>
        </p:spPr>
        <p:txBody>
          <a:bodyPr wrap="square" rtlCol="0">
            <a:spAutoFit/>
          </a:bodyPr>
          <a:lstStyle/>
          <a:p>
            <a:r>
              <a:rPr lang="en-US" dirty="0"/>
              <a:t>t</a:t>
            </a:r>
            <a:r>
              <a:rPr lang="en-US" baseline="-25000" dirty="0"/>
              <a:t>1</a:t>
            </a:r>
            <a:r>
              <a:rPr lang="en-US" dirty="0"/>
              <a:t>, t</a:t>
            </a:r>
            <a:r>
              <a:rPr lang="en-US" baseline="-25000" dirty="0"/>
              <a:t>2</a:t>
            </a:r>
            <a:r>
              <a:rPr lang="en-US" dirty="0"/>
              <a:t>, t</a:t>
            </a:r>
            <a:r>
              <a:rPr lang="en-US" baseline="-25000" dirty="0"/>
              <a:t>3</a:t>
            </a:r>
            <a:endParaRPr lang="ru-RU" dirty="0"/>
          </a:p>
        </p:txBody>
      </p:sp>
      <p:sp>
        <p:nvSpPr>
          <p:cNvPr id="35" name="TextBox 34">
            <a:extLst>
              <a:ext uri="{FF2B5EF4-FFF2-40B4-BE49-F238E27FC236}">
                <a16:creationId xmlns:a16="http://schemas.microsoft.com/office/drawing/2014/main" id="{8CA20641-879D-479D-9790-FD5603397591}"/>
              </a:ext>
            </a:extLst>
          </p:cNvPr>
          <p:cNvSpPr txBox="1"/>
          <p:nvPr/>
        </p:nvSpPr>
        <p:spPr>
          <a:xfrm>
            <a:off x="1002751" y="6331130"/>
            <a:ext cx="906728" cy="369332"/>
          </a:xfrm>
          <a:prstGeom prst="rect">
            <a:avLst/>
          </a:prstGeom>
          <a:noFill/>
        </p:spPr>
        <p:txBody>
          <a:bodyPr wrap="square" rtlCol="0">
            <a:spAutoFit/>
          </a:bodyPr>
          <a:lstStyle/>
          <a:p>
            <a:r>
              <a:rPr lang="en-US" dirty="0"/>
              <a:t>t</a:t>
            </a:r>
            <a:r>
              <a:rPr lang="en-US" baseline="-25000" dirty="0"/>
              <a:t>1</a:t>
            </a:r>
            <a:r>
              <a:rPr lang="en-US" dirty="0"/>
              <a:t>, t</a:t>
            </a:r>
            <a:r>
              <a:rPr lang="en-US" baseline="-25000" dirty="0"/>
              <a:t>2</a:t>
            </a:r>
            <a:r>
              <a:rPr lang="en-US" dirty="0"/>
              <a:t>, t</a:t>
            </a:r>
            <a:r>
              <a:rPr lang="en-US" baseline="-25000" dirty="0"/>
              <a:t>3</a:t>
            </a:r>
            <a:endParaRPr lang="ru-RU" dirty="0"/>
          </a:p>
        </p:txBody>
      </p:sp>
      <p:sp>
        <p:nvSpPr>
          <p:cNvPr id="37" name="TextBox 36">
            <a:extLst>
              <a:ext uri="{FF2B5EF4-FFF2-40B4-BE49-F238E27FC236}">
                <a16:creationId xmlns:a16="http://schemas.microsoft.com/office/drawing/2014/main" id="{A3E2F9FB-89B3-4E7B-9C3F-05C2B546548C}"/>
              </a:ext>
            </a:extLst>
          </p:cNvPr>
          <p:cNvSpPr txBox="1"/>
          <p:nvPr/>
        </p:nvSpPr>
        <p:spPr>
          <a:xfrm>
            <a:off x="2228463" y="6331130"/>
            <a:ext cx="906728" cy="369332"/>
          </a:xfrm>
          <a:prstGeom prst="rect">
            <a:avLst/>
          </a:prstGeom>
          <a:noFill/>
        </p:spPr>
        <p:txBody>
          <a:bodyPr wrap="square" rtlCol="0">
            <a:spAutoFit/>
          </a:bodyPr>
          <a:lstStyle/>
          <a:p>
            <a:r>
              <a:rPr lang="en-US" dirty="0"/>
              <a:t>t</a:t>
            </a:r>
            <a:r>
              <a:rPr lang="en-US" baseline="-25000" dirty="0"/>
              <a:t>1</a:t>
            </a:r>
            <a:r>
              <a:rPr lang="en-US" dirty="0"/>
              <a:t>, t</a:t>
            </a:r>
            <a:r>
              <a:rPr lang="en-US" baseline="-25000" dirty="0"/>
              <a:t>2</a:t>
            </a:r>
            <a:r>
              <a:rPr lang="en-US" dirty="0"/>
              <a:t>, t</a:t>
            </a:r>
            <a:r>
              <a:rPr lang="en-US" baseline="-25000" dirty="0"/>
              <a:t>3</a:t>
            </a:r>
            <a:endParaRPr lang="ru-RU" dirty="0"/>
          </a:p>
        </p:txBody>
      </p:sp>
      <p:sp>
        <p:nvSpPr>
          <p:cNvPr id="41" name="Овал 40">
            <a:extLst>
              <a:ext uri="{FF2B5EF4-FFF2-40B4-BE49-F238E27FC236}">
                <a16:creationId xmlns:a16="http://schemas.microsoft.com/office/drawing/2014/main" id="{94F1864D-16CE-4BB5-9564-B4DAE7E20642}"/>
              </a:ext>
            </a:extLst>
          </p:cNvPr>
          <p:cNvSpPr/>
          <p:nvPr/>
        </p:nvSpPr>
        <p:spPr>
          <a:xfrm>
            <a:off x="1008833" y="3021894"/>
            <a:ext cx="361716" cy="33422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extLst>
              <a:ext uri="{FF2B5EF4-FFF2-40B4-BE49-F238E27FC236}">
                <a16:creationId xmlns:a16="http://schemas.microsoft.com/office/drawing/2014/main" id="{20ADA219-8928-456E-95AE-8ADD9D67ED5E}"/>
              </a:ext>
            </a:extLst>
          </p:cNvPr>
          <p:cNvSpPr/>
          <p:nvPr/>
        </p:nvSpPr>
        <p:spPr>
          <a:xfrm>
            <a:off x="2925868" y="3021894"/>
            <a:ext cx="361716" cy="33422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a:extLst>
              <a:ext uri="{FF2B5EF4-FFF2-40B4-BE49-F238E27FC236}">
                <a16:creationId xmlns:a16="http://schemas.microsoft.com/office/drawing/2014/main" id="{0073C2CE-3048-4DC7-B0AD-28DD2B5F9AEC}"/>
              </a:ext>
            </a:extLst>
          </p:cNvPr>
          <p:cNvSpPr/>
          <p:nvPr/>
        </p:nvSpPr>
        <p:spPr>
          <a:xfrm>
            <a:off x="10405260" y="5926797"/>
            <a:ext cx="230083" cy="22363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F676C9BF-C046-4095-BC2C-9C16EC5B9895}"/>
              </a:ext>
            </a:extLst>
          </p:cNvPr>
          <p:cNvSpPr txBox="1"/>
          <p:nvPr/>
        </p:nvSpPr>
        <p:spPr>
          <a:xfrm>
            <a:off x="10454360" y="6256030"/>
            <a:ext cx="340158" cy="369332"/>
          </a:xfrm>
          <a:prstGeom prst="rect">
            <a:avLst/>
          </a:prstGeom>
          <a:noFill/>
        </p:spPr>
        <p:txBody>
          <a:bodyPr wrap="none" rtlCol="0">
            <a:spAutoFit/>
          </a:bodyPr>
          <a:lstStyle/>
          <a:p>
            <a:r>
              <a:rPr lang="en-US" dirty="0"/>
              <a:t>t</a:t>
            </a:r>
            <a:r>
              <a:rPr lang="en-US" baseline="-25000" dirty="0"/>
              <a:t>1</a:t>
            </a:r>
            <a:endParaRPr lang="ru-RU" dirty="0"/>
          </a:p>
        </p:txBody>
      </p:sp>
      <p:sp>
        <p:nvSpPr>
          <p:cNvPr id="54" name="Овал 53">
            <a:extLst>
              <a:ext uri="{FF2B5EF4-FFF2-40B4-BE49-F238E27FC236}">
                <a16:creationId xmlns:a16="http://schemas.microsoft.com/office/drawing/2014/main" id="{06F0EBBF-C910-4081-A89D-C9665F69262F}"/>
              </a:ext>
            </a:extLst>
          </p:cNvPr>
          <p:cNvSpPr/>
          <p:nvPr/>
        </p:nvSpPr>
        <p:spPr>
          <a:xfrm>
            <a:off x="10057294" y="5969766"/>
            <a:ext cx="230083" cy="22363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a:extLst>
              <a:ext uri="{FF2B5EF4-FFF2-40B4-BE49-F238E27FC236}">
                <a16:creationId xmlns:a16="http://schemas.microsoft.com/office/drawing/2014/main" id="{BC7B8F7C-B35A-4991-B245-E1907CAD241B}"/>
              </a:ext>
            </a:extLst>
          </p:cNvPr>
          <p:cNvSpPr/>
          <p:nvPr/>
        </p:nvSpPr>
        <p:spPr>
          <a:xfrm>
            <a:off x="10929909" y="5699997"/>
            <a:ext cx="230083" cy="22363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C972EB8C-611E-4809-A730-70D53BB486F4}"/>
              </a:ext>
            </a:extLst>
          </p:cNvPr>
          <p:cNvSpPr txBox="1"/>
          <p:nvPr/>
        </p:nvSpPr>
        <p:spPr>
          <a:xfrm>
            <a:off x="10048515" y="6256030"/>
            <a:ext cx="340158" cy="369332"/>
          </a:xfrm>
          <a:prstGeom prst="rect">
            <a:avLst/>
          </a:prstGeom>
          <a:noFill/>
        </p:spPr>
        <p:txBody>
          <a:bodyPr wrap="none" rtlCol="0">
            <a:spAutoFit/>
          </a:bodyPr>
          <a:lstStyle/>
          <a:p>
            <a:r>
              <a:rPr lang="en-US" dirty="0"/>
              <a:t>t</a:t>
            </a:r>
            <a:r>
              <a:rPr lang="en-US" baseline="-25000" dirty="0"/>
              <a:t>2</a:t>
            </a:r>
            <a:endParaRPr lang="ru-RU" dirty="0"/>
          </a:p>
        </p:txBody>
      </p:sp>
      <p:sp>
        <p:nvSpPr>
          <p:cNvPr id="57" name="TextBox 56">
            <a:extLst>
              <a:ext uri="{FF2B5EF4-FFF2-40B4-BE49-F238E27FC236}">
                <a16:creationId xmlns:a16="http://schemas.microsoft.com/office/drawing/2014/main" id="{AC667DC1-E3F9-47B1-AFA6-79BFD627F97D}"/>
              </a:ext>
            </a:extLst>
          </p:cNvPr>
          <p:cNvSpPr txBox="1"/>
          <p:nvPr/>
        </p:nvSpPr>
        <p:spPr>
          <a:xfrm>
            <a:off x="10989913" y="5983117"/>
            <a:ext cx="340158" cy="369332"/>
          </a:xfrm>
          <a:prstGeom prst="rect">
            <a:avLst/>
          </a:prstGeom>
          <a:noFill/>
        </p:spPr>
        <p:txBody>
          <a:bodyPr wrap="none" rtlCol="0">
            <a:spAutoFit/>
          </a:bodyPr>
          <a:lstStyle/>
          <a:p>
            <a:r>
              <a:rPr lang="en-US" dirty="0"/>
              <a:t>t</a:t>
            </a:r>
            <a:r>
              <a:rPr lang="en-US" baseline="-25000" dirty="0"/>
              <a:t>3</a:t>
            </a:r>
            <a:endParaRPr lang="ru-RU" dirty="0"/>
          </a:p>
        </p:txBody>
      </p:sp>
      <p:sp>
        <p:nvSpPr>
          <p:cNvPr id="2" name="Заголовок 1"/>
          <p:cNvSpPr>
            <a:spLocks noGrp="1"/>
          </p:cNvSpPr>
          <p:nvPr>
            <p:ph type="title"/>
          </p:nvPr>
        </p:nvSpPr>
        <p:spPr>
          <a:xfrm>
            <a:off x="0" y="9525"/>
            <a:ext cx="12192000" cy="585293"/>
          </a:xfrm>
        </p:spPr>
        <p:txBody>
          <a:bodyPr>
            <a:normAutofit/>
          </a:bodyPr>
          <a:lstStyle/>
          <a:p>
            <a:pPr algn="ctr"/>
            <a:r>
              <a:rPr lang="en-US" sz="2800" b="1" u="sng" dirty="0"/>
              <a:t>On the importance of spatially-resolved HXR </a:t>
            </a:r>
            <a:r>
              <a:rPr lang="en-US" sz="2800" b="1" u="sng" dirty="0">
                <a:solidFill>
                  <a:srgbClr val="FF0000"/>
                </a:solidFill>
              </a:rPr>
              <a:t>(&gt;25 keV) </a:t>
            </a:r>
            <a:r>
              <a:rPr lang="en-US" sz="2800" b="1" u="sng" dirty="0"/>
              <a:t>observations</a:t>
            </a:r>
            <a:endParaRPr lang="ru-RU" sz="2400" b="1" dirty="0">
              <a:solidFill>
                <a:srgbClr val="7030A0"/>
              </a:solidFill>
            </a:endParaRPr>
          </a:p>
        </p:txBody>
      </p:sp>
      <p:sp>
        <p:nvSpPr>
          <p:cNvPr id="13" name="TextBox 12">
            <a:extLst>
              <a:ext uri="{FF2B5EF4-FFF2-40B4-BE49-F238E27FC236}">
                <a16:creationId xmlns:a16="http://schemas.microsoft.com/office/drawing/2014/main" id="{2C0A9542-55FA-42E6-9C29-F9170471C6C9}"/>
              </a:ext>
            </a:extLst>
          </p:cNvPr>
          <p:cNvSpPr txBox="1"/>
          <p:nvPr/>
        </p:nvSpPr>
        <p:spPr>
          <a:xfrm>
            <a:off x="1236252" y="731684"/>
            <a:ext cx="2095767" cy="307777"/>
          </a:xfrm>
          <a:prstGeom prst="rect">
            <a:avLst/>
          </a:prstGeom>
          <a:noFill/>
        </p:spPr>
        <p:txBody>
          <a:bodyPr wrap="none" rtlCol="0">
            <a:spAutoFit/>
          </a:bodyPr>
          <a:lstStyle/>
          <a:p>
            <a:r>
              <a:rPr lang="en-US" sz="1400" dirty="0">
                <a:solidFill>
                  <a:srgbClr val="0000FF"/>
                </a:solidFill>
              </a:rPr>
              <a:t>Zaitsev &amp; </a:t>
            </a:r>
            <a:r>
              <a:rPr lang="en-US" sz="1400" dirty="0" err="1">
                <a:solidFill>
                  <a:srgbClr val="0000FF"/>
                </a:solidFill>
              </a:rPr>
              <a:t>Stepanov</a:t>
            </a:r>
            <a:r>
              <a:rPr lang="en-US" sz="1400" dirty="0">
                <a:solidFill>
                  <a:srgbClr val="0000FF"/>
                </a:solidFill>
              </a:rPr>
              <a:t> (1982)</a:t>
            </a:r>
            <a:endParaRPr lang="ru-RU" sz="1400" dirty="0">
              <a:solidFill>
                <a:srgbClr val="0000FF"/>
              </a:solidFill>
            </a:endParaRPr>
          </a:p>
        </p:txBody>
      </p:sp>
      <p:sp>
        <p:nvSpPr>
          <p:cNvPr id="14" name="TextBox 13">
            <a:extLst>
              <a:ext uri="{FF2B5EF4-FFF2-40B4-BE49-F238E27FC236}">
                <a16:creationId xmlns:a16="http://schemas.microsoft.com/office/drawing/2014/main" id="{A50B5EED-1534-4F92-9D07-0DCCC63612F6}"/>
              </a:ext>
            </a:extLst>
          </p:cNvPr>
          <p:cNvSpPr txBox="1"/>
          <p:nvPr/>
        </p:nvSpPr>
        <p:spPr>
          <a:xfrm>
            <a:off x="3198310" y="6331748"/>
            <a:ext cx="1466107" cy="307777"/>
          </a:xfrm>
          <a:prstGeom prst="rect">
            <a:avLst/>
          </a:prstGeom>
          <a:noFill/>
        </p:spPr>
        <p:txBody>
          <a:bodyPr wrap="none" rtlCol="0">
            <a:spAutoFit/>
          </a:bodyPr>
          <a:lstStyle/>
          <a:p>
            <a:r>
              <a:rPr lang="en-US" sz="1400" dirty="0" err="1">
                <a:solidFill>
                  <a:srgbClr val="0000FF"/>
                </a:solidFill>
              </a:rPr>
              <a:t>Kliem</a:t>
            </a:r>
            <a:r>
              <a:rPr lang="en-US" sz="1400" dirty="0">
                <a:solidFill>
                  <a:srgbClr val="0000FF"/>
                </a:solidFill>
              </a:rPr>
              <a:t> et al (2000)</a:t>
            </a:r>
            <a:endParaRPr lang="ru-RU" sz="1400" dirty="0">
              <a:solidFill>
                <a:srgbClr val="0000FF"/>
              </a:solidFill>
            </a:endParaRPr>
          </a:p>
        </p:txBody>
      </p:sp>
      <p:sp>
        <p:nvSpPr>
          <p:cNvPr id="16" name="TextBox 15">
            <a:extLst>
              <a:ext uri="{FF2B5EF4-FFF2-40B4-BE49-F238E27FC236}">
                <a16:creationId xmlns:a16="http://schemas.microsoft.com/office/drawing/2014/main" id="{97B85138-E8A2-4D33-8AE6-B9265001335D}"/>
              </a:ext>
            </a:extLst>
          </p:cNvPr>
          <p:cNvSpPr txBox="1"/>
          <p:nvPr/>
        </p:nvSpPr>
        <p:spPr>
          <a:xfrm>
            <a:off x="9924007" y="685778"/>
            <a:ext cx="2267993" cy="523220"/>
          </a:xfrm>
          <a:prstGeom prst="rect">
            <a:avLst/>
          </a:prstGeom>
          <a:noFill/>
        </p:spPr>
        <p:txBody>
          <a:bodyPr wrap="none" rtlCol="0">
            <a:spAutoFit/>
          </a:bodyPr>
          <a:lstStyle/>
          <a:p>
            <a:r>
              <a:rPr lang="en-US" sz="1400" dirty="0" err="1">
                <a:solidFill>
                  <a:srgbClr val="0000FF"/>
                </a:solidFill>
              </a:rPr>
              <a:t>Artemyev</a:t>
            </a:r>
            <a:r>
              <a:rPr lang="en-US" sz="1400" dirty="0">
                <a:solidFill>
                  <a:srgbClr val="0000FF"/>
                </a:solidFill>
              </a:rPr>
              <a:t> &amp; Zimovets (2012)</a:t>
            </a:r>
          </a:p>
          <a:p>
            <a:r>
              <a:rPr lang="en-US" sz="1400" dirty="0" err="1">
                <a:solidFill>
                  <a:srgbClr val="0000FF"/>
                </a:solidFill>
              </a:rPr>
              <a:t>Ledentsov</a:t>
            </a:r>
            <a:r>
              <a:rPr lang="en-US" sz="1400" dirty="0">
                <a:solidFill>
                  <a:srgbClr val="0000FF"/>
                </a:solidFill>
              </a:rPr>
              <a:t> &amp; </a:t>
            </a:r>
            <a:r>
              <a:rPr lang="en-US" sz="1400" dirty="0" err="1">
                <a:solidFill>
                  <a:srgbClr val="0000FF"/>
                </a:solidFill>
              </a:rPr>
              <a:t>Somov</a:t>
            </a:r>
            <a:r>
              <a:rPr lang="en-US" sz="1400" dirty="0">
                <a:solidFill>
                  <a:srgbClr val="0000FF"/>
                </a:solidFill>
              </a:rPr>
              <a:t> (2016)</a:t>
            </a:r>
            <a:endParaRPr lang="ru-RU" sz="1400" dirty="0">
              <a:solidFill>
                <a:srgbClr val="0000FF"/>
              </a:solidFill>
            </a:endParaRPr>
          </a:p>
        </p:txBody>
      </p:sp>
      <p:sp>
        <p:nvSpPr>
          <p:cNvPr id="17" name="TextBox 16">
            <a:extLst>
              <a:ext uri="{FF2B5EF4-FFF2-40B4-BE49-F238E27FC236}">
                <a16:creationId xmlns:a16="http://schemas.microsoft.com/office/drawing/2014/main" id="{44FFC025-44B6-4816-B5D8-4266796431D1}"/>
              </a:ext>
            </a:extLst>
          </p:cNvPr>
          <p:cNvSpPr txBox="1"/>
          <p:nvPr/>
        </p:nvSpPr>
        <p:spPr>
          <a:xfrm>
            <a:off x="8230204" y="6422303"/>
            <a:ext cx="1866601" cy="307777"/>
          </a:xfrm>
          <a:prstGeom prst="rect">
            <a:avLst/>
          </a:prstGeom>
          <a:noFill/>
        </p:spPr>
        <p:txBody>
          <a:bodyPr wrap="none" rtlCol="0">
            <a:spAutoFit/>
          </a:bodyPr>
          <a:lstStyle/>
          <a:p>
            <a:r>
              <a:rPr lang="en-US" sz="1400" dirty="0" err="1">
                <a:solidFill>
                  <a:srgbClr val="0000FF"/>
                </a:solidFill>
              </a:rPr>
              <a:t>Nakariakov</a:t>
            </a:r>
            <a:r>
              <a:rPr lang="en-US" sz="1400" dirty="0">
                <a:solidFill>
                  <a:srgbClr val="0000FF"/>
                </a:solidFill>
              </a:rPr>
              <a:t> et al (2006)</a:t>
            </a:r>
            <a:endParaRPr lang="ru-RU" sz="1400" dirty="0">
              <a:solidFill>
                <a:srgbClr val="0000FF"/>
              </a:solidFill>
            </a:endParaRPr>
          </a:p>
        </p:txBody>
      </p:sp>
      <p:cxnSp>
        <p:nvCxnSpPr>
          <p:cNvPr id="12" name="Прямая со стрелкой 11">
            <a:extLst>
              <a:ext uri="{FF2B5EF4-FFF2-40B4-BE49-F238E27FC236}">
                <a16:creationId xmlns:a16="http://schemas.microsoft.com/office/drawing/2014/main" id="{8F10BC5B-BD88-4FB9-A9FC-CBAA71DB16F8}"/>
              </a:ext>
            </a:extLst>
          </p:cNvPr>
          <p:cNvCxnSpPr>
            <a:stCxn id="5" idx="1"/>
            <a:endCxn id="7" idx="3"/>
          </p:cNvCxnSpPr>
          <p:nvPr/>
        </p:nvCxnSpPr>
        <p:spPr>
          <a:xfrm flipH="1" flipV="1">
            <a:off x="3601903" y="2197912"/>
            <a:ext cx="1230193" cy="142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A2E0FEDC-28CF-40FF-BB25-2292A655115F}"/>
              </a:ext>
            </a:extLst>
          </p:cNvPr>
          <p:cNvCxnSpPr>
            <a:stCxn id="5" idx="1"/>
            <a:endCxn id="28" idx="3"/>
          </p:cNvCxnSpPr>
          <p:nvPr/>
        </p:nvCxnSpPr>
        <p:spPr>
          <a:xfrm flipH="1">
            <a:off x="3427894" y="3625170"/>
            <a:ext cx="1404202" cy="151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E5BF4EAF-4C2B-4441-95D3-F7A835514D03}"/>
              </a:ext>
            </a:extLst>
          </p:cNvPr>
          <p:cNvCxnSpPr>
            <a:stCxn id="5" idx="3"/>
            <a:endCxn id="9" idx="1"/>
          </p:cNvCxnSpPr>
          <p:nvPr/>
        </p:nvCxnSpPr>
        <p:spPr>
          <a:xfrm flipV="1">
            <a:off x="7318395" y="2342037"/>
            <a:ext cx="1162872" cy="1283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E43BBADF-DD49-4613-90ED-F4628F09AEE6}"/>
              </a:ext>
            </a:extLst>
          </p:cNvPr>
          <p:cNvCxnSpPr>
            <a:cxnSpLocks/>
            <a:stCxn id="5" idx="3"/>
            <a:endCxn id="8" idx="1"/>
          </p:cNvCxnSpPr>
          <p:nvPr/>
        </p:nvCxnSpPr>
        <p:spPr>
          <a:xfrm>
            <a:off x="7318395" y="3625170"/>
            <a:ext cx="1070771" cy="1579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5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2000" cy="797169"/>
          </a:xfrm>
        </p:spPr>
        <p:txBody>
          <a:bodyPr>
            <a:normAutofit fontScale="90000"/>
          </a:bodyPr>
          <a:lstStyle/>
          <a:p>
            <a:r>
              <a:rPr lang="en-US" sz="3600" b="1" u="sng" dirty="0"/>
              <a:t>Magnetic structure of flare region with HXR pulsations </a:t>
            </a:r>
            <a:br>
              <a:rPr lang="en-US" sz="3200" b="1" u="sng" dirty="0"/>
            </a:br>
            <a:r>
              <a:rPr lang="en-US" sz="2700" b="1" dirty="0">
                <a:solidFill>
                  <a:srgbClr val="0000FF"/>
                </a:solidFill>
              </a:rPr>
              <a:t>Special case: Non-eruptive or confined eruption (3 of 7 events)</a:t>
            </a:r>
            <a:endParaRPr lang="ru-RU" sz="2700" b="1" dirty="0">
              <a:solidFill>
                <a:srgbClr val="0000FF"/>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20</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8" name="TextBox 7">
            <a:extLst>
              <a:ext uri="{FF2B5EF4-FFF2-40B4-BE49-F238E27FC236}">
                <a16:creationId xmlns:a16="http://schemas.microsoft.com/office/drawing/2014/main" id="{D0987D8F-25DA-4431-9B5E-D591921FD00D}"/>
              </a:ext>
            </a:extLst>
          </p:cNvPr>
          <p:cNvSpPr txBox="1"/>
          <p:nvPr/>
        </p:nvSpPr>
        <p:spPr>
          <a:xfrm>
            <a:off x="4303765" y="5448339"/>
            <a:ext cx="612668" cy="369332"/>
          </a:xfrm>
          <a:prstGeom prst="rect">
            <a:avLst/>
          </a:prstGeom>
          <a:noFill/>
        </p:spPr>
        <p:txBody>
          <a:bodyPr wrap="none" rtlCol="0">
            <a:spAutoFit/>
          </a:bodyPr>
          <a:lstStyle/>
          <a:p>
            <a:r>
              <a:rPr lang="en-US" dirty="0">
                <a:solidFill>
                  <a:schemeClr val="bg1"/>
                </a:solidFill>
              </a:rPr>
              <a:t>MFR</a:t>
            </a:r>
            <a:endParaRPr lang="ru-RU" dirty="0">
              <a:solidFill>
                <a:schemeClr val="bg1"/>
              </a:solidFill>
            </a:endParaRPr>
          </a:p>
        </p:txBody>
      </p:sp>
      <p:pic>
        <p:nvPicPr>
          <p:cNvPr id="12" name="Рисунок 11">
            <a:extLst>
              <a:ext uri="{FF2B5EF4-FFF2-40B4-BE49-F238E27FC236}">
                <a16:creationId xmlns:a16="http://schemas.microsoft.com/office/drawing/2014/main" id="{3E17410A-705A-4FD5-A5EB-4E08F32FD917}"/>
              </a:ext>
            </a:extLst>
          </p:cNvPr>
          <p:cNvPicPr>
            <a:picLocks noChangeAspect="1"/>
          </p:cNvPicPr>
          <p:nvPr/>
        </p:nvPicPr>
        <p:blipFill>
          <a:blip r:embed="rId3"/>
          <a:stretch>
            <a:fillRect/>
          </a:stretch>
        </p:blipFill>
        <p:spPr>
          <a:xfrm>
            <a:off x="7912511" y="930853"/>
            <a:ext cx="4114800" cy="2531915"/>
          </a:xfrm>
          <a:prstGeom prst="rect">
            <a:avLst/>
          </a:prstGeom>
        </p:spPr>
      </p:pic>
      <p:pic>
        <p:nvPicPr>
          <p:cNvPr id="3" name="Рисунок 2">
            <a:extLst>
              <a:ext uri="{FF2B5EF4-FFF2-40B4-BE49-F238E27FC236}">
                <a16:creationId xmlns:a16="http://schemas.microsoft.com/office/drawing/2014/main" id="{B53EF03F-DCB8-4028-92C6-0C6A03954D5F}"/>
              </a:ext>
            </a:extLst>
          </p:cNvPr>
          <p:cNvPicPr>
            <a:picLocks noChangeAspect="1"/>
          </p:cNvPicPr>
          <p:nvPr/>
        </p:nvPicPr>
        <p:blipFill>
          <a:blip r:embed="rId4"/>
          <a:stretch>
            <a:fillRect/>
          </a:stretch>
        </p:blipFill>
        <p:spPr>
          <a:xfrm>
            <a:off x="125572" y="917050"/>
            <a:ext cx="7300258" cy="2419240"/>
          </a:xfrm>
          <a:prstGeom prst="rect">
            <a:avLst/>
          </a:prstGeom>
        </p:spPr>
      </p:pic>
      <p:pic>
        <p:nvPicPr>
          <p:cNvPr id="7" name="Рисунок 6">
            <a:extLst>
              <a:ext uri="{FF2B5EF4-FFF2-40B4-BE49-F238E27FC236}">
                <a16:creationId xmlns:a16="http://schemas.microsoft.com/office/drawing/2014/main" id="{7F2BDF41-FBF9-4C71-88B6-63F7D2F97529}"/>
              </a:ext>
            </a:extLst>
          </p:cNvPr>
          <p:cNvPicPr>
            <a:picLocks noChangeAspect="1"/>
          </p:cNvPicPr>
          <p:nvPr/>
        </p:nvPicPr>
        <p:blipFill>
          <a:blip r:embed="rId5"/>
          <a:stretch>
            <a:fillRect/>
          </a:stretch>
        </p:blipFill>
        <p:spPr>
          <a:xfrm>
            <a:off x="120448" y="3663242"/>
            <a:ext cx="7300259" cy="2869331"/>
          </a:xfrm>
          <a:prstGeom prst="rect">
            <a:avLst/>
          </a:prstGeom>
        </p:spPr>
      </p:pic>
      <p:pic>
        <p:nvPicPr>
          <p:cNvPr id="10" name="Рисунок 9">
            <a:extLst>
              <a:ext uri="{FF2B5EF4-FFF2-40B4-BE49-F238E27FC236}">
                <a16:creationId xmlns:a16="http://schemas.microsoft.com/office/drawing/2014/main" id="{28E85771-932B-477D-B460-CBC753430B4A}"/>
              </a:ext>
            </a:extLst>
          </p:cNvPr>
          <p:cNvPicPr>
            <a:picLocks noChangeAspect="1"/>
          </p:cNvPicPr>
          <p:nvPr/>
        </p:nvPicPr>
        <p:blipFill>
          <a:blip r:embed="rId6"/>
          <a:stretch>
            <a:fillRect/>
          </a:stretch>
        </p:blipFill>
        <p:spPr>
          <a:xfrm>
            <a:off x="8004069" y="3727986"/>
            <a:ext cx="3931684" cy="2498147"/>
          </a:xfrm>
          <a:prstGeom prst="rect">
            <a:avLst/>
          </a:prstGeom>
        </p:spPr>
      </p:pic>
    </p:spTree>
    <p:extLst>
      <p:ext uri="{BB962C8B-B14F-4D97-AF65-F5344CB8AC3E}">
        <p14:creationId xmlns:p14="http://schemas.microsoft.com/office/powerpoint/2010/main" val="152682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609600"/>
          </a:xfrm>
        </p:spPr>
        <p:txBody>
          <a:bodyPr>
            <a:normAutofit/>
          </a:bodyPr>
          <a:lstStyle/>
          <a:p>
            <a:pPr algn="ctr"/>
            <a:r>
              <a:rPr lang="en-US" sz="2400" b="1" u="sng" dirty="0"/>
              <a:t>No significant correlations between geometrical characteristics of MFR and HXR pulsations</a:t>
            </a:r>
            <a:endParaRPr lang="ru-RU" sz="24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21</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7" name="Рисунок 6">
            <a:extLst>
              <a:ext uri="{FF2B5EF4-FFF2-40B4-BE49-F238E27FC236}">
                <a16:creationId xmlns:a16="http://schemas.microsoft.com/office/drawing/2014/main" id="{B73579C5-3CEF-4309-B5A7-9983BFDFA435}"/>
              </a:ext>
            </a:extLst>
          </p:cNvPr>
          <p:cNvPicPr>
            <a:picLocks noChangeAspect="1"/>
          </p:cNvPicPr>
          <p:nvPr/>
        </p:nvPicPr>
        <p:blipFill>
          <a:blip r:embed="rId3"/>
          <a:stretch>
            <a:fillRect/>
          </a:stretch>
        </p:blipFill>
        <p:spPr>
          <a:xfrm>
            <a:off x="6330043" y="1917700"/>
            <a:ext cx="5747657" cy="3220864"/>
          </a:xfrm>
          <a:prstGeom prst="rect">
            <a:avLst/>
          </a:prstGeom>
        </p:spPr>
      </p:pic>
      <p:pic>
        <p:nvPicPr>
          <p:cNvPr id="8" name="Рисунок 7">
            <a:extLst>
              <a:ext uri="{FF2B5EF4-FFF2-40B4-BE49-F238E27FC236}">
                <a16:creationId xmlns:a16="http://schemas.microsoft.com/office/drawing/2014/main" id="{51CB84D7-2197-45F3-B3B0-2F7D64533986}"/>
              </a:ext>
            </a:extLst>
          </p:cNvPr>
          <p:cNvPicPr>
            <a:picLocks noChangeAspect="1"/>
          </p:cNvPicPr>
          <p:nvPr/>
        </p:nvPicPr>
        <p:blipFill>
          <a:blip r:embed="rId4"/>
          <a:stretch>
            <a:fillRect/>
          </a:stretch>
        </p:blipFill>
        <p:spPr>
          <a:xfrm>
            <a:off x="356989" y="1623718"/>
            <a:ext cx="5810596" cy="4192764"/>
          </a:xfrm>
          <a:prstGeom prst="rect">
            <a:avLst/>
          </a:prstGeom>
        </p:spPr>
      </p:pic>
      <p:sp>
        <p:nvSpPr>
          <p:cNvPr id="3" name="Овал 2">
            <a:extLst>
              <a:ext uri="{FF2B5EF4-FFF2-40B4-BE49-F238E27FC236}">
                <a16:creationId xmlns:a16="http://schemas.microsoft.com/office/drawing/2014/main" id="{B8188538-306C-4CCC-BDC0-568E905C9363}"/>
              </a:ext>
            </a:extLst>
          </p:cNvPr>
          <p:cNvSpPr/>
          <p:nvPr/>
        </p:nvSpPr>
        <p:spPr>
          <a:xfrm>
            <a:off x="1739349" y="2773017"/>
            <a:ext cx="1115818" cy="492697"/>
          </a:xfrm>
          <a:prstGeom prst="ellipse">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39F1712B-680C-4A6B-8D15-78573F91CDF7}"/>
              </a:ext>
            </a:extLst>
          </p:cNvPr>
          <p:cNvSpPr txBox="1"/>
          <p:nvPr/>
        </p:nvSpPr>
        <p:spPr>
          <a:xfrm>
            <a:off x="2133591" y="2311352"/>
            <a:ext cx="327334" cy="461665"/>
          </a:xfrm>
          <a:prstGeom prst="rect">
            <a:avLst/>
          </a:prstGeom>
          <a:noFill/>
        </p:spPr>
        <p:txBody>
          <a:bodyPr wrap="none" rtlCol="0">
            <a:spAutoFit/>
          </a:bodyPr>
          <a:lstStyle/>
          <a:p>
            <a:r>
              <a:rPr lang="en-US" sz="2400" dirty="0">
                <a:solidFill>
                  <a:srgbClr val="FF0000"/>
                </a:solidFill>
              </a:rPr>
              <a:t>?</a:t>
            </a:r>
            <a:endParaRPr lang="ru-RU" sz="2400" dirty="0">
              <a:solidFill>
                <a:srgbClr val="FF0000"/>
              </a:solidFill>
            </a:endParaRPr>
          </a:p>
        </p:txBody>
      </p:sp>
    </p:spTree>
    <p:extLst>
      <p:ext uri="{BB962C8B-B14F-4D97-AF65-F5344CB8AC3E}">
        <p14:creationId xmlns:p14="http://schemas.microsoft.com/office/powerpoint/2010/main" val="178710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69D07-CBCD-485D-9751-20E818592934}"/>
              </a:ext>
            </a:extLst>
          </p:cNvPr>
          <p:cNvSpPr>
            <a:spLocks noGrp="1"/>
          </p:cNvSpPr>
          <p:nvPr>
            <p:ph type="title"/>
          </p:nvPr>
        </p:nvSpPr>
        <p:spPr>
          <a:xfrm>
            <a:off x="0" y="0"/>
            <a:ext cx="12192000" cy="1195754"/>
          </a:xfrm>
        </p:spPr>
        <p:txBody>
          <a:bodyPr>
            <a:normAutofit/>
          </a:bodyPr>
          <a:lstStyle/>
          <a:p>
            <a:pPr algn="ctr"/>
            <a:r>
              <a:rPr lang="en-US" sz="3200" dirty="0">
                <a:solidFill>
                  <a:srgbClr val="FF0000"/>
                </a:solidFill>
                <a:latin typeface="+mn-lt"/>
              </a:rPr>
              <a:t>Result II </a:t>
            </a:r>
            <a:r>
              <a:rPr lang="en-US" sz="3200" dirty="0">
                <a:latin typeface="+mn-lt"/>
              </a:rPr>
              <a:t>– absence of correlation between I</a:t>
            </a:r>
            <a:r>
              <a:rPr lang="en-US" sz="3200" baseline="-25000" dirty="0">
                <a:latin typeface="+mn-lt"/>
              </a:rPr>
              <a:t>HXR</a:t>
            </a:r>
            <a:r>
              <a:rPr lang="en-US" sz="3200" dirty="0">
                <a:latin typeface="+mn-lt"/>
              </a:rPr>
              <a:t> &amp; J</a:t>
            </a:r>
            <a:r>
              <a:rPr lang="en-US" sz="3200" baseline="-25000" dirty="0">
                <a:latin typeface="+mn-lt"/>
              </a:rPr>
              <a:t>r</a:t>
            </a:r>
            <a:endParaRPr lang="ru-RU" sz="3200" b="1" u="sng" dirty="0">
              <a:latin typeface="+mn-lt"/>
            </a:endParaRPr>
          </a:p>
        </p:txBody>
      </p:sp>
      <p:sp>
        <p:nvSpPr>
          <p:cNvPr id="4" name="Дата 3">
            <a:extLst>
              <a:ext uri="{FF2B5EF4-FFF2-40B4-BE49-F238E27FC236}">
                <a16:creationId xmlns:a16="http://schemas.microsoft.com/office/drawing/2014/main" id="{B27C054B-837D-47AD-9D3F-3B4379EDFEC8}"/>
              </a:ext>
            </a:extLst>
          </p:cNvPr>
          <p:cNvSpPr>
            <a:spLocks noGrp="1"/>
          </p:cNvSpPr>
          <p:nvPr>
            <p:ph type="dt" sz="half" idx="10"/>
          </p:nvPr>
        </p:nvSpPr>
        <p:spPr>
          <a:xfrm>
            <a:off x="0" y="6494462"/>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3CD07AB6-F652-4A94-AD13-EE68DBF5B379}"/>
              </a:ext>
            </a:extLst>
          </p:cNvPr>
          <p:cNvSpPr>
            <a:spLocks noGrp="1"/>
          </p:cNvSpPr>
          <p:nvPr>
            <p:ph type="ftr" sz="quarter" idx="11"/>
          </p:nvPr>
        </p:nvSpPr>
        <p:spPr>
          <a:xfrm>
            <a:off x="4038600" y="6478241"/>
            <a:ext cx="4114800" cy="365125"/>
          </a:xfrm>
        </p:spPr>
        <p:txBody>
          <a:bodyPr/>
          <a:lstStyle/>
          <a:p>
            <a:r>
              <a:rPr lang="en-US" dirty="0" err="1"/>
              <a:t>Webex</a:t>
            </a:r>
            <a:r>
              <a:rPr lang="en-US" dirty="0"/>
              <a:t>-</a:t>
            </a:r>
            <a:r>
              <a:rPr lang="ru-RU" dirty="0"/>
              <a:t>кон №83</a:t>
            </a:r>
          </a:p>
        </p:txBody>
      </p:sp>
      <p:sp>
        <p:nvSpPr>
          <p:cNvPr id="6" name="Номер слайда 5">
            <a:extLst>
              <a:ext uri="{FF2B5EF4-FFF2-40B4-BE49-F238E27FC236}">
                <a16:creationId xmlns:a16="http://schemas.microsoft.com/office/drawing/2014/main" id="{F2B05BCE-7ACE-4461-BF89-68B3042EDCCA}"/>
              </a:ext>
            </a:extLst>
          </p:cNvPr>
          <p:cNvSpPr>
            <a:spLocks noGrp="1"/>
          </p:cNvSpPr>
          <p:nvPr>
            <p:ph type="sldNum" sz="quarter" idx="12"/>
          </p:nvPr>
        </p:nvSpPr>
        <p:spPr>
          <a:xfrm>
            <a:off x="9448800" y="6478242"/>
            <a:ext cx="2743200" cy="365125"/>
          </a:xfrm>
        </p:spPr>
        <p:txBody>
          <a:bodyPr/>
          <a:lstStyle/>
          <a:p>
            <a:fld id="{7A4BE706-DAE5-4CE6-9227-A7EBF98FFC7C}" type="slidenum">
              <a:rPr lang="ru-RU" smtClean="0"/>
              <a:t>22</a:t>
            </a:fld>
            <a:endParaRPr lang="ru-RU" dirty="0"/>
          </a:p>
        </p:txBody>
      </p:sp>
      <p:pic>
        <p:nvPicPr>
          <p:cNvPr id="7" name="Рисунок 6">
            <a:extLst>
              <a:ext uri="{FF2B5EF4-FFF2-40B4-BE49-F238E27FC236}">
                <a16:creationId xmlns:a16="http://schemas.microsoft.com/office/drawing/2014/main" id="{9AC44EB8-8982-48D4-8FEB-8B9D019FAFEE}"/>
              </a:ext>
            </a:extLst>
          </p:cNvPr>
          <p:cNvPicPr>
            <a:picLocks noChangeAspect="1"/>
          </p:cNvPicPr>
          <p:nvPr/>
        </p:nvPicPr>
        <p:blipFill>
          <a:blip r:embed="rId2"/>
          <a:stretch>
            <a:fillRect/>
          </a:stretch>
        </p:blipFill>
        <p:spPr>
          <a:xfrm>
            <a:off x="2073776" y="3095373"/>
            <a:ext cx="8044448" cy="3280882"/>
          </a:xfrm>
          <a:prstGeom prst="rect">
            <a:avLst/>
          </a:prstGeom>
        </p:spPr>
      </p:pic>
      <p:pic>
        <p:nvPicPr>
          <p:cNvPr id="8" name="Рисунок 7">
            <a:extLst>
              <a:ext uri="{FF2B5EF4-FFF2-40B4-BE49-F238E27FC236}">
                <a16:creationId xmlns:a16="http://schemas.microsoft.com/office/drawing/2014/main" id="{0FA64343-9242-42FD-A25E-8D9DB05BBC3F}"/>
              </a:ext>
            </a:extLst>
          </p:cNvPr>
          <p:cNvPicPr>
            <a:picLocks noChangeAspect="1"/>
          </p:cNvPicPr>
          <p:nvPr/>
        </p:nvPicPr>
        <p:blipFill>
          <a:blip r:embed="rId3"/>
          <a:stretch>
            <a:fillRect/>
          </a:stretch>
        </p:blipFill>
        <p:spPr>
          <a:xfrm>
            <a:off x="4482479" y="1152734"/>
            <a:ext cx="3227041" cy="1985660"/>
          </a:xfrm>
          <a:prstGeom prst="rect">
            <a:avLst/>
          </a:prstGeom>
        </p:spPr>
      </p:pic>
    </p:spTree>
    <p:extLst>
      <p:ext uri="{BB962C8B-B14F-4D97-AF65-F5344CB8AC3E}">
        <p14:creationId xmlns:p14="http://schemas.microsoft.com/office/powerpoint/2010/main" val="280052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533400"/>
          </a:xfrm>
        </p:spPr>
        <p:txBody>
          <a:bodyPr>
            <a:normAutofit/>
          </a:bodyPr>
          <a:lstStyle/>
          <a:p>
            <a:pPr algn="ctr"/>
            <a:r>
              <a:rPr lang="en-US" sz="3200" b="1" u="sng" dirty="0"/>
              <a:t>Methodology</a:t>
            </a:r>
            <a:endParaRPr lang="ru-RU" sz="3200" b="1" u="sng" dirty="0"/>
          </a:p>
        </p:txBody>
      </p:sp>
      <p:sp>
        <p:nvSpPr>
          <p:cNvPr id="3" name="Объект 2"/>
          <p:cNvSpPr>
            <a:spLocks noGrp="1"/>
          </p:cNvSpPr>
          <p:nvPr>
            <p:ph idx="1"/>
          </p:nvPr>
        </p:nvSpPr>
        <p:spPr>
          <a:xfrm>
            <a:off x="322082" y="825808"/>
            <a:ext cx="11547835" cy="5661945"/>
          </a:xfrm>
        </p:spPr>
        <p:txBody>
          <a:bodyPr>
            <a:normAutofit fontScale="92500" lnSpcReduction="20000"/>
          </a:bodyPr>
          <a:lstStyle/>
          <a:p>
            <a:pPr>
              <a:buFont typeface="+mj-lt"/>
              <a:buAutoNum type="arabicPeriod"/>
            </a:pPr>
            <a:r>
              <a:rPr lang="en-US" sz="1800" b="1" dirty="0"/>
              <a:t>HXR images (50-100 </a:t>
            </a:r>
            <a:r>
              <a:rPr lang="en-US" sz="1800" b="1" dirty="0" err="1"/>
              <a:t>keV</a:t>
            </a:r>
            <a:r>
              <a:rPr lang="en-US" sz="1800" b="1" dirty="0"/>
              <a:t>) were synthesized with CLEAN &amp; PIXON near HXR peaks, in the HPC coordinates</a:t>
            </a:r>
          </a:p>
          <a:p>
            <a:pPr>
              <a:buFont typeface="+mj-lt"/>
              <a:buAutoNum type="arabicPeriod"/>
            </a:pPr>
            <a:endParaRPr lang="en-US" sz="1800" b="1" dirty="0"/>
          </a:p>
          <a:p>
            <a:pPr>
              <a:buFont typeface="+mj-lt"/>
              <a:buAutoNum type="arabicPeriod"/>
            </a:pPr>
            <a:r>
              <a:rPr lang="en-US" sz="1800" b="1" dirty="0"/>
              <a:t>Using </a:t>
            </a:r>
            <a:r>
              <a:rPr lang="en-US" sz="1800" b="1" dirty="0" err="1"/>
              <a:t>Sharp_CEA</a:t>
            </a:r>
            <a:r>
              <a:rPr lang="en-US" sz="1800" b="1" dirty="0"/>
              <a:t> vector magnetograms made with HMI/SDO data, maps of </a:t>
            </a:r>
            <a:r>
              <a:rPr lang="en-US" sz="1800" b="1" dirty="0" err="1"/>
              <a:t>Blos</a:t>
            </a:r>
            <a:r>
              <a:rPr lang="en-US" sz="1800" b="1" dirty="0"/>
              <a:t>, Br, </a:t>
            </a:r>
            <a:r>
              <a:rPr lang="en-US" sz="1800" b="1" dirty="0" err="1"/>
              <a:t>Bp</a:t>
            </a:r>
            <a:r>
              <a:rPr lang="en-US" sz="1800" b="1" dirty="0"/>
              <a:t>, </a:t>
            </a:r>
            <a:r>
              <a:rPr lang="en-US" sz="1800" b="1" dirty="0" err="1"/>
              <a:t>Bt</a:t>
            </a:r>
            <a:r>
              <a:rPr lang="en-US" sz="1800" b="1" dirty="0"/>
              <a:t>, Bk, </a:t>
            </a:r>
            <a:r>
              <a:rPr lang="en-US" sz="1800" b="1" dirty="0" err="1"/>
              <a:t>Bpol</a:t>
            </a:r>
            <a:r>
              <a:rPr lang="en-US" sz="1800" b="1" dirty="0"/>
              <a:t>, as well as </a:t>
            </a:r>
            <a:r>
              <a:rPr lang="en-US" sz="1800" b="1" dirty="0" err="1"/>
              <a:t>jr</a:t>
            </a:r>
            <a:r>
              <a:rPr lang="en-US" sz="1800" b="1" dirty="0"/>
              <a:t> (Jr) were created in spherical coordinates before &amp; after each selected flares  </a:t>
            </a:r>
          </a:p>
          <a:p>
            <a:pPr>
              <a:buFont typeface="+mj-lt"/>
              <a:buAutoNum type="arabicPeriod"/>
            </a:pPr>
            <a:endParaRPr lang="en-US" sz="1800" b="1" dirty="0"/>
          </a:p>
          <a:p>
            <a:pPr>
              <a:buFont typeface="+mj-lt"/>
              <a:buAutoNum type="arabicPeriod"/>
            </a:pPr>
            <a:endParaRPr lang="en-US" sz="1800" b="1" dirty="0"/>
          </a:p>
          <a:p>
            <a:pPr>
              <a:buFont typeface="+mj-lt"/>
              <a:buAutoNum type="arabicPeriod"/>
            </a:pPr>
            <a:endParaRPr lang="en-US" sz="1800" b="1" dirty="0"/>
          </a:p>
          <a:p>
            <a:pPr>
              <a:buFont typeface="+mj-lt"/>
              <a:buAutoNum type="arabicPeriod"/>
            </a:pPr>
            <a:r>
              <a:rPr lang="en-US" sz="1800" b="1" dirty="0"/>
              <a:t>Spherical maps were projected to the HPC surface</a:t>
            </a:r>
          </a:p>
          <a:p>
            <a:pPr>
              <a:buFont typeface="+mj-lt"/>
              <a:buAutoNum type="arabicPeriod"/>
            </a:pPr>
            <a:endParaRPr lang="en-US" sz="1800" b="1" dirty="0"/>
          </a:p>
          <a:p>
            <a:pPr>
              <a:buFont typeface="+mj-lt"/>
              <a:buAutoNum type="arabicPeriod"/>
            </a:pPr>
            <a:r>
              <a:rPr lang="en-US" sz="1800" b="1" dirty="0"/>
              <a:t>HXR maps were differentially rotated to B &amp; Jr maps; coordinate grid interpolation was done</a:t>
            </a:r>
          </a:p>
          <a:p>
            <a:pPr>
              <a:buFont typeface="+mj-lt"/>
              <a:buAutoNum type="arabicPeriod"/>
            </a:pPr>
            <a:endParaRPr lang="en-US" sz="1800" b="1" dirty="0"/>
          </a:p>
          <a:p>
            <a:pPr>
              <a:buFont typeface="+mj-lt"/>
              <a:buAutoNum type="arabicPeriod"/>
            </a:pPr>
            <a:r>
              <a:rPr lang="en-US" sz="1800" b="1" dirty="0"/>
              <a:t>HXR sources were superimposed to Jr(</a:t>
            </a:r>
            <a:r>
              <a:rPr lang="en-US" sz="1800" b="1" dirty="0" err="1"/>
              <a:t>x,y</a:t>
            </a:r>
            <a:r>
              <a:rPr lang="en-US" sz="1800" b="1" dirty="0"/>
              <a:t>)</a:t>
            </a:r>
            <a:r>
              <a:rPr lang="ru-RU" sz="1800" b="1" dirty="0"/>
              <a:t>, </a:t>
            </a:r>
            <a:r>
              <a:rPr lang="en-US" sz="1800" b="1" dirty="0" err="1"/>
              <a:t>Blos</a:t>
            </a:r>
            <a:r>
              <a:rPr lang="en-US" sz="1800" b="1" dirty="0"/>
              <a:t> (</a:t>
            </a:r>
            <a:r>
              <a:rPr lang="en-US" sz="1800" b="1" dirty="0" err="1"/>
              <a:t>x,y</a:t>
            </a:r>
            <a:r>
              <a:rPr lang="en-US" sz="1800" b="1" dirty="0"/>
              <a:t>), Br(</a:t>
            </a:r>
            <a:r>
              <a:rPr lang="en-US" sz="1800" b="1" dirty="0" err="1"/>
              <a:t>x,y</a:t>
            </a:r>
            <a:r>
              <a:rPr lang="en-US" sz="1800" b="1" dirty="0"/>
              <a:t>), Bk(</a:t>
            </a:r>
            <a:r>
              <a:rPr lang="en-US" sz="1800" b="1" dirty="0" err="1"/>
              <a:t>x,y</a:t>
            </a:r>
            <a:r>
              <a:rPr lang="en-US" sz="1800" b="1" dirty="0"/>
              <a:t>), etc. maps</a:t>
            </a:r>
          </a:p>
          <a:p>
            <a:pPr>
              <a:buFont typeface="+mj-lt"/>
              <a:buAutoNum type="arabicPeriod"/>
            </a:pPr>
            <a:endParaRPr lang="en-US" sz="1800" b="1" dirty="0"/>
          </a:p>
          <a:p>
            <a:pPr>
              <a:buFont typeface="+mj-lt"/>
              <a:buAutoNum type="arabicPeriod"/>
            </a:pPr>
            <a:r>
              <a:rPr lang="en-US" sz="1800" b="1" dirty="0"/>
              <a:t>Positions of HXR sources were analyzed with respect to</a:t>
            </a:r>
            <a:r>
              <a:rPr lang="ru-RU" sz="1800" b="1" dirty="0"/>
              <a:t> </a:t>
            </a:r>
            <a:r>
              <a:rPr lang="en-US" sz="1800" b="1" dirty="0"/>
              <a:t>Jr(</a:t>
            </a:r>
            <a:r>
              <a:rPr lang="en-US" sz="1800" b="1" dirty="0" err="1"/>
              <a:t>x,y</a:t>
            </a:r>
            <a:r>
              <a:rPr lang="en-US" sz="1800" b="1" dirty="0"/>
              <a:t>), etc.</a:t>
            </a:r>
            <a:r>
              <a:rPr lang="ru-RU" sz="1800" b="1" dirty="0"/>
              <a:t> </a:t>
            </a:r>
            <a:endParaRPr lang="en-US" sz="1800" b="1" dirty="0"/>
          </a:p>
          <a:p>
            <a:pPr>
              <a:buFont typeface="+mj-lt"/>
              <a:buAutoNum type="arabicPeriod"/>
            </a:pPr>
            <a:endParaRPr lang="en-US" sz="1800" b="1" dirty="0"/>
          </a:p>
          <a:p>
            <a:pPr>
              <a:buFont typeface="+mj-lt"/>
              <a:buAutoNum type="arabicPeriod"/>
            </a:pPr>
            <a:r>
              <a:rPr lang="en-US" sz="1800" b="1" dirty="0"/>
              <a:t>More than 100 “electromagnetic” characteristics were calculated for the regions beneath</a:t>
            </a:r>
            <a:r>
              <a:rPr lang="ru-RU" sz="1800" b="1" dirty="0"/>
              <a:t> </a:t>
            </a:r>
            <a:r>
              <a:rPr lang="en-US" sz="1800" b="1" dirty="0"/>
              <a:t>each HXR source; </a:t>
            </a:r>
          </a:p>
          <a:p>
            <a:pPr>
              <a:buFont typeface="+mj-lt"/>
              <a:buAutoNum type="arabicPeriod"/>
            </a:pPr>
            <a:endParaRPr lang="en-US" sz="1800" b="1" dirty="0"/>
          </a:p>
          <a:p>
            <a:pPr>
              <a:buFont typeface="+mj-lt"/>
              <a:buAutoNum type="arabicPeriod"/>
            </a:pPr>
            <a:r>
              <a:rPr lang="en-US" sz="1800" b="1" dirty="0"/>
              <a:t>Statistical relations between these characteristics were found (such as I</a:t>
            </a:r>
            <a:r>
              <a:rPr lang="en-US" sz="1800" b="1" baseline="-25000" dirty="0"/>
              <a:t>_HXR</a:t>
            </a:r>
            <a:r>
              <a:rPr lang="en-US" sz="1800" b="1" dirty="0"/>
              <a:t>(Jr), I</a:t>
            </a:r>
            <a:r>
              <a:rPr lang="en-US" sz="1800" b="1" baseline="-25000" dirty="0"/>
              <a:t>_HXR</a:t>
            </a:r>
            <a:r>
              <a:rPr lang="en-US" sz="1800" b="1" dirty="0"/>
              <a:t>(Br), I</a:t>
            </a:r>
            <a:r>
              <a:rPr lang="en-US" sz="1800" b="1" baseline="-25000" dirty="0"/>
              <a:t>_HXR</a:t>
            </a:r>
            <a:r>
              <a:rPr lang="en-US" sz="1800" b="1" dirty="0"/>
              <a:t>(</a:t>
            </a:r>
            <a:r>
              <a:rPr lang="en-US" sz="1800" b="1" dirty="0" err="1"/>
              <a:t>Bpol</a:t>
            </a:r>
            <a:r>
              <a:rPr lang="en-US" sz="1800" b="1" dirty="0"/>
              <a:t>), …) </a:t>
            </a:r>
            <a:endParaRPr lang="ru-RU" sz="1800" b="1" dirty="0"/>
          </a:p>
        </p:txBody>
      </p:sp>
      <p:sp>
        <p:nvSpPr>
          <p:cNvPr id="6" name="Номер слайда 5"/>
          <p:cNvSpPr>
            <a:spLocks noGrp="1"/>
          </p:cNvSpPr>
          <p:nvPr>
            <p:ph type="sldNum" sz="quarter" idx="12"/>
          </p:nvPr>
        </p:nvSpPr>
        <p:spPr>
          <a:xfrm>
            <a:off x="10058400" y="6495437"/>
            <a:ext cx="2133600" cy="365125"/>
          </a:xfrm>
        </p:spPr>
        <p:txBody>
          <a:bodyPr/>
          <a:lstStyle/>
          <a:p>
            <a:fld id="{A483448D-3A78-4528-A469-B745A65DA480}" type="slidenum">
              <a:rPr lang="en-US" smtClean="0"/>
              <a:pPr/>
              <a:t>23</a:t>
            </a:fld>
            <a:endParaRPr lang="en-US" dirty="0"/>
          </a:p>
        </p:txBody>
      </p:sp>
      <p:sp>
        <p:nvSpPr>
          <p:cNvPr id="5" name="Дата 4"/>
          <p:cNvSpPr>
            <a:spLocks noGrp="1"/>
          </p:cNvSpPr>
          <p:nvPr>
            <p:ph type="dt" sz="half" idx="10"/>
          </p:nvPr>
        </p:nvSpPr>
        <p:spPr>
          <a:xfrm>
            <a:off x="0" y="6487753"/>
            <a:ext cx="2133600" cy="365125"/>
          </a:xfrm>
        </p:spPr>
        <p:txBody>
          <a:bodyPr/>
          <a:lstStyle/>
          <a:p>
            <a:r>
              <a:rPr lang="ru-RU" dirty="0"/>
              <a:t>30.05.2018</a:t>
            </a:r>
            <a:endParaRPr lang="en-US" dirty="0"/>
          </a:p>
        </p:txBody>
      </p:sp>
      <p:sp>
        <p:nvSpPr>
          <p:cNvPr id="7" name="Нижний колонтитул 6"/>
          <p:cNvSpPr>
            <a:spLocks noGrp="1"/>
          </p:cNvSpPr>
          <p:nvPr>
            <p:ph type="ftr" sz="quarter" idx="11"/>
          </p:nvPr>
        </p:nvSpPr>
        <p:spPr>
          <a:xfrm>
            <a:off x="3828000" y="6498000"/>
            <a:ext cx="4536000" cy="360000"/>
          </a:xfrm>
        </p:spPr>
        <p:txBody>
          <a:bodyPr/>
          <a:lstStyle/>
          <a:p>
            <a:r>
              <a:rPr lang="en-US" dirty="0" err="1"/>
              <a:t>Webex</a:t>
            </a:r>
            <a:r>
              <a:rPr lang="en-US" dirty="0"/>
              <a:t>-</a:t>
            </a:r>
            <a:r>
              <a:rPr lang="ru-RU" dirty="0"/>
              <a:t>кон №83</a:t>
            </a:r>
            <a:endParaRPr lang="en-US" dirty="0"/>
          </a:p>
        </p:txBody>
      </p:sp>
      <p:pic>
        <p:nvPicPr>
          <p:cNvPr id="4" name="Рисунок 3"/>
          <p:cNvPicPr>
            <a:picLocks noChangeAspect="1"/>
          </p:cNvPicPr>
          <p:nvPr/>
        </p:nvPicPr>
        <p:blipFill>
          <a:blip r:embed="rId2"/>
          <a:stretch>
            <a:fillRect/>
          </a:stretch>
        </p:blipFill>
        <p:spPr>
          <a:xfrm>
            <a:off x="2799761" y="1911284"/>
            <a:ext cx="5491938" cy="643379"/>
          </a:xfrm>
          <a:prstGeom prst="rect">
            <a:avLst/>
          </a:prstGeom>
        </p:spPr>
      </p:pic>
    </p:spTree>
    <p:extLst>
      <p:ext uri="{BB962C8B-B14F-4D97-AF65-F5344CB8AC3E}">
        <p14:creationId xmlns:p14="http://schemas.microsoft.com/office/powerpoint/2010/main" val="1531719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609600"/>
          </a:xfrm>
        </p:spPr>
        <p:txBody>
          <a:bodyPr>
            <a:normAutofit/>
          </a:bodyPr>
          <a:lstStyle/>
          <a:p>
            <a:pPr algn="ctr"/>
            <a:r>
              <a:rPr lang="en-US" sz="2800" b="1" u="sng" dirty="0"/>
              <a:t>Spatial relations between sources of HXR pulsations and Jr in flare regions</a:t>
            </a:r>
            <a:endParaRPr lang="ru-RU" sz="28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24</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3" name="Рисунок 2">
            <a:extLst>
              <a:ext uri="{FF2B5EF4-FFF2-40B4-BE49-F238E27FC236}">
                <a16:creationId xmlns:a16="http://schemas.microsoft.com/office/drawing/2014/main" id="{DF8AC9BD-DEC6-4AB0-9858-967C9BBAEB98}"/>
              </a:ext>
            </a:extLst>
          </p:cNvPr>
          <p:cNvPicPr>
            <a:picLocks noChangeAspect="1"/>
          </p:cNvPicPr>
          <p:nvPr/>
        </p:nvPicPr>
        <p:blipFill>
          <a:blip r:embed="rId3"/>
          <a:stretch>
            <a:fillRect/>
          </a:stretch>
        </p:blipFill>
        <p:spPr>
          <a:xfrm>
            <a:off x="389833" y="559042"/>
            <a:ext cx="3824593" cy="2992196"/>
          </a:xfrm>
          <a:prstGeom prst="rect">
            <a:avLst/>
          </a:prstGeom>
        </p:spPr>
      </p:pic>
      <p:pic>
        <p:nvPicPr>
          <p:cNvPr id="10" name="Рисунок 9">
            <a:extLst>
              <a:ext uri="{FF2B5EF4-FFF2-40B4-BE49-F238E27FC236}">
                <a16:creationId xmlns:a16="http://schemas.microsoft.com/office/drawing/2014/main" id="{921B7A62-073A-487A-9397-76750B9DA0C6}"/>
              </a:ext>
            </a:extLst>
          </p:cNvPr>
          <p:cNvPicPr>
            <a:picLocks noChangeAspect="1"/>
          </p:cNvPicPr>
          <p:nvPr/>
        </p:nvPicPr>
        <p:blipFill>
          <a:blip r:embed="rId4"/>
          <a:stretch>
            <a:fillRect/>
          </a:stretch>
        </p:blipFill>
        <p:spPr>
          <a:xfrm>
            <a:off x="7988662" y="559042"/>
            <a:ext cx="3892165" cy="2992196"/>
          </a:xfrm>
          <a:prstGeom prst="rect">
            <a:avLst/>
          </a:prstGeom>
        </p:spPr>
      </p:pic>
      <p:pic>
        <p:nvPicPr>
          <p:cNvPr id="11" name="Рисунок 10">
            <a:extLst>
              <a:ext uri="{FF2B5EF4-FFF2-40B4-BE49-F238E27FC236}">
                <a16:creationId xmlns:a16="http://schemas.microsoft.com/office/drawing/2014/main" id="{2CBA1F93-D40E-4BCA-A0C5-74041F886BC4}"/>
              </a:ext>
            </a:extLst>
          </p:cNvPr>
          <p:cNvPicPr>
            <a:picLocks noChangeAspect="1"/>
          </p:cNvPicPr>
          <p:nvPr/>
        </p:nvPicPr>
        <p:blipFill>
          <a:blip r:embed="rId5"/>
          <a:stretch>
            <a:fillRect/>
          </a:stretch>
        </p:blipFill>
        <p:spPr>
          <a:xfrm>
            <a:off x="439664" y="3597777"/>
            <a:ext cx="3724930" cy="2895098"/>
          </a:xfrm>
          <a:prstGeom prst="rect">
            <a:avLst/>
          </a:prstGeom>
        </p:spPr>
      </p:pic>
      <p:pic>
        <p:nvPicPr>
          <p:cNvPr id="12" name="Рисунок 11">
            <a:extLst>
              <a:ext uri="{FF2B5EF4-FFF2-40B4-BE49-F238E27FC236}">
                <a16:creationId xmlns:a16="http://schemas.microsoft.com/office/drawing/2014/main" id="{5336D50C-791A-45EE-A58D-5C61E89F61A9}"/>
              </a:ext>
            </a:extLst>
          </p:cNvPr>
          <p:cNvPicPr>
            <a:picLocks noChangeAspect="1"/>
          </p:cNvPicPr>
          <p:nvPr/>
        </p:nvPicPr>
        <p:blipFill>
          <a:blip r:embed="rId6"/>
          <a:stretch>
            <a:fillRect/>
          </a:stretch>
        </p:blipFill>
        <p:spPr>
          <a:xfrm>
            <a:off x="7955186" y="3597777"/>
            <a:ext cx="3959115" cy="2926277"/>
          </a:xfrm>
          <a:prstGeom prst="rect">
            <a:avLst/>
          </a:prstGeom>
        </p:spPr>
      </p:pic>
      <p:sp>
        <p:nvSpPr>
          <p:cNvPr id="13" name="TextBox 12">
            <a:extLst>
              <a:ext uri="{FF2B5EF4-FFF2-40B4-BE49-F238E27FC236}">
                <a16:creationId xmlns:a16="http://schemas.microsoft.com/office/drawing/2014/main" id="{1C0A5F1D-AFFE-4E0A-BB1F-FE2A33C00A9B}"/>
              </a:ext>
            </a:extLst>
          </p:cNvPr>
          <p:cNvSpPr txBox="1"/>
          <p:nvPr/>
        </p:nvSpPr>
        <p:spPr>
          <a:xfrm>
            <a:off x="4281561" y="2198593"/>
            <a:ext cx="3639965" cy="2862322"/>
          </a:xfrm>
          <a:prstGeom prst="rect">
            <a:avLst/>
          </a:prstGeom>
          <a:noFill/>
          <a:ln>
            <a:solidFill>
              <a:srgbClr val="0000FF"/>
            </a:solidFill>
          </a:ln>
        </p:spPr>
        <p:txBody>
          <a:bodyPr wrap="square" rtlCol="0">
            <a:spAutoFit/>
          </a:bodyPr>
          <a:lstStyle/>
          <a:p>
            <a:pPr marL="285750" indent="-285750">
              <a:buFont typeface="Arial" panose="020B0604020202020204" pitchFamily="34" charset="0"/>
              <a:buChar char="•"/>
            </a:pPr>
            <a:r>
              <a:rPr lang="en-US" sz="2000" b="1" dirty="0"/>
              <a:t>No obvious spatial relation between locations of HXR sources and Jr is found</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HXR sources sometimes are close to strong Jr regions but out of the strongest Jr sites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As expected (</a:t>
            </a:r>
            <a:r>
              <a:rPr lang="en-US" sz="2000" b="1" dirty="0">
                <a:solidFill>
                  <a:srgbClr val="0000FF"/>
                </a:solidFill>
              </a:rPr>
              <a:t>Li et al, 1997</a:t>
            </a:r>
            <a:r>
              <a:rPr lang="en-US" sz="2000" b="1" dirty="0"/>
              <a:t>)</a:t>
            </a:r>
          </a:p>
        </p:txBody>
      </p:sp>
    </p:spTree>
    <p:extLst>
      <p:ext uri="{BB962C8B-B14F-4D97-AF65-F5344CB8AC3E}">
        <p14:creationId xmlns:p14="http://schemas.microsoft.com/office/powerpoint/2010/main" val="3415641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609600"/>
          </a:xfrm>
        </p:spPr>
        <p:txBody>
          <a:bodyPr>
            <a:normAutofit/>
          </a:bodyPr>
          <a:lstStyle/>
          <a:p>
            <a:pPr algn="ctr"/>
            <a:r>
              <a:rPr lang="en-US" sz="2400" b="1" u="sng" dirty="0"/>
              <a:t>No correlations between characteristics of HXR sources and Jr (</a:t>
            </a:r>
            <a:r>
              <a:rPr lang="en-US" sz="2400" b="1" u="sng" dirty="0">
                <a:solidFill>
                  <a:srgbClr val="0000FF"/>
                </a:solidFill>
              </a:rPr>
              <a:t>and its changes during flares</a:t>
            </a:r>
            <a:r>
              <a:rPr lang="en-US" sz="2400" b="1" u="sng" dirty="0"/>
              <a:t>)</a:t>
            </a:r>
            <a:endParaRPr lang="ru-RU" sz="2400" b="1" u="sng" dirty="0">
              <a:solidFill>
                <a:srgbClr val="0070C0"/>
              </a:solidFill>
            </a:endParaRPr>
          </a:p>
        </p:txBody>
      </p:sp>
      <p:sp>
        <p:nvSpPr>
          <p:cNvPr id="6" name="Номер слайда 5"/>
          <p:cNvSpPr>
            <a:spLocks noGrp="1"/>
          </p:cNvSpPr>
          <p:nvPr>
            <p:ph type="sldNum" sz="quarter" idx="12"/>
          </p:nvPr>
        </p:nvSpPr>
        <p:spPr>
          <a:xfrm>
            <a:off x="9448801" y="6492875"/>
            <a:ext cx="2743200" cy="365125"/>
          </a:xfrm>
        </p:spPr>
        <p:txBody>
          <a:bodyPr/>
          <a:lstStyle/>
          <a:p>
            <a:fld id="{7A4BE706-DAE5-4CE6-9227-A7EBF98FFC7C}" type="slidenum">
              <a:rPr lang="ru-RU" smtClean="0"/>
              <a:t>25</a:t>
            </a:fld>
            <a:endParaRPr lang="ru-RU"/>
          </a:p>
        </p:txBody>
      </p:sp>
      <p:sp>
        <p:nvSpPr>
          <p:cNvPr id="4" name="Дата 3">
            <a:extLst>
              <a:ext uri="{FF2B5EF4-FFF2-40B4-BE49-F238E27FC236}">
                <a16:creationId xmlns:a16="http://schemas.microsoft.com/office/drawing/2014/main" id="{4D0287D4-6FA1-467E-BDF4-D8227360294F}"/>
              </a:ext>
            </a:extLst>
          </p:cNvPr>
          <p:cNvSpPr>
            <a:spLocks noGrp="1"/>
          </p:cNvSpPr>
          <p:nvPr>
            <p:ph type="dt" sz="half" idx="10"/>
          </p:nvPr>
        </p:nvSpPr>
        <p:spPr>
          <a:xfrm>
            <a:off x="-1" y="6494400"/>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89BDC46E-D41D-4639-B36B-EEA373BFE076}"/>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pic>
        <p:nvPicPr>
          <p:cNvPr id="7" name="Рисунок 6">
            <a:extLst>
              <a:ext uri="{FF2B5EF4-FFF2-40B4-BE49-F238E27FC236}">
                <a16:creationId xmlns:a16="http://schemas.microsoft.com/office/drawing/2014/main" id="{BE393F53-5B72-43F1-AA9C-38DADC1E6467}"/>
              </a:ext>
            </a:extLst>
          </p:cNvPr>
          <p:cNvPicPr>
            <a:picLocks noChangeAspect="1"/>
          </p:cNvPicPr>
          <p:nvPr/>
        </p:nvPicPr>
        <p:blipFill>
          <a:blip r:embed="rId3"/>
          <a:stretch>
            <a:fillRect/>
          </a:stretch>
        </p:blipFill>
        <p:spPr>
          <a:xfrm>
            <a:off x="1645127" y="609602"/>
            <a:ext cx="8413955" cy="5883274"/>
          </a:xfrm>
          <a:prstGeom prst="rect">
            <a:avLst/>
          </a:prstGeom>
        </p:spPr>
      </p:pic>
      <p:sp>
        <p:nvSpPr>
          <p:cNvPr id="3" name="Прямоугольник 2">
            <a:extLst>
              <a:ext uri="{FF2B5EF4-FFF2-40B4-BE49-F238E27FC236}">
                <a16:creationId xmlns:a16="http://schemas.microsoft.com/office/drawing/2014/main" id="{37CE2241-B2EC-4CC2-A0E0-2026E03A9B6E}"/>
              </a:ext>
            </a:extLst>
          </p:cNvPr>
          <p:cNvSpPr/>
          <p:nvPr/>
        </p:nvSpPr>
        <p:spPr>
          <a:xfrm>
            <a:off x="1263316" y="3429000"/>
            <a:ext cx="9144000" cy="306235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9076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8098"/>
          </a:xfrm>
        </p:spPr>
        <p:txBody>
          <a:bodyPr>
            <a:normAutofit/>
          </a:bodyPr>
          <a:lstStyle/>
          <a:p>
            <a:pPr algn="ctr"/>
            <a:r>
              <a:rPr lang="en-US" sz="4000" b="1" u="sng" dirty="0"/>
              <a:t>Conclusions</a:t>
            </a:r>
            <a:endParaRPr lang="ru-RU" sz="4000" b="1" u="sng" dirty="0"/>
          </a:p>
        </p:txBody>
      </p:sp>
      <p:sp>
        <p:nvSpPr>
          <p:cNvPr id="3" name="Объект 2"/>
          <p:cNvSpPr>
            <a:spLocks noGrp="1"/>
          </p:cNvSpPr>
          <p:nvPr>
            <p:ph idx="1"/>
          </p:nvPr>
        </p:nvSpPr>
        <p:spPr>
          <a:xfrm>
            <a:off x="216877" y="963506"/>
            <a:ext cx="11758246" cy="5714777"/>
          </a:xfrm>
          <a:ln>
            <a:noFill/>
          </a:ln>
        </p:spPr>
        <p:txBody>
          <a:bodyPr>
            <a:noAutofit/>
          </a:bodyPr>
          <a:lstStyle/>
          <a:p>
            <a:pPr>
              <a:lnSpc>
                <a:spcPct val="70000"/>
              </a:lnSpc>
            </a:pPr>
            <a:r>
              <a:rPr lang="en-US" sz="2000" dirty="0"/>
              <a:t>According to the NLFFF reconstructions, all (7) flare regions studied contain an MFR (or a highly sheared magnetic arcade along an MPIL)</a:t>
            </a:r>
          </a:p>
          <a:p>
            <a:pPr>
              <a:lnSpc>
                <a:spcPct val="70000"/>
              </a:lnSpc>
            </a:pPr>
            <a:endParaRPr lang="en-US" sz="2000" dirty="0"/>
          </a:p>
          <a:p>
            <a:pPr>
              <a:lnSpc>
                <a:spcPct val="70000"/>
              </a:lnSpc>
            </a:pPr>
            <a:r>
              <a:rPr lang="en-US" sz="2000" dirty="0">
                <a:solidFill>
                  <a:srgbClr val="0000FF"/>
                </a:solidFill>
              </a:rPr>
              <a:t>In 2 events the sources of HXR pulsations are located in </a:t>
            </a:r>
            <a:r>
              <a:rPr lang="en-US" sz="2000" dirty="0" err="1">
                <a:solidFill>
                  <a:srgbClr val="0000FF"/>
                </a:solidFill>
              </a:rPr>
              <a:t>footpoints</a:t>
            </a:r>
            <a:r>
              <a:rPr lang="en-US" sz="2000" dirty="0">
                <a:solidFill>
                  <a:srgbClr val="0000FF"/>
                </a:solidFill>
              </a:rPr>
              <a:t> of different magnetic field lines wrapping around the central axis, and constituting an MFR themselves.</a:t>
            </a:r>
            <a:r>
              <a:rPr lang="en-US" sz="2000" dirty="0"/>
              <a:t> </a:t>
            </a:r>
            <a:r>
              <a:rPr lang="en-US" sz="2000" dirty="0">
                <a:solidFill>
                  <a:srgbClr val="00B050"/>
                </a:solidFill>
              </a:rPr>
              <a:t>In 5 other flares the parent field lines of the HXR pulsations were not a part of an MFR, but surrounded it in the form of an arcade of magnetic loops.</a:t>
            </a:r>
          </a:p>
          <a:p>
            <a:pPr>
              <a:lnSpc>
                <a:spcPct val="70000"/>
              </a:lnSpc>
            </a:pPr>
            <a:endParaRPr lang="en-US" sz="2000" dirty="0">
              <a:solidFill>
                <a:srgbClr val="00B050"/>
              </a:solidFill>
            </a:endParaRPr>
          </a:p>
          <a:p>
            <a:pPr>
              <a:lnSpc>
                <a:spcPct val="70000"/>
              </a:lnSpc>
            </a:pPr>
            <a:r>
              <a:rPr lang="en-US" sz="2000" dirty="0">
                <a:solidFill>
                  <a:schemeClr val="accent2"/>
                </a:solidFill>
              </a:rPr>
              <a:t>“Single-loop” models are not appropriate to interpret HXR pulsations (</a:t>
            </a:r>
            <a:r>
              <a:rPr lang="en-US" sz="2000" i="1" dirty="0">
                <a:solidFill>
                  <a:schemeClr val="accent2"/>
                </a:solidFill>
              </a:rPr>
              <a:t>at least, in the flares studied; however, since the flares were chosen almost arbitrary, this result is common</a:t>
            </a:r>
            <a:r>
              <a:rPr lang="en-US" sz="2000" dirty="0">
                <a:solidFill>
                  <a:schemeClr val="accent2"/>
                </a:solidFill>
              </a:rPr>
              <a:t>).</a:t>
            </a:r>
          </a:p>
          <a:p>
            <a:pPr>
              <a:lnSpc>
                <a:spcPct val="70000"/>
              </a:lnSpc>
            </a:pPr>
            <a:endParaRPr lang="en-US" sz="2000" dirty="0">
              <a:solidFill>
                <a:srgbClr val="00B050"/>
              </a:solidFill>
            </a:endParaRPr>
          </a:p>
          <a:p>
            <a:pPr>
              <a:lnSpc>
                <a:spcPct val="70000"/>
              </a:lnSpc>
            </a:pPr>
            <a:r>
              <a:rPr lang="en-US" sz="2000" dirty="0">
                <a:solidFill>
                  <a:srgbClr val="7030A0"/>
                </a:solidFill>
              </a:rPr>
              <a:t>4 out of 7 flares are eruptive events, 3 - no. MFR eruption is not necessary or confined eruption is possible.</a:t>
            </a:r>
          </a:p>
          <a:p>
            <a:pPr>
              <a:lnSpc>
                <a:spcPct val="70000"/>
              </a:lnSpc>
            </a:pPr>
            <a:endParaRPr lang="en-US" sz="2000" dirty="0">
              <a:solidFill>
                <a:srgbClr val="7030A0"/>
              </a:solidFill>
            </a:endParaRPr>
          </a:p>
          <a:p>
            <a:pPr>
              <a:lnSpc>
                <a:spcPct val="70000"/>
              </a:lnSpc>
            </a:pPr>
            <a:r>
              <a:rPr lang="en-US" sz="2000" dirty="0"/>
              <a:t>There are no significant correlations between intensity of the HXR sources and characteristics of vertical electric currents and magnetic field components (as well as of their evolution in time) on the photosphere beneath the HXR sources. </a:t>
            </a:r>
          </a:p>
          <a:p>
            <a:pPr>
              <a:lnSpc>
                <a:spcPct val="70000"/>
              </a:lnSpc>
            </a:pPr>
            <a:endParaRPr lang="en-US" sz="2000" dirty="0"/>
          </a:p>
          <a:p>
            <a:pPr>
              <a:lnSpc>
                <a:spcPct val="70000"/>
              </a:lnSpc>
            </a:pPr>
            <a:r>
              <a:rPr lang="en-US" sz="2000" dirty="0">
                <a:solidFill>
                  <a:srgbClr val="FF0000"/>
                </a:solidFill>
              </a:rPr>
              <a:t>The results are in favor of the concept that the HXR pulsations (P~8-270 s) are a consequence of successive episodes of energy release in corona in different magnetic flux tubes (threads) of a complex AR due to: </a:t>
            </a:r>
            <a:r>
              <a:rPr lang="en-US" sz="2000" i="1" dirty="0">
                <a:solidFill>
                  <a:srgbClr val="0000FF"/>
                </a:solidFill>
              </a:rPr>
              <a:t>(a) non-uniform evolution (eruption) of an MFR in the solar corona </a:t>
            </a:r>
            <a:r>
              <a:rPr lang="en-US" sz="2000" dirty="0">
                <a:solidFill>
                  <a:srgbClr val="FF0000"/>
                </a:solidFill>
              </a:rPr>
              <a:t>or </a:t>
            </a:r>
            <a:r>
              <a:rPr lang="en-US" sz="2000" i="1" dirty="0">
                <a:solidFill>
                  <a:srgbClr val="00B050"/>
                </a:solidFill>
              </a:rPr>
              <a:t>(b) shifting (zipping) reconnection in a sheared magnetic arcade</a:t>
            </a:r>
            <a:r>
              <a:rPr lang="en-US" sz="2000" dirty="0">
                <a:solidFill>
                  <a:srgbClr val="FF0000"/>
                </a:solidFill>
              </a:rPr>
              <a:t>.</a:t>
            </a: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26</a:t>
            </a:fld>
            <a:endParaRPr lang="ru-RU" dirty="0"/>
          </a:p>
        </p:txBody>
      </p:sp>
      <p:sp>
        <p:nvSpPr>
          <p:cNvPr id="4" name="Дата 3">
            <a:extLst>
              <a:ext uri="{FF2B5EF4-FFF2-40B4-BE49-F238E27FC236}">
                <a16:creationId xmlns:a16="http://schemas.microsoft.com/office/drawing/2014/main" id="{00CD3984-7254-4599-98BC-29FD8AB0EFC9}"/>
              </a:ext>
            </a:extLst>
          </p:cNvPr>
          <p:cNvSpPr>
            <a:spLocks noGrp="1"/>
          </p:cNvSpPr>
          <p:nvPr>
            <p:ph type="dt" sz="half" idx="10"/>
          </p:nvPr>
        </p:nvSpPr>
        <p:spPr>
          <a:xfrm>
            <a:off x="0" y="6492875"/>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38CD509B-8C6F-4891-8131-620224B36C76}"/>
              </a:ext>
            </a:extLst>
          </p:cNvPr>
          <p:cNvSpPr>
            <a:spLocks noGrp="1"/>
          </p:cNvSpPr>
          <p:nvPr>
            <p:ph type="ftr" sz="quarter" idx="11"/>
          </p:nvPr>
        </p:nvSpPr>
        <p:spPr>
          <a:xfrm>
            <a:off x="4038600" y="6492875"/>
            <a:ext cx="4114800" cy="365125"/>
          </a:xfrm>
        </p:spPr>
        <p:txBody>
          <a:bodyPr/>
          <a:lstStyle/>
          <a:p>
            <a:r>
              <a:rPr lang="en-US" dirty="0" err="1"/>
              <a:t>Webex</a:t>
            </a:r>
            <a:r>
              <a:rPr lang="en-US" dirty="0"/>
              <a:t>-</a:t>
            </a:r>
            <a:r>
              <a:rPr lang="ru-RU" dirty="0"/>
              <a:t>кон №83</a:t>
            </a:r>
          </a:p>
        </p:txBody>
      </p:sp>
      <p:sp>
        <p:nvSpPr>
          <p:cNvPr id="7" name="TextBox 6">
            <a:extLst>
              <a:ext uri="{FF2B5EF4-FFF2-40B4-BE49-F238E27FC236}">
                <a16:creationId xmlns:a16="http://schemas.microsoft.com/office/drawing/2014/main" id="{FA514B5D-675B-4C58-8D02-C911D707F190}"/>
              </a:ext>
            </a:extLst>
          </p:cNvPr>
          <p:cNvSpPr txBox="1"/>
          <p:nvPr/>
        </p:nvSpPr>
        <p:spPr>
          <a:xfrm>
            <a:off x="9015046" y="204383"/>
            <a:ext cx="2155462" cy="369332"/>
          </a:xfrm>
          <a:prstGeom prst="rect">
            <a:avLst/>
          </a:prstGeom>
          <a:noFill/>
        </p:spPr>
        <p:txBody>
          <a:bodyPr wrap="none" rtlCol="0">
            <a:spAutoFit/>
          </a:bodyPr>
          <a:lstStyle/>
          <a:p>
            <a:r>
              <a:rPr lang="en-US" dirty="0">
                <a:solidFill>
                  <a:srgbClr val="0000FF"/>
                </a:solidFill>
              </a:rPr>
              <a:t>Zimovets et al (2018)</a:t>
            </a:r>
            <a:endParaRPr lang="ru-RU" dirty="0">
              <a:solidFill>
                <a:srgbClr val="0000FF"/>
              </a:solidFill>
            </a:endParaRPr>
          </a:p>
        </p:txBody>
      </p:sp>
    </p:spTree>
    <p:extLst>
      <p:ext uri="{BB962C8B-B14F-4D97-AF65-F5344CB8AC3E}">
        <p14:creationId xmlns:p14="http://schemas.microsoft.com/office/powerpoint/2010/main" val="358867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99887-7A77-4715-BE27-E1A1FCF69B88}"/>
              </a:ext>
            </a:extLst>
          </p:cNvPr>
          <p:cNvSpPr>
            <a:spLocks noGrp="1"/>
          </p:cNvSpPr>
          <p:nvPr>
            <p:ph type="title"/>
          </p:nvPr>
        </p:nvSpPr>
        <p:spPr>
          <a:xfrm>
            <a:off x="0" y="0"/>
            <a:ext cx="12192000" cy="567559"/>
          </a:xfrm>
        </p:spPr>
        <p:txBody>
          <a:bodyPr>
            <a:normAutofit fontScale="90000"/>
          </a:bodyPr>
          <a:lstStyle/>
          <a:p>
            <a:pPr algn="ctr"/>
            <a:r>
              <a:rPr lang="en-US" sz="2800" b="1" u="sng" dirty="0">
                <a:solidFill>
                  <a:srgbClr val="FF0000"/>
                </a:solidFill>
              </a:rPr>
              <a:t>Discussion:</a:t>
            </a:r>
            <a:r>
              <a:rPr lang="en-US" sz="2800" b="1" u="sng" dirty="0"/>
              <a:t> possible cartoons for eruptive &amp; non-eruptive events (with HXR pulsations)</a:t>
            </a:r>
            <a:endParaRPr lang="ru-RU" sz="2800" b="1" u="sng" dirty="0"/>
          </a:p>
        </p:txBody>
      </p:sp>
      <p:sp>
        <p:nvSpPr>
          <p:cNvPr id="4" name="Дата 3">
            <a:extLst>
              <a:ext uri="{FF2B5EF4-FFF2-40B4-BE49-F238E27FC236}">
                <a16:creationId xmlns:a16="http://schemas.microsoft.com/office/drawing/2014/main" id="{27AC6ACB-A9C8-4C25-8DFD-AF20F9AB26E6}"/>
              </a:ext>
            </a:extLst>
          </p:cNvPr>
          <p:cNvSpPr>
            <a:spLocks noGrp="1"/>
          </p:cNvSpPr>
          <p:nvPr>
            <p:ph type="dt" sz="half" idx="10"/>
          </p:nvPr>
        </p:nvSpPr>
        <p:spPr>
          <a:xfrm>
            <a:off x="-4336" y="6485266"/>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4946D9F9-ABAF-4AF5-ABD0-13F89C459AB4}"/>
              </a:ext>
            </a:extLst>
          </p:cNvPr>
          <p:cNvSpPr>
            <a:spLocks noGrp="1"/>
          </p:cNvSpPr>
          <p:nvPr>
            <p:ph type="ftr" sz="quarter" idx="11"/>
          </p:nvPr>
        </p:nvSpPr>
        <p:spPr>
          <a:xfrm>
            <a:off x="4038600" y="6487596"/>
            <a:ext cx="4114800" cy="365125"/>
          </a:xfrm>
        </p:spPr>
        <p:txBody>
          <a:bodyPr/>
          <a:lstStyle/>
          <a:p>
            <a:r>
              <a:rPr lang="en-US" dirty="0" err="1"/>
              <a:t>Webex</a:t>
            </a:r>
            <a:r>
              <a:rPr lang="en-US" dirty="0"/>
              <a:t>-</a:t>
            </a:r>
            <a:r>
              <a:rPr lang="ru-RU" dirty="0"/>
              <a:t>кон №83</a:t>
            </a:r>
          </a:p>
        </p:txBody>
      </p:sp>
      <p:sp>
        <p:nvSpPr>
          <p:cNvPr id="6" name="Номер слайда 5">
            <a:extLst>
              <a:ext uri="{FF2B5EF4-FFF2-40B4-BE49-F238E27FC236}">
                <a16:creationId xmlns:a16="http://schemas.microsoft.com/office/drawing/2014/main" id="{EC39018A-D295-425E-9FCC-1AA2B8DFA367}"/>
              </a:ext>
            </a:extLst>
          </p:cNvPr>
          <p:cNvSpPr>
            <a:spLocks noGrp="1"/>
          </p:cNvSpPr>
          <p:nvPr>
            <p:ph type="sldNum" sz="quarter" idx="12"/>
          </p:nvPr>
        </p:nvSpPr>
        <p:spPr>
          <a:xfrm>
            <a:off x="9454067" y="6485266"/>
            <a:ext cx="2743200" cy="365125"/>
          </a:xfrm>
        </p:spPr>
        <p:txBody>
          <a:bodyPr/>
          <a:lstStyle/>
          <a:p>
            <a:fld id="{7A4BE706-DAE5-4CE6-9227-A7EBF98FFC7C}" type="slidenum">
              <a:rPr lang="ru-RU" smtClean="0"/>
              <a:t>27</a:t>
            </a:fld>
            <a:endParaRPr lang="ru-RU" dirty="0"/>
          </a:p>
        </p:txBody>
      </p:sp>
      <p:pic>
        <p:nvPicPr>
          <p:cNvPr id="7" name="Рисунок 6">
            <a:extLst>
              <a:ext uri="{FF2B5EF4-FFF2-40B4-BE49-F238E27FC236}">
                <a16:creationId xmlns:a16="http://schemas.microsoft.com/office/drawing/2014/main" id="{ECB9F817-0218-4667-9C6C-CB950F83DFDF}"/>
              </a:ext>
            </a:extLst>
          </p:cNvPr>
          <p:cNvPicPr>
            <a:picLocks noChangeAspect="1"/>
          </p:cNvPicPr>
          <p:nvPr/>
        </p:nvPicPr>
        <p:blipFill>
          <a:blip r:embed="rId3"/>
          <a:stretch>
            <a:fillRect/>
          </a:stretch>
        </p:blipFill>
        <p:spPr>
          <a:xfrm>
            <a:off x="-4336" y="2236693"/>
            <a:ext cx="5211859" cy="2913327"/>
          </a:xfrm>
          <a:prstGeom prst="rect">
            <a:avLst/>
          </a:prstGeom>
        </p:spPr>
      </p:pic>
      <p:sp>
        <p:nvSpPr>
          <p:cNvPr id="8" name="TextBox 7">
            <a:extLst>
              <a:ext uri="{FF2B5EF4-FFF2-40B4-BE49-F238E27FC236}">
                <a16:creationId xmlns:a16="http://schemas.microsoft.com/office/drawing/2014/main" id="{CAC69ECD-D0B4-446E-8AA3-3E1836479A3B}"/>
              </a:ext>
            </a:extLst>
          </p:cNvPr>
          <p:cNvSpPr txBox="1"/>
          <p:nvPr/>
        </p:nvSpPr>
        <p:spPr>
          <a:xfrm>
            <a:off x="-4336" y="1370593"/>
            <a:ext cx="12192000" cy="738664"/>
          </a:xfrm>
          <a:prstGeom prst="rect">
            <a:avLst/>
          </a:prstGeom>
          <a:noFill/>
        </p:spPr>
        <p:txBody>
          <a:bodyPr wrap="square" rtlCol="0">
            <a:spAutoFit/>
          </a:bodyPr>
          <a:lstStyle/>
          <a:p>
            <a:r>
              <a:rPr lang="en-US" sz="2400" dirty="0"/>
              <a:t>                    </a:t>
            </a:r>
            <a:r>
              <a:rPr lang="en-US" sz="2400" dirty="0">
                <a:solidFill>
                  <a:srgbClr val="FF0000"/>
                </a:solidFill>
              </a:rPr>
              <a:t>Eruptive event                                                                  Not necessarily eruptive event</a:t>
            </a:r>
          </a:p>
          <a:p>
            <a:r>
              <a:rPr lang="en-US" dirty="0">
                <a:solidFill>
                  <a:srgbClr val="FF0000"/>
                </a:solidFill>
              </a:rPr>
              <a:t>             </a:t>
            </a:r>
            <a:r>
              <a:rPr lang="en-US" dirty="0">
                <a:solidFill>
                  <a:srgbClr val="00B050"/>
                </a:solidFill>
              </a:rPr>
              <a:t>Zipping-like filament (MFR) eruption                                                        Zipping reconnection in a sheared arcade</a:t>
            </a:r>
            <a:r>
              <a:rPr lang="ru-RU" dirty="0">
                <a:solidFill>
                  <a:srgbClr val="00B050"/>
                </a:solidFill>
              </a:rPr>
              <a:t> </a:t>
            </a:r>
            <a:r>
              <a:rPr lang="en-US" dirty="0">
                <a:solidFill>
                  <a:srgbClr val="00B050"/>
                </a:solidFill>
              </a:rPr>
              <a:t>above MFR</a:t>
            </a:r>
            <a:endParaRPr lang="ru-RU" dirty="0">
              <a:solidFill>
                <a:srgbClr val="00B050"/>
              </a:solidFill>
            </a:endParaRPr>
          </a:p>
        </p:txBody>
      </p:sp>
      <p:sp>
        <p:nvSpPr>
          <p:cNvPr id="9" name="TextBox 8">
            <a:extLst>
              <a:ext uri="{FF2B5EF4-FFF2-40B4-BE49-F238E27FC236}">
                <a16:creationId xmlns:a16="http://schemas.microsoft.com/office/drawing/2014/main" id="{D87AC32B-AF6C-4DFB-8542-2FD8C6FF1929}"/>
              </a:ext>
            </a:extLst>
          </p:cNvPr>
          <p:cNvSpPr txBox="1"/>
          <p:nvPr/>
        </p:nvSpPr>
        <p:spPr>
          <a:xfrm>
            <a:off x="1521221" y="6146712"/>
            <a:ext cx="9300110" cy="338554"/>
          </a:xfrm>
          <a:prstGeom prst="rect">
            <a:avLst/>
          </a:prstGeom>
          <a:noFill/>
        </p:spPr>
        <p:txBody>
          <a:bodyPr wrap="none" rtlCol="0">
            <a:spAutoFit/>
          </a:bodyPr>
          <a:lstStyle/>
          <a:p>
            <a:r>
              <a:rPr lang="en-US" sz="1600" dirty="0">
                <a:solidFill>
                  <a:srgbClr val="0000FF"/>
                </a:solidFill>
              </a:rPr>
              <a:t>Liu, Alexander, Gilbert (2009)                                                                             </a:t>
            </a:r>
            <a:r>
              <a:rPr lang="ru-RU" sz="1600" dirty="0">
                <a:solidFill>
                  <a:srgbClr val="0000FF"/>
                </a:solidFill>
              </a:rPr>
              <a:t>                  </a:t>
            </a:r>
            <a:r>
              <a:rPr lang="en-US" sz="1600" dirty="0">
                <a:solidFill>
                  <a:srgbClr val="0000FF"/>
                </a:solidFill>
              </a:rPr>
              <a:t>    Priest &amp; </a:t>
            </a:r>
            <a:r>
              <a:rPr lang="en-US" sz="1600" dirty="0" err="1">
                <a:solidFill>
                  <a:srgbClr val="0000FF"/>
                </a:solidFill>
              </a:rPr>
              <a:t>Longcope</a:t>
            </a:r>
            <a:r>
              <a:rPr lang="en-US" sz="1600" dirty="0">
                <a:solidFill>
                  <a:srgbClr val="0000FF"/>
                </a:solidFill>
              </a:rPr>
              <a:t> (2017)</a:t>
            </a:r>
            <a:endParaRPr lang="ru-RU" sz="1600" dirty="0">
              <a:solidFill>
                <a:srgbClr val="0000FF"/>
              </a:solidFill>
            </a:endParaRPr>
          </a:p>
        </p:txBody>
      </p:sp>
      <p:pic>
        <p:nvPicPr>
          <p:cNvPr id="10" name="Рисунок 9">
            <a:extLst>
              <a:ext uri="{FF2B5EF4-FFF2-40B4-BE49-F238E27FC236}">
                <a16:creationId xmlns:a16="http://schemas.microsoft.com/office/drawing/2014/main" id="{46B98678-FCA3-41DD-92FB-C4B6C1A9A367}"/>
              </a:ext>
            </a:extLst>
          </p:cNvPr>
          <p:cNvPicPr>
            <a:picLocks noChangeAspect="1"/>
          </p:cNvPicPr>
          <p:nvPr/>
        </p:nvPicPr>
        <p:blipFill>
          <a:blip r:embed="rId4"/>
          <a:stretch>
            <a:fillRect/>
          </a:stretch>
        </p:blipFill>
        <p:spPr>
          <a:xfrm>
            <a:off x="4760694" y="2236692"/>
            <a:ext cx="2394212" cy="2913327"/>
          </a:xfrm>
          <a:prstGeom prst="rect">
            <a:avLst/>
          </a:prstGeom>
        </p:spPr>
      </p:pic>
      <p:sp>
        <p:nvSpPr>
          <p:cNvPr id="3" name="Звезда: 5 точек 2">
            <a:extLst>
              <a:ext uri="{FF2B5EF4-FFF2-40B4-BE49-F238E27FC236}">
                <a16:creationId xmlns:a16="http://schemas.microsoft.com/office/drawing/2014/main" id="{820E7484-26C2-455E-95B2-A1AA438590E7}"/>
              </a:ext>
            </a:extLst>
          </p:cNvPr>
          <p:cNvSpPr/>
          <p:nvPr/>
        </p:nvSpPr>
        <p:spPr>
          <a:xfrm>
            <a:off x="2964155" y="4050865"/>
            <a:ext cx="193249" cy="2513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везда: 5 точек 11">
            <a:extLst>
              <a:ext uri="{FF2B5EF4-FFF2-40B4-BE49-F238E27FC236}">
                <a16:creationId xmlns:a16="http://schemas.microsoft.com/office/drawing/2014/main" id="{C0949FF2-5644-4D47-AB40-33EB86B5F0E2}"/>
              </a:ext>
            </a:extLst>
          </p:cNvPr>
          <p:cNvSpPr/>
          <p:nvPr/>
        </p:nvSpPr>
        <p:spPr>
          <a:xfrm>
            <a:off x="2172586" y="4090234"/>
            <a:ext cx="193249" cy="2513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1C453F40-4084-4EC2-9AF5-3410B655FACC}"/>
              </a:ext>
            </a:extLst>
          </p:cNvPr>
          <p:cNvSpPr/>
          <p:nvPr/>
        </p:nvSpPr>
        <p:spPr>
          <a:xfrm>
            <a:off x="3189915" y="4751247"/>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F613892A-D971-4661-945C-4E574F72C99F}"/>
              </a:ext>
            </a:extLst>
          </p:cNvPr>
          <p:cNvSpPr/>
          <p:nvPr/>
        </p:nvSpPr>
        <p:spPr>
          <a:xfrm>
            <a:off x="2269211" y="4751247"/>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34F7571A-0957-49CD-BA86-A137F7B1F2CE}"/>
              </a:ext>
            </a:extLst>
          </p:cNvPr>
          <p:cNvSpPr/>
          <p:nvPr/>
        </p:nvSpPr>
        <p:spPr>
          <a:xfrm>
            <a:off x="2774782" y="4417878"/>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D7014860-90E1-44E7-BBDA-935874741A81}"/>
              </a:ext>
            </a:extLst>
          </p:cNvPr>
          <p:cNvSpPr/>
          <p:nvPr/>
        </p:nvSpPr>
        <p:spPr>
          <a:xfrm>
            <a:off x="2075962" y="4451915"/>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F22C31F6-AFF5-4054-8C5F-0E550749EAE8}"/>
              </a:ext>
            </a:extLst>
          </p:cNvPr>
          <p:cNvSpPr txBox="1"/>
          <p:nvPr/>
        </p:nvSpPr>
        <p:spPr>
          <a:xfrm>
            <a:off x="3189915" y="4829253"/>
            <a:ext cx="340158" cy="369332"/>
          </a:xfrm>
          <a:prstGeom prst="rect">
            <a:avLst/>
          </a:prstGeom>
          <a:noFill/>
        </p:spPr>
        <p:txBody>
          <a:bodyPr wrap="none" rtlCol="0">
            <a:spAutoFit/>
          </a:bodyPr>
          <a:lstStyle/>
          <a:p>
            <a:r>
              <a:rPr lang="en-US" dirty="0"/>
              <a:t>t</a:t>
            </a:r>
            <a:r>
              <a:rPr lang="en-US" baseline="-25000" dirty="0"/>
              <a:t>1</a:t>
            </a:r>
            <a:endParaRPr lang="ru-RU" dirty="0"/>
          </a:p>
        </p:txBody>
      </p:sp>
      <p:sp>
        <p:nvSpPr>
          <p:cNvPr id="19" name="TextBox 18">
            <a:extLst>
              <a:ext uri="{FF2B5EF4-FFF2-40B4-BE49-F238E27FC236}">
                <a16:creationId xmlns:a16="http://schemas.microsoft.com/office/drawing/2014/main" id="{DCB368C4-3F5F-4939-AD91-A0A28F8276B5}"/>
              </a:ext>
            </a:extLst>
          </p:cNvPr>
          <p:cNvSpPr txBox="1"/>
          <p:nvPr/>
        </p:nvSpPr>
        <p:spPr>
          <a:xfrm>
            <a:off x="2269210" y="4812663"/>
            <a:ext cx="340158" cy="369332"/>
          </a:xfrm>
          <a:prstGeom prst="rect">
            <a:avLst/>
          </a:prstGeom>
          <a:noFill/>
        </p:spPr>
        <p:txBody>
          <a:bodyPr wrap="none" rtlCol="0">
            <a:spAutoFit/>
          </a:bodyPr>
          <a:lstStyle/>
          <a:p>
            <a:r>
              <a:rPr lang="en-US" dirty="0"/>
              <a:t>t</a:t>
            </a:r>
            <a:r>
              <a:rPr lang="en-US" baseline="-25000" dirty="0"/>
              <a:t>2</a:t>
            </a:r>
            <a:endParaRPr lang="ru-RU" dirty="0"/>
          </a:p>
        </p:txBody>
      </p:sp>
      <p:pic>
        <p:nvPicPr>
          <p:cNvPr id="20" name="Рисунок 19">
            <a:extLst>
              <a:ext uri="{FF2B5EF4-FFF2-40B4-BE49-F238E27FC236}">
                <a16:creationId xmlns:a16="http://schemas.microsoft.com/office/drawing/2014/main" id="{8727EA36-A032-4D00-9258-FF1090B07048}"/>
              </a:ext>
            </a:extLst>
          </p:cNvPr>
          <p:cNvPicPr>
            <a:picLocks noChangeAspect="1"/>
          </p:cNvPicPr>
          <p:nvPr/>
        </p:nvPicPr>
        <p:blipFill>
          <a:blip r:embed="rId5"/>
          <a:stretch>
            <a:fillRect/>
          </a:stretch>
        </p:blipFill>
        <p:spPr>
          <a:xfrm>
            <a:off x="7390258" y="2735449"/>
            <a:ext cx="4709251" cy="2437934"/>
          </a:xfrm>
          <a:prstGeom prst="rect">
            <a:avLst/>
          </a:prstGeom>
        </p:spPr>
      </p:pic>
      <p:sp>
        <p:nvSpPr>
          <p:cNvPr id="21" name="Звезда: 5 точек 20">
            <a:extLst>
              <a:ext uri="{FF2B5EF4-FFF2-40B4-BE49-F238E27FC236}">
                <a16:creationId xmlns:a16="http://schemas.microsoft.com/office/drawing/2014/main" id="{B4AD0D4F-C4E9-4351-A0C4-2E62FCB1FB1F}"/>
              </a:ext>
            </a:extLst>
          </p:cNvPr>
          <p:cNvSpPr/>
          <p:nvPr/>
        </p:nvSpPr>
        <p:spPr>
          <a:xfrm>
            <a:off x="9112168" y="4003521"/>
            <a:ext cx="193249" cy="2513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Звезда: 5 точек 21">
            <a:extLst>
              <a:ext uri="{FF2B5EF4-FFF2-40B4-BE49-F238E27FC236}">
                <a16:creationId xmlns:a16="http://schemas.microsoft.com/office/drawing/2014/main" id="{6B1329D6-A62A-490D-BD79-496EBD8457AE}"/>
              </a:ext>
            </a:extLst>
          </p:cNvPr>
          <p:cNvSpPr/>
          <p:nvPr/>
        </p:nvSpPr>
        <p:spPr>
          <a:xfrm>
            <a:off x="10442134" y="3671871"/>
            <a:ext cx="193249" cy="2513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Звезда: 5 точек 22">
            <a:extLst>
              <a:ext uri="{FF2B5EF4-FFF2-40B4-BE49-F238E27FC236}">
                <a16:creationId xmlns:a16="http://schemas.microsoft.com/office/drawing/2014/main" id="{28391D01-7B7A-407D-8E78-EC7A6B8CDD38}"/>
              </a:ext>
            </a:extLst>
          </p:cNvPr>
          <p:cNvSpPr/>
          <p:nvPr/>
        </p:nvSpPr>
        <p:spPr>
          <a:xfrm>
            <a:off x="11554497" y="3288655"/>
            <a:ext cx="193249" cy="2513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6C41EDBA-4241-4CFB-934F-DF2823F148DF}"/>
              </a:ext>
            </a:extLst>
          </p:cNvPr>
          <p:cNvSpPr/>
          <p:nvPr/>
        </p:nvSpPr>
        <p:spPr>
          <a:xfrm>
            <a:off x="9377588" y="4065895"/>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A0D0C1ED-3675-4941-B163-0220675C0531}"/>
              </a:ext>
            </a:extLst>
          </p:cNvPr>
          <p:cNvSpPr/>
          <p:nvPr/>
        </p:nvSpPr>
        <p:spPr>
          <a:xfrm>
            <a:off x="8918919" y="4191555"/>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a:extLst>
              <a:ext uri="{FF2B5EF4-FFF2-40B4-BE49-F238E27FC236}">
                <a16:creationId xmlns:a16="http://schemas.microsoft.com/office/drawing/2014/main" id="{2DFF192A-6FA6-4C98-BEC4-A744C1A14173}"/>
              </a:ext>
            </a:extLst>
          </p:cNvPr>
          <p:cNvSpPr/>
          <p:nvPr/>
        </p:nvSpPr>
        <p:spPr>
          <a:xfrm>
            <a:off x="10690828" y="3668023"/>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B615AAEC-0301-4154-BDA1-5EEB03C4DF3B}"/>
              </a:ext>
            </a:extLst>
          </p:cNvPr>
          <p:cNvSpPr/>
          <p:nvPr/>
        </p:nvSpPr>
        <p:spPr>
          <a:xfrm>
            <a:off x="10193440" y="3802656"/>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3F85F9B1-07E8-4D98-9804-F4A33598C11A}"/>
              </a:ext>
            </a:extLst>
          </p:cNvPr>
          <p:cNvSpPr/>
          <p:nvPr/>
        </p:nvSpPr>
        <p:spPr>
          <a:xfrm>
            <a:off x="11737949" y="3320582"/>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18F1C9B4-88AF-4DD0-8D95-D908CB2E8C72}"/>
              </a:ext>
            </a:extLst>
          </p:cNvPr>
          <p:cNvSpPr/>
          <p:nvPr/>
        </p:nvSpPr>
        <p:spPr>
          <a:xfrm>
            <a:off x="11236901" y="3435654"/>
            <a:ext cx="193249" cy="12657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14ABD799-731D-4DC4-B0AC-76E1E4DD7295}"/>
              </a:ext>
            </a:extLst>
          </p:cNvPr>
          <p:cNvSpPr txBox="1"/>
          <p:nvPr/>
        </p:nvSpPr>
        <p:spPr>
          <a:xfrm>
            <a:off x="9136308" y="2238024"/>
            <a:ext cx="340158" cy="369332"/>
          </a:xfrm>
          <a:prstGeom prst="rect">
            <a:avLst/>
          </a:prstGeom>
          <a:noFill/>
        </p:spPr>
        <p:txBody>
          <a:bodyPr wrap="none" rtlCol="0">
            <a:spAutoFit/>
          </a:bodyPr>
          <a:lstStyle/>
          <a:p>
            <a:r>
              <a:rPr lang="en-US" dirty="0"/>
              <a:t>t</a:t>
            </a:r>
            <a:r>
              <a:rPr lang="en-US" baseline="-25000" dirty="0"/>
              <a:t>1</a:t>
            </a:r>
            <a:endParaRPr lang="ru-RU" dirty="0"/>
          </a:p>
        </p:txBody>
      </p:sp>
      <p:sp>
        <p:nvSpPr>
          <p:cNvPr id="31" name="TextBox 30">
            <a:extLst>
              <a:ext uri="{FF2B5EF4-FFF2-40B4-BE49-F238E27FC236}">
                <a16:creationId xmlns:a16="http://schemas.microsoft.com/office/drawing/2014/main" id="{89069A4A-EC46-466A-938A-DEB88295EF46}"/>
              </a:ext>
            </a:extLst>
          </p:cNvPr>
          <p:cNvSpPr txBox="1"/>
          <p:nvPr/>
        </p:nvSpPr>
        <p:spPr>
          <a:xfrm>
            <a:off x="7978985" y="2238024"/>
            <a:ext cx="340158" cy="369332"/>
          </a:xfrm>
          <a:prstGeom prst="rect">
            <a:avLst/>
          </a:prstGeom>
          <a:noFill/>
        </p:spPr>
        <p:txBody>
          <a:bodyPr wrap="none" rtlCol="0">
            <a:spAutoFit/>
          </a:bodyPr>
          <a:lstStyle/>
          <a:p>
            <a:r>
              <a:rPr lang="en-US" dirty="0"/>
              <a:t>t</a:t>
            </a:r>
            <a:r>
              <a:rPr lang="ru-RU" baseline="-25000" dirty="0"/>
              <a:t>0</a:t>
            </a:r>
            <a:endParaRPr lang="ru-RU" dirty="0"/>
          </a:p>
        </p:txBody>
      </p:sp>
      <p:sp>
        <p:nvSpPr>
          <p:cNvPr id="32" name="TextBox 31">
            <a:extLst>
              <a:ext uri="{FF2B5EF4-FFF2-40B4-BE49-F238E27FC236}">
                <a16:creationId xmlns:a16="http://schemas.microsoft.com/office/drawing/2014/main" id="{5F373C87-25E2-436E-87FE-31678A818434}"/>
              </a:ext>
            </a:extLst>
          </p:cNvPr>
          <p:cNvSpPr txBox="1"/>
          <p:nvPr/>
        </p:nvSpPr>
        <p:spPr>
          <a:xfrm>
            <a:off x="10368679" y="2238024"/>
            <a:ext cx="340158" cy="369332"/>
          </a:xfrm>
          <a:prstGeom prst="rect">
            <a:avLst/>
          </a:prstGeom>
          <a:noFill/>
        </p:spPr>
        <p:txBody>
          <a:bodyPr wrap="none" rtlCol="0">
            <a:spAutoFit/>
          </a:bodyPr>
          <a:lstStyle/>
          <a:p>
            <a:r>
              <a:rPr lang="en-US" dirty="0"/>
              <a:t>t</a:t>
            </a:r>
            <a:r>
              <a:rPr lang="en-US" baseline="-25000" dirty="0"/>
              <a:t>2</a:t>
            </a:r>
            <a:endParaRPr lang="ru-RU" dirty="0"/>
          </a:p>
        </p:txBody>
      </p:sp>
      <p:sp>
        <p:nvSpPr>
          <p:cNvPr id="33" name="TextBox 32">
            <a:extLst>
              <a:ext uri="{FF2B5EF4-FFF2-40B4-BE49-F238E27FC236}">
                <a16:creationId xmlns:a16="http://schemas.microsoft.com/office/drawing/2014/main" id="{0EB9D08F-C4BC-49E9-B70F-F4D47C5E0C9E}"/>
              </a:ext>
            </a:extLst>
          </p:cNvPr>
          <p:cNvSpPr txBox="1"/>
          <p:nvPr/>
        </p:nvSpPr>
        <p:spPr>
          <a:xfrm>
            <a:off x="11485035" y="2238024"/>
            <a:ext cx="340158" cy="369332"/>
          </a:xfrm>
          <a:prstGeom prst="rect">
            <a:avLst/>
          </a:prstGeom>
          <a:noFill/>
        </p:spPr>
        <p:txBody>
          <a:bodyPr wrap="none" rtlCol="0">
            <a:spAutoFit/>
          </a:bodyPr>
          <a:lstStyle/>
          <a:p>
            <a:r>
              <a:rPr lang="en-US" dirty="0"/>
              <a:t>t</a:t>
            </a:r>
            <a:r>
              <a:rPr lang="ru-RU" baseline="-25000" dirty="0"/>
              <a:t>3</a:t>
            </a:r>
            <a:endParaRPr lang="ru-RU" dirty="0"/>
          </a:p>
        </p:txBody>
      </p:sp>
      <p:sp>
        <p:nvSpPr>
          <p:cNvPr id="11" name="Прямоугольник 10">
            <a:extLst>
              <a:ext uri="{FF2B5EF4-FFF2-40B4-BE49-F238E27FC236}">
                <a16:creationId xmlns:a16="http://schemas.microsoft.com/office/drawing/2014/main" id="{ECE99E11-9ACB-45F7-9E8E-7745AD3A9C12}"/>
              </a:ext>
            </a:extLst>
          </p:cNvPr>
          <p:cNvSpPr/>
          <p:nvPr/>
        </p:nvSpPr>
        <p:spPr>
          <a:xfrm>
            <a:off x="83819" y="1083849"/>
            <a:ext cx="4676874" cy="4768091"/>
          </a:xfrm>
          <a:prstGeom prst="rect">
            <a:avLst/>
          </a:prstGeom>
          <a:solidFill>
            <a:srgbClr val="0000FF">
              <a:alpha val="0"/>
            </a:srgb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id="{6B042E54-3594-4088-AE37-FBAA6A527E32}"/>
              </a:ext>
            </a:extLst>
          </p:cNvPr>
          <p:cNvSpPr/>
          <p:nvPr/>
        </p:nvSpPr>
        <p:spPr>
          <a:xfrm>
            <a:off x="6975807" y="1083849"/>
            <a:ext cx="5123702" cy="4768091"/>
          </a:xfrm>
          <a:prstGeom prst="rect">
            <a:avLst/>
          </a:prstGeom>
          <a:solidFill>
            <a:schemeClr val="accent1">
              <a:alpha val="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Box 33">
            <a:extLst>
              <a:ext uri="{FF2B5EF4-FFF2-40B4-BE49-F238E27FC236}">
                <a16:creationId xmlns:a16="http://schemas.microsoft.com/office/drawing/2014/main" id="{74C277AC-243A-4C7B-BCA8-5CEC460EBFC6}"/>
              </a:ext>
            </a:extLst>
          </p:cNvPr>
          <p:cNvSpPr txBox="1"/>
          <p:nvPr/>
        </p:nvSpPr>
        <p:spPr>
          <a:xfrm>
            <a:off x="3329169" y="3121952"/>
            <a:ext cx="340158" cy="369332"/>
          </a:xfrm>
          <a:prstGeom prst="rect">
            <a:avLst/>
          </a:prstGeom>
          <a:noFill/>
        </p:spPr>
        <p:txBody>
          <a:bodyPr wrap="none" rtlCol="0">
            <a:spAutoFit/>
          </a:bodyPr>
          <a:lstStyle/>
          <a:p>
            <a:r>
              <a:rPr lang="en-US" dirty="0"/>
              <a:t>t</a:t>
            </a:r>
            <a:r>
              <a:rPr lang="ru-RU" baseline="-25000" dirty="0"/>
              <a:t>0</a:t>
            </a:r>
            <a:endParaRPr lang="ru-RU" dirty="0"/>
          </a:p>
        </p:txBody>
      </p:sp>
      <p:sp>
        <p:nvSpPr>
          <p:cNvPr id="35" name="TextBox 34">
            <a:extLst>
              <a:ext uri="{FF2B5EF4-FFF2-40B4-BE49-F238E27FC236}">
                <a16:creationId xmlns:a16="http://schemas.microsoft.com/office/drawing/2014/main" id="{7F4E5CD5-91E8-4132-B6DB-439B6166B810}"/>
              </a:ext>
            </a:extLst>
          </p:cNvPr>
          <p:cNvSpPr txBox="1"/>
          <p:nvPr/>
        </p:nvSpPr>
        <p:spPr>
          <a:xfrm flipH="1">
            <a:off x="7021046" y="5365820"/>
            <a:ext cx="5256563" cy="369332"/>
          </a:xfrm>
          <a:prstGeom prst="rect">
            <a:avLst/>
          </a:prstGeom>
          <a:noFill/>
        </p:spPr>
        <p:txBody>
          <a:bodyPr wrap="square" rtlCol="0">
            <a:spAutoFit/>
          </a:bodyPr>
          <a:lstStyle/>
          <a:p>
            <a:r>
              <a:rPr lang="en-US" dirty="0">
                <a:solidFill>
                  <a:schemeClr val="accent2"/>
                </a:solidFill>
              </a:rPr>
              <a:t>MFR can be formed during the reconnection process</a:t>
            </a:r>
            <a:endParaRPr lang="ru-RU" dirty="0">
              <a:solidFill>
                <a:schemeClr val="accent2"/>
              </a:solidFill>
            </a:endParaRPr>
          </a:p>
        </p:txBody>
      </p:sp>
      <p:sp>
        <p:nvSpPr>
          <p:cNvPr id="36" name="TextBox 35">
            <a:extLst>
              <a:ext uri="{FF2B5EF4-FFF2-40B4-BE49-F238E27FC236}">
                <a16:creationId xmlns:a16="http://schemas.microsoft.com/office/drawing/2014/main" id="{84CF40D7-4F16-4013-968D-540DB51AF0A6}"/>
              </a:ext>
            </a:extLst>
          </p:cNvPr>
          <p:cNvSpPr txBox="1"/>
          <p:nvPr/>
        </p:nvSpPr>
        <p:spPr>
          <a:xfrm>
            <a:off x="364353" y="5365935"/>
            <a:ext cx="4196213" cy="369332"/>
          </a:xfrm>
          <a:prstGeom prst="rect">
            <a:avLst/>
          </a:prstGeom>
          <a:noFill/>
        </p:spPr>
        <p:txBody>
          <a:bodyPr wrap="none" rtlCol="0">
            <a:spAutoFit/>
          </a:bodyPr>
          <a:lstStyle/>
          <a:p>
            <a:r>
              <a:rPr lang="en-US" dirty="0">
                <a:solidFill>
                  <a:schemeClr val="accent2"/>
                </a:solidFill>
              </a:rPr>
              <a:t>MFR should exist before eruption and flare</a:t>
            </a:r>
            <a:endParaRPr lang="ru-RU" dirty="0">
              <a:solidFill>
                <a:schemeClr val="accent2"/>
              </a:solidFill>
            </a:endParaRPr>
          </a:p>
        </p:txBody>
      </p:sp>
      <p:sp>
        <p:nvSpPr>
          <p:cNvPr id="37" name="TextBox 36">
            <a:extLst>
              <a:ext uri="{FF2B5EF4-FFF2-40B4-BE49-F238E27FC236}">
                <a16:creationId xmlns:a16="http://schemas.microsoft.com/office/drawing/2014/main" id="{6D2D4C2C-7424-4D75-B58F-ACB777EC1E60}"/>
              </a:ext>
            </a:extLst>
          </p:cNvPr>
          <p:cNvSpPr txBox="1"/>
          <p:nvPr/>
        </p:nvSpPr>
        <p:spPr>
          <a:xfrm>
            <a:off x="3483386" y="437058"/>
            <a:ext cx="5216556" cy="461665"/>
          </a:xfrm>
          <a:prstGeom prst="rect">
            <a:avLst/>
          </a:prstGeom>
          <a:noFill/>
        </p:spPr>
        <p:txBody>
          <a:bodyPr wrap="none" rtlCol="0">
            <a:spAutoFit/>
          </a:bodyPr>
          <a:lstStyle/>
          <a:p>
            <a:r>
              <a:rPr lang="en-US" sz="2400" b="1" dirty="0">
                <a:solidFill>
                  <a:srgbClr val="7030A0"/>
                </a:solidFill>
              </a:rPr>
              <a:t>Flare impulsive phase</a:t>
            </a:r>
            <a:r>
              <a:rPr lang="ru-RU" sz="2400" b="1" dirty="0">
                <a:solidFill>
                  <a:srgbClr val="7030A0"/>
                </a:solidFill>
              </a:rPr>
              <a:t> (</a:t>
            </a:r>
            <a:r>
              <a:rPr lang="en-US" sz="2400" b="1" dirty="0">
                <a:solidFill>
                  <a:srgbClr val="7030A0"/>
                </a:solidFill>
              </a:rPr>
              <a:t>“zipping” phase)</a:t>
            </a:r>
            <a:endParaRPr lang="ru-RU" sz="2400" b="1" dirty="0">
              <a:solidFill>
                <a:srgbClr val="7030A0"/>
              </a:solidFill>
            </a:endParaRPr>
          </a:p>
        </p:txBody>
      </p:sp>
    </p:spTree>
    <p:extLst>
      <p:ext uri="{BB962C8B-B14F-4D97-AF65-F5344CB8AC3E}">
        <p14:creationId xmlns:p14="http://schemas.microsoft.com/office/powerpoint/2010/main" val="422535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99887-7A77-4715-BE27-E1A1FCF69B88}"/>
              </a:ext>
            </a:extLst>
          </p:cNvPr>
          <p:cNvSpPr>
            <a:spLocks noGrp="1"/>
          </p:cNvSpPr>
          <p:nvPr>
            <p:ph type="title"/>
          </p:nvPr>
        </p:nvSpPr>
        <p:spPr>
          <a:xfrm>
            <a:off x="0" y="0"/>
            <a:ext cx="12192000" cy="567559"/>
          </a:xfrm>
        </p:spPr>
        <p:txBody>
          <a:bodyPr>
            <a:normAutofit/>
          </a:bodyPr>
          <a:lstStyle/>
          <a:p>
            <a:pPr algn="ctr"/>
            <a:r>
              <a:rPr lang="en-US" sz="2800" b="1" u="sng" dirty="0">
                <a:solidFill>
                  <a:srgbClr val="FF0000"/>
                </a:solidFill>
              </a:rPr>
              <a:t>Discussion: </a:t>
            </a:r>
            <a:r>
              <a:rPr lang="en-US" sz="2800" b="1" u="sng" dirty="0"/>
              <a:t>standard 3D flare model is applicable</a:t>
            </a:r>
            <a:endParaRPr lang="ru-RU" sz="2800" b="1" u="sng" dirty="0"/>
          </a:p>
        </p:txBody>
      </p:sp>
      <p:sp>
        <p:nvSpPr>
          <p:cNvPr id="4" name="Дата 3">
            <a:extLst>
              <a:ext uri="{FF2B5EF4-FFF2-40B4-BE49-F238E27FC236}">
                <a16:creationId xmlns:a16="http://schemas.microsoft.com/office/drawing/2014/main" id="{27AC6ACB-A9C8-4C25-8DFD-AF20F9AB26E6}"/>
              </a:ext>
            </a:extLst>
          </p:cNvPr>
          <p:cNvSpPr>
            <a:spLocks noGrp="1"/>
          </p:cNvSpPr>
          <p:nvPr>
            <p:ph type="dt" sz="half" idx="10"/>
          </p:nvPr>
        </p:nvSpPr>
        <p:spPr>
          <a:xfrm>
            <a:off x="-4336" y="6485266"/>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4946D9F9-ABAF-4AF5-ABD0-13F89C459AB4}"/>
              </a:ext>
            </a:extLst>
          </p:cNvPr>
          <p:cNvSpPr>
            <a:spLocks noGrp="1"/>
          </p:cNvSpPr>
          <p:nvPr>
            <p:ph type="ftr" sz="quarter" idx="11"/>
          </p:nvPr>
        </p:nvSpPr>
        <p:spPr>
          <a:xfrm>
            <a:off x="4038600" y="6487596"/>
            <a:ext cx="4114800" cy="365125"/>
          </a:xfrm>
        </p:spPr>
        <p:txBody>
          <a:bodyPr/>
          <a:lstStyle/>
          <a:p>
            <a:r>
              <a:rPr lang="en-US" dirty="0" err="1"/>
              <a:t>Webex</a:t>
            </a:r>
            <a:r>
              <a:rPr lang="en-US" dirty="0"/>
              <a:t>-</a:t>
            </a:r>
            <a:r>
              <a:rPr lang="ru-RU" dirty="0"/>
              <a:t>кон №83</a:t>
            </a:r>
          </a:p>
        </p:txBody>
      </p:sp>
      <p:sp>
        <p:nvSpPr>
          <p:cNvPr id="6" name="Номер слайда 5">
            <a:extLst>
              <a:ext uri="{FF2B5EF4-FFF2-40B4-BE49-F238E27FC236}">
                <a16:creationId xmlns:a16="http://schemas.microsoft.com/office/drawing/2014/main" id="{EC39018A-D295-425E-9FCC-1AA2B8DFA367}"/>
              </a:ext>
            </a:extLst>
          </p:cNvPr>
          <p:cNvSpPr>
            <a:spLocks noGrp="1"/>
          </p:cNvSpPr>
          <p:nvPr>
            <p:ph type="sldNum" sz="quarter" idx="12"/>
          </p:nvPr>
        </p:nvSpPr>
        <p:spPr>
          <a:xfrm>
            <a:off x="9454067" y="6485266"/>
            <a:ext cx="2743200" cy="365125"/>
          </a:xfrm>
        </p:spPr>
        <p:txBody>
          <a:bodyPr/>
          <a:lstStyle/>
          <a:p>
            <a:fld id="{7A4BE706-DAE5-4CE6-9227-A7EBF98FFC7C}" type="slidenum">
              <a:rPr lang="ru-RU" smtClean="0"/>
              <a:t>28</a:t>
            </a:fld>
            <a:endParaRPr lang="ru-RU" dirty="0"/>
          </a:p>
        </p:txBody>
      </p:sp>
      <p:sp>
        <p:nvSpPr>
          <p:cNvPr id="37" name="TextBox 36">
            <a:extLst>
              <a:ext uri="{FF2B5EF4-FFF2-40B4-BE49-F238E27FC236}">
                <a16:creationId xmlns:a16="http://schemas.microsoft.com/office/drawing/2014/main" id="{6D2D4C2C-7424-4D75-B58F-ACB777EC1E60}"/>
              </a:ext>
            </a:extLst>
          </p:cNvPr>
          <p:cNvSpPr txBox="1"/>
          <p:nvPr/>
        </p:nvSpPr>
        <p:spPr>
          <a:xfrm>
            <a:off x="4869350" y="484113"/>
            <a:ext cx="2453300" cy="461665"/>
          </a:xfrm>
          <a:prstGeom prst="rect">
            <a:avLst/>
          </a:prstGeom>
          <a:noFill/>
        </p:spPr>
        <p:txBody>
          <a:bodyPr wrap="none" rtlCol="0">
            <a:spAutoFit/>
          </a:bodyPr>
          <a:lstStyle/>
          <a:p>
            <a:r>
              <a:rPr lang="en-US" sz="2400" b="1" dirty="0">
                <a:solidFill>
                  <a:srgbClr val="7030A0"/>
                </a:solidFill>
              </a:rPr>
              <a:t>Flare decay phase</a:t>
            </a:r>
            <a:endParaRPr lang="ru-RU" sz="2400" b="1" dirty="0">
              <a:solidFill>
                <a:srgbClr val="7030A0"/>
              </a:solidFill>
            </a:endParaRPr>
          </a:p>
        </p:txBody>
      </p:sp>
      <p:pic>
        <p:nvPicPr>
          <p:cNvPr id="38" name="Рисунок 37">
            <a:extLst>
              <a:ext uri="{FF2B5EF4-FFF2-40B4-BE49-F238E27FC236}">
                <a16:creationId xmlns:a16="http://schemas.microsoft.com/office/drawing/2014/main" id="{B6724F12-4BBC-4F6B-ABFB-5ADF0DC638A9}"/>
              </a:ext>
            </a:extLst>
          </p:cNvPr>
          <p:cNvPicPr>
            <a:picLocks noChangeAspect="1"/>
          </p:cNvPicPr>
          <p:nvPr/>
        </p:nvPicPr>
        <p:blipFill>
          <a:blip r:embed="rId3"/>
          <a:stretch>
            <a:fillRect/>
          </a:stretch>
        </p:blipFill>
        <p:spPr>
          <a:xfrm>
            <a:off x="3670510" y="1429891"/>
            <a:ext cx="4850979" cy="4229059"/>
          </a:xfrm>
          <a:prstGeom prst="rect">
            <a:avLst/>
          </a:prstGeom>
        </p:spPr>
      </p:pic>
      <p:sp>
        <p:nvSpPr>
          <p:cNvPr id="39" name="TextBox 38">
            <a:extLst>
              <a:ext uri="{FF2B5EF4-FFF2-40B4-BE49-F238E27FC236}">
                <a16:creationId xmlns:a16="http://schemas.microsoft.com/office/drawing/2014/main" id="{2CD07B46-3858-4E25-89A5-0100F7D62012}"/>
              </a:ext>
            </a:extLst>
          </p:cNvPr>
          <p:cNvSpPr txBox="1"/>
          <p:nvPr/>
        </p:nvSpPr>
        <p:spPr>
          <a:xfrm>
            <a:off x="4479596" y="5886277"/>
            <a:ext cx="5861348" cy="369332"/>
          </a:xfrm>
          <a:prstGeom prst="rect">
            <a:avLst/>
          </a:prstGeom>
          <a:noFill/>
        </p:spPr>
        <p:txBody>
          <a:bodyPr wrap="none" rtlCol="0">
            <a:spAutoFit/>
          </a:bodyPr>
          <a:lstStyle/>
          <a:p>
            <a:r>
              <a:rPr lang="en-US" b="1" dirty="0"/>
              <a:t>Type C HXR sources movement (separation of flare ribbons)</a:t>
            </a:r>
            <a:endParaRPr lang="ru-RU" b="1" dirty="0"/>
          </a:p>
        </p:txBody>
      </p:sp>
      <p:pic>
        <p:nvPicPr>
          <p:cNvPr id="40" name="Рисунок 39">
            <a:extLst>
              <a:ext uri="{FF2B5EF4-FFF2-40B4-BE49-F238E27FC236}">
                <a16:creationId xmlns:a16="http://schemas.microsoft.com/office/drawing/2014/main" id="{920C07E3-C23E-4468-9B22-3F9D613567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2288" y="796759"/>
            <a:ext cx="3397312" cy="1266263"/>
          </a:xfrm>
          <a:prstGeom prst="rect">
            <a:avLst/>
          </a:prstGeom>
        </p:spPr>
      </p:pic>
    </p:spTree>
    <p:extLst>
      <p:ext uri="{BB962C8B-B14F-4D97-AF65-F5344CB8AC3E}">
        <p14:creationId xmlns:p14="http://schemas.microsoft.com/office/powerpoint/2010/main" val="28102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8098"/>
          </a:xfrm>
        </p:spPr>
        <p:txBody>
          <a:bodyPr>
            <a:normAutofit/>
          </a:bodyPr>
          <a:lstStyle/>
          <a:p>
            <a:pPr algn="ctr"/>
            <a:r>
              <a:rPr lang="en-US" sz="2800" b="1" u="sng" dirty="0">
                <a:solidFill>
                  <a:srgbClr val="FF0000"/>
                </a:solidFill>
              </a:rPr>
              <a:t>Some remaining questions:</a:t>
            </a:r>
            <a:endParaRPr lang="ru-RU" sz="2800" b="1" u="sng" dirty="0">
              <a:solidFill>
                <a:srgbClr val="FF0000"/>
              </a:solidFill>
            </a:endParaRP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29</a:t>
            </a:fld>
            <a:endParaRPr lang="ru-RU" dirty="0"/>
          </a:p>
        </p:txBody>
      </p:sp>
      <p:sp>
        <p:nvSpPr>
          <p:cNvPr id="4" name="Дата 3">
            <a:extLst>
              <a:ext uri="{FF2B5EF4-FFF2-40B4-BE49-F238E27FC236}">
                <a16:creationId xmlns:a16="http://schemas.microsoft.com/office/drawing/2014/main" id="{00CD3984-7254-4599-98BC-29FD8AB0EFC9}"/>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38CD509B-8C6F-4891-8131-620224B36C76}"/>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pic>
        <p:nvPicPr>
          <p:cNvPr id="3" name="Рисунок 2">
            <a:extLst>
              <a:ext uri="{FF2B5EF4-FFF2-40B4-BE49-F238E27FC236}">
                <a16:creationId xmlns:a16="http://schemas.microsoft.com/office/drawing/2014/main" id="{550B89BB-7850-4F61-93CA-41D2469C3FA8}"/>
              </a:ext>
            </a:extLst>
          </p:cNvPr>
          <p:cNvPicPr>
            <a:picLocks noChangeAspect="1"/>
          </p:cNvPicPr>
          <p:nvPr/>
        </p:nvPicPr>
        <p:blipFill>
          <a:blip r:embed="rId3"/>
          <a:stretch>
            <a:fillRect/>
          </a:stretch>
        </p:blipFill>
        <p:spPr>
          <a:xfrm>
            <a:off x="0" y="778098"/>
            <a:ext cx="5397880" cy="5274608"/>
          </a:xfrm>
          <a:prstGeom prst="rect">
            <a:avLst/>
          </a:prstGeom>
        </p:spPr>
      </p:pic>
      <p:sp>
        <p:nvSpPr>
          <p:cNvPr id="7" name="TextBox 6">
            <a:extLst>
              <a:ext uri="{FF2B5EF4-FFF2-40B4-BE49-F238E27FC236}">
                <a16:creationId xmlns:a16="http://schemas.microsoft.com/office/drawing/2014/main" id="{C7465376-7679-478B-897A-4CFA5B02A719}"/>
              </a:ext>
            </a:extLst>
          </p:cNvPr>
          <p:cNvSpPr txBox="1"/>
          <p:nvPr/>
        </p:nvSpPr>
        <p:spPr>
          <a:xfrm>
            <a:off x="2511228" y="4760619"/>
            <a:ext cx="375424" cy="584775"/>
          </a:xfrm>
          <a:prstGeom prst="rect">
            <a:avLst/>
          </a:prstGeom>
          <a:noFill/>
        </p:spPr>
        <p:txBody>
          <a:bodyPr wrap="none" rtlCol="0">
            <a:spAutoFit/>
          </a:bodyPr>
          <a:lstStyle/>
          <a:p>
            <a:r>
              <a:rPr lang="en-US" sz="3200" b="1" dirty="0">
                <a:solidFill>
                  <a:srgbClr val="FF0000"/>
                </a:solidFill>
              </a:rPr>
              <a:t>?</a:t>
            </a:r>
            <a:endParaRPr lang="ru-RU" sz="3200" b="1" dirty="0">
              <a:solidFill>
                <a:srgbClr val="FF0000"/>
              </a:solidFill>
            </a:endParaRPr>
          </a:p>
        </p:txBody>
      </p:sp>
      <p:sp>
        <p:nvSpPr>
          <p:cNvPr id="9" name="TextBox 8">
            <a:extLst>
              <a:ext uri="{FF2B5EF4-FFF2-40B4-BE49-F238E27FC236}">
                <a16:creationId xmlns:a16="http://schemas.microsoft.com/office/drawing/2014/main" id="{8D21C5F2-7B56-487D-826C-B1CF40979588}"/>
              </a:ext>
            </a:extLst>
          </p:cNvPr>
          <p:cNvSpPr txBox="1"/>
          <p:nvPr/>
        </p:nvSpPr>
        <p:spPr>
          <a:xfrm>
            <a:off x="1750282" y="3123014"/>
            <a:ext cx="375424" cy="584775"/>
          </a:xfrm>
          <a:prstGeom prst="rect">
            <a:avLst/>
          </a:prstGeom>
          <a:noFill/>
        </p:spPr>
        <p:txBody>
          <a:bodyPr wrap="none" rtlCol="0">
            <a:spAutoFit/>
          </a:bodyPr>
          <a:lstStyle/>
          <a:p>
            <a:r>
              <a:rPr lang="en-US" sz="3200" b="1" dirty="0">
                <a:solidFill>
                  <a:srgbClr val="FF0000"/>
                </a:solidFill>
              </a:rPr>
              <a:t>?</a:t>
            </a:r>
            <a:endParaRPr lang="ru-RU" sz="3200" b="1" dirty="0">
              <a:solidFill>
                <a:srgbClr val="FF0000"/>
              </a:solidFill>
            </a:endParaRPr>
          </a:p>
        </p:txBody>
      </p:sp>
      <p:sp>
        <p:nvSpPr>
          <p:cNvPr id="11" name="TextBox 10">
            <a:extLst>
              <a:ext uri="{FF2B5EF4-FFF2-40B4-BE49-F238E27FC236}">
                <a16:creationId xmlns:a16="http://schemas.microsoft.com/office/drawing/2014/main" id="{ECCA40F7-3A8A-46B9-A503-4F5F2D1C7639}"/>
              </a:ext>
            </a:extLst>
          </p:cNvPr>
          <p:cNvSpPr txBox="1"/>
          <p:nvPr/>
        </p:nvSpPr>
        <p:spPr>
          <a:xfrm>
            <a:off x="2511228" y="1428617"/>
            <a:ext cx="375424" cy="584775"/>
          </a:xfrm>
          <a:prstGeom prst="rect">
            <a:avLst/>
          </a:prstGeom>
          <a:noFill/>
        </p:spPr>
        <p:txBody>
          <a:bodyPr wrap="none" rtlCol="0">
            <a:spAutoFit/>
          </a:bodyPr>
          <a:lstStyle/>
          <a:p>
            <a:r>
              <a:rPr lang="en-US" sz="3200" b="1" dirty="0">
                <a:solidFill>
                  <a:srgbClr val="FF0000"/>
                </a:solidFill>
              </a:rPr>
              <a:t>?</a:t>
            </a:r>
            <a:endParaRPr lang="ru-RU" sz="3200" b="1" dirty="0">
              <a:solidFill>
                <a:srgbClr val="FF0000"/>
              </a:solidFill>
            </a:endParaRPr>
          </a:p>
        </p:txBody>
      </p:sp>
      <p:sp>
        <p:nvSpPr>
          <p:cNvPr id="8" name="TextBox 7">
            <a:extLst>
              <a:ext uri="{FF2B5EF4-FFF2-40B4-BE49-F238E27FC236}">
                <a16:creationId xmlns:a16="http://schemas.microsoft.com/office/drawing/2014/main" id="{A5AA5650-3874-494E-B6B4-4BF4700CFCFB}"/>
              </a:ext>
            </a:extLst>
          </p:cNvPr>
          <p:cNvSpPr txBox="1"/>
          <p:nvPr/>
        </p:nvSpPr>
        <p:spPr>
          <a:xfrm>
            <a:off x="1937994" y="942282"/>
            <a:ext cx="1698414" cy="338554"/>
          </a:xfrm>
          <a:prstGeom prst="rect">
            <a:avLst/>
          </a:prstGeom>
          <a:noFill/>
        </p:spPr>
        <p:txBody>
          <a:bodyPr wrap="none" rtlCol="0">
            <a:spAutoFit/>
          </a:bodyPr>
          <a:lstStyle/>
          <a:p>
            <a:r>
              <a:rPr lang="en-US" sz="1600" dirty="0" err="1">
                <a:solidFill>
                  <a:srgbClr val="0000FF"/>
                </a:solidFill>
              </a:rPr>
              <a:t>Kliem</a:t>
            </a:r>
            <a:r>
              <a:rPr lang="en-US" sz="1600" dirty="0">
                <a:solidFill>
                  <a:srgbClr val="0000FF"/>
                </a:solidFill>
              </a:rPr>
              <a:t> et al. (2013)</a:t>
            </a:r>
            <a:endParaRPr lang="ru-RU" sz="1600" dirty="0">
              <a:solidFill>
                <a:srgbClr val="0000FF"/>
              </a:solidFill>
            </a:endParaRPr>
          </a:p>
        </p:txBody>
      </p:sp>
      <p:sp>
        <p:nvSpPr>
          <p:cNvPr id="10" name="TextBox 9">
            <a:extLst>
              <a:ext uri="{FF2B5EF4-FFF2-40B4-BE49-F238E27FC236}">
                <a16:creationId xmlns:a16="http://schemas.microsoft.com/office/drawing/2014/main" id="{4C9C882C-B62D-4F26-8714-52D57A18890B}"/>
              </a:ext>
            </a:extLst>
          </p:cNvPr>
          <p:cNvSpPr txBox="1"/>
          <p:nvPr/>
        </p:nvSpPr>
        <p:spPr>
          <a:xfrm>
            <a:off x="5318366" y="1006476"/>
            <a:ext cx="67564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Does NLFFF approach give reasonable results?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is magnetic difference between flares with and without HXR pulsations?</a:t>
            </a:r>
          </a:p>
          <a:p>
            <a:endParaRPr lang="en-US" sz="2400" dirty="0"/>
          </a:p>
          <a:p>
            <a:pPr marL="285750" indent="-285750">
              <a:buFont typeface="Arial" panose="020B0604020202020204" pitchFamily="34" charset="0"/>
              <a:buChar char="•"/>
            </a:pPr>
            <a:r>
              <a:rPr lang="en-US" sz="2400" dirty="0"/>
              <a:t>Where and how electrons are accelerated to produce HXR pulsations (</a:t>
            </a:r>
            <a:r>
              <a:rPr lang="en-US" sz="2400" i="1" dirty="0"/>
              <a:t>especially not clear for confined flares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are the reasons for quasi-periodicity of HXR pulsations, i.e. QPPs, in some flares?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is the “zipping” trigger and why </a:t>
            </a:r>
            <a:r>
              <a:rPr lang="en-US" sz="2400" dirty="0" err="1"/>
              <a:t>v</a:t>
            </a:r>
            <a:r>
              <a:rPr lang="en-US" sz="2400" baseline="-25000" dirty="0" err="1"/>
              <a:t>HXR</a:t>
            </a:r>
            <a:r>
              <a:rPr lang="en-US" sz="2400" dirty="0"/>
              <a:t>&lt;300 km/s (i.e. &lt;</a:t>
            </a:r>
            <a:r>
              <a:rPr lang="en-US" sz="2400" dirty="0" err="1"/>
              <a:t>v</a:t>
            </a:r>
            <a:r>
              <a:rPr lang="en-US" sz="2400" baseline="-25000" dirty="0" err="1"/>
              <a:t>A</a:t>
            </a:r>
            <a:r>
              <a:rPr lang="en-US" sz="2400" dirty="0"/>
              <a: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77898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33060"/>
          </a:xfrm>
        </p:spPr>
        <p:txBody>
          <a:bodyPr lIns="360000">
            <a:noAutofit/>
          </a:bodyPr>
          <a:lstStyle/>
          <a:p>
            <a:pPr algn="ctr"/>
            <a:r>
              <a:rPr lang="en-US" sz="2800" b="1" u="sng" dirty="0"/>
              <a:t>Spatially-resolved observations of dynamics of HXR </a:t>
            </a:r>
            <a:r>
              <a:rPr lang="en-US" sz="2800" b="1" u="sng" dirty="0" err="1"/>
              <a:t>footpoint</a:t>
            </a:r>
            <a:r>
              <a:rPr lang="en-US" sz="2800" b="1" u="sng" dirty="0"/>
              <a:t> sources in flares          </a:t>
            </a:r>
            <a:r>
              <a:rPr lang="en-US" sz="2400" b="1" dirty="0">
                <a:solidFill>
                  <a:srgbClr val="7030A0"/>
                </a:solidFill>
              </a:rPr>
              <a:t>(based on HXT/</a:t>
            </a:r>
            <a:r>
              <a:rPr lang="en-US" sz="2400" b="1" dirty="0" err="1">
                <a:solidFill>
                  <a:srgbClr val="7030A0"/>
                </a:solidFill>
              </a:rPr>
              <a:t>Yohkoh</a:t>
            </a:r>
            <a:r>
              <a:rPr lang="en-US" sz="2400" b="1" dirty="0">
                <a:solidFill>
                  <a:srgbClr val="7030A0"/>
                </a:solidFill>
              </a:rPr>
              <a:t> &amp; RHESSI observations)</a:t>
            </a: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3</a:t>
            </a:fld>
            <a:endParaRPr lang="ru-RU"/>
          </a:p>
        </p:txBody>
      </p:sp>
      <p:sp>
        <p:nvSpPr>
          <p:cNvPr id="4" name="Дата 3">
            <a:extLst>
              <a:ext uri="{FF2B5EF4-FFF2-40B4-BE49-F238E27FC236}">
                <a16:creationId xmlns:a16="http://schemas.microsoft.com/office/drawing/2014/main" id="{D64486ED-5012-4971-837A-D0C72E218E19}"/>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59DE50F1-E646-4238-8839-50615F0E6BAA}"/>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sp>
        <p:nvSpPr>
          <p:cNvPr id="3" name="TextBox 2">
            <a:extLst>
              <a:ext uri="{FF2B5EF4-FFF2-40B4-BE49-F238E27FC236}">
                <a16:creationId xmlns:a16="http://schemas.microsoft.com/office/drawing/2014/main" id="{1C57D7BC-B351-41AA-A2A0-4CBE66C55E07}"/>
              </a:ext>
            </a:extLst>
          </p:cNvPr>
          <p:cNvSpPr txBox="1"/>
          <p:nvPr/>
        </p:nvSpPr>
        <p:spPr>
          <a:xfrm>
            <a:off x="327992" y="1222339"/>
            <a:ext cx="11648660" cy="3170099"/>
          </a:xfrm>
          <a:prstGeom prst="rect">
            <a:avLst/>
          </a:prstGeom>
          <a:noFill/>
        </p:spPr>
        <p:txBody>
          <a:bodyPr wrap="square" rtlCol="0">
            <a:spAutoFit/>
          </a:bodyPr>
          <a:lstStyle/>
          <a:p>
            <a:r>
              <a:rPr lang="en-US" sz="2400" dirty="0"/>
              <a:t>It is known that the </a:t>
            </a:r>
            <a:r>
              <a:rPr lang="en-US" sz="2400" dirty="0" err="1"/>
              <a:t>footpoint</a:t>
            </a:r>
            <a:r>
              <a:rPr lang="en-US" sz="2400" dirty="0"/>
              <a:t> HXR sources are usually not stationary – their locations change during flares </a:t>
            </a:r>
            <a:r>
              <a:rPr lang="en-US" dirty="0"/>
              <a:t>(e.g., </a:t>
            </a:r>
            <a:r>
              <a:rPr lang="en-US" dirty="0">
                <a:solidFill>
                  <a:srgbClr val="0000FF"/>
                </a:solidFill>
              </a:rPr>
              <a:t>Bogachev et al., 2005; Ji et al., 2006, Gan, Li &amp; </a:t>
            </a:r>
            <a:r>
              <a:rPr lang="en-US" dirty="0" err="1">
                <a:solidFill>
                  <a:srgbClr val="0000FF"/>
                </a:solidFill>
              </a:rPr>
              <a:t>Miroshnichenko</a:t>
            </a:r>
            <a:r>
              <a:rPr lang="en-US" dirty="0">
                <a:solidFill>
                  <a:srgbClr val="0000FF"/>
                </a:solidFill>
              </a:rPr>
              <a:t>, 2008; Yang et al., 2009</a:t>
            </a:r>
            <a:r>
              <a:rPr lang="en-US" dirty="0"/>
              <a:t>). </a:t>
            </a:r>
          </a:p>
          <a:p>
            <a:endParaRPr lang="en-US" dirty="0"/>
          </a:p>
          <a:p>
            <a:r>
              <a:rPr lang="en-US" sz="2400" b="1" dirty="0"/>
              <a:t>There are four main types of HXR source displacements (</a:t>
            </a:r>
            <a:r>
              <a:rPr lang="en-US" sz="2400" b="1" dirty="0">
                <a:solidFill>
                  <a:srgbClr val="7030A0"/>
                </a:solidFill>
              </a:rPr>
              <a:t>and their various combinations</a:t>
            </a:r>
            <a:r>
              <a:rPr lang="en-US" sz="2400" b="1" dirty="0"/>
              <a:t>): </a:t>
            </a:r>
          </a:p>
          <a:p>
            <a:pPr>
              <a:spcAft>
                <a:spcPts val="600"/>
              </a:spcAft>
            </a:pPr>
            <a:endParaRPr lang="en-US" dirty="0"/>
          </a:p>
          <a:p>
            <a:pPr>
              <a:spcAft>
                <a:spcPts val="600"/>
              </a:spcAft>
            </a:pPr>
            <a:r>
              <a:rPr lang="en-US" dirty="0"/>
              <a:t>(Type A) </a:t>
            </a:r>
            <a:r>
              <a:rPr lang="en-US" i="1" dirty="0"/>
              <a:t>S</a:t>
            </a:r>
            <a:r>
              <a:rPr lang="en-US" dirty="0"/>
              <a:t>+ and </a:t>
            </a:r>
            <a:r>
              <a:rPr lang="en-US" i="1" dirty="0"/>
              <a:t>S</a:t>
            </a:r>
            <a:r>
              <a:rPr lang="en-US" dirty="0"/>
              <a:t>− move in the same direction parallel to an MPIL;</a:t>
            </a:r>
          </a:p>
          <a:p>
            <a:pPr>
              <a:spcAft>
                <a:spcPts val="600"/>
              </a:spcAft>
            </a:pPr>
            <a:r>
              <a:rPr lang="en-US" dirty="0"/>
              <a:t>(Type B) </a:t>
            </a:r>
            <a:r>
              <a:rPr lang="en-US" i="1" dirty="0"/>
              <a:t>S</a:t>
            </a:r>
            <a:r>
              <a:rPr lang="en-US" dirty="0"/>
              <a:t>+ and </a:t>
            </a:r>
            <a:r>
              <a:rPr lang="en-US" i="1" dirty="0"/>
              <a:t>S</a:t>
            </a:r>
            <a:r>
              <a:rPr lang="en-US" dirty="0"/>
              <a:t>− move in opposite directions parallel to an MPIL;</a:t>
            </a:r>
          </a:p>
          <a:p>
            <a:pPr>
              <a:spcAft>
                <a:spcPts val="600"/>
              </a:spcAft>
            </a:pPr>
            <a:r>
              <a:rPr lang="en-US" dirty="0"/>
              <a:t>(Type C) </a:t>
            </a:r>
            <a:r>
              <a:rPr lang="en-US" i="1" dirty="0"/>
              <a:t>S</a:t>
            </a:r>
            <a:r>
              <a:rPr lang="en-US" dirty="0"/>
              <a:t>+ and </a:t>
            </a:r>
            <a:r>
              <a:rPr lang="en-US" i="1" dirty="0"/>
              <a:t>S</a:t>
            </a:r>
            <a:r>
              <a:rPr lang="en-US" dirty="0"/>
              <a:t>− move away from and perpendicular to an MPIL;</a:t>
            </a:r>
          </a:p>
          <a:p>
            <a:pPr>
              <a:spcAft>
                <a:spcPts val="600"/>
              </a:spcAft>
            </a:pPr>
            <a:r>
              <a:rPr lang="en-US" dirty="0"/>
              <a:t>(Type D) </a:t>
            </a:r>
            <a:r>
              <a:rPr lang="en-US" i="1" dirty="0"/>
              <a:t>S</a:t>
            </a:r>
            <a:r>
              <a:rPr lang="en-US" dirty="0"/>
              <a:t>+ and </a:t>
            </a:r>
            <a:r>
              <a:rPr lang="en-US" i="1" dirty="0"/>
              <a:t>S</a:t>
            </a:r>
            <a:r>
              <a:rPr lang="en-US" dirty="0"/>
              <a:t>− move toward and perpendicular to an MPIL.  </a:t>
            </a:r>
            <a:endParaRPr lang="ru-RU" dirty="0"/>
          </a:p>
        </p:txBody>
      </p:sp>
      <p:pic>
        <p:nvPicPr>
          <p:cNvPr id="16" name="Рисунок 15">
            <a:extLst>
              <a:ext uri="{FF2B5EF4-FFF2-40B4-BE49-F238E27FC236}">
                <a16:creationId xmlns:a16="http://schemas.microsoft.com/office/drawing/2014/main" id="{FC4A3534-89CE-43B5-A988-086782618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826" y="2661537"/>
            <a:ext cx="5035826" cy="1876978"/>
          </a:xfrm>
          <a:prstGeom prst="rect">
            <a:avLst/>
          </a:prstGeom>
        </p:spPr>
      </p:pic>
      <p:sp>
        <p:nvSpPr>
          <p:cNvPr id="17" name="TextBox 16">
            <a:extLst>
              <a:ext uri="{FF2B5EF4-FFF2-40B4-BE49-F238E27FC236}">
                <a16:creationId xmlns:a16="http://schemas.microsoft.com/office/drawing/2014/main" id="{4C2F5383-FC32-4C84-B5CB-093D58E501F0}"/>
              </a:ext>
            </a:extLst>
          </p:cNvPr>
          <p:cNvSpPr txBox="1"/>
          <p:nvPr/>
        </p:nvSpPr>
        <p:spPr>
          <a:xfrm>
            <a:off x="327992" y="4558498"/>
            <a:ext cx="11648660" cy="1938992"/>
          </a:xfrm>
          <a:prstGeom prst="rect">
            <a:avLst/>
          </a:prstGeom>
          <a:noFill/>
          <a:ln w="31750">
            <a:solidFill>
              <a:srgbClr val="FF0000"/>
            </a:solidFill>
          </a:ln>
        </p:spPr>
        <p:txBody>
          <a:bodyPr wrap="square" rtlCol="0">
            <a:spAutoFit/>
          </a:bodyPr>
          <a:lstStyle/>
          <a:p>
            <a:r>
              <a:rPr lang="en-US" sz="2400" b="1" u="sng" dirty="0"/>
              <a:t>The questions are: </a:t>
            </a:r>
          </a:p>
          <a:p>
            <a:pPr marL="457200" indent="-457200">
              <a:buAutoNum type="arabicParenR"/>
            </a:pPr>
            <a:r>
              <a:rPr lang="en-US" sz="2400" dirty="0">
                <a:solidFill>
                  <a:srgbClr val="FF0000"/>
                </a:solidFill>
              </a:rPr>
              <a:t>Is this valid in case of HXR pulsations, i.e., do </a:t>
            </a:r>
            <a:r>
              <a:rPr lang="en-US" sz="2400" dirty="0" err="1">
                <a:solidFill>
                  <a:srgbClr val="FF0000"/>
                </a:solidFill>
              </a:rPr>
              <a:t>footpoint</a:t>
            </a:r>
            <a:r>
              <a:rPr lang="en-US" sz="2400" dirty="0">
                <a:solidFill>
                  <a:srgbClr val="FF0000"/>
                </a:solidFill>
              </a:rPr>
              <a:t> sources of HXR pulsations also “move” or show no apparent motion during flares? </a:t>
            </a:r>
          </a:p>
          <a:p>
            <a:pPr marL="457200" indent="-457200">
              <a:buAutoNum type="arabicParenR"/>
            </a:pPr>
            <a:r>
              <a:rPr lang="en-US" sz="2400" dirty="0">
                <a:solidFill>
                  <a:srgbClr val="7030A0"/>
                </a:solidFill>
              </a:rPr>
              <a:t>If yes, are there some preferred types of motions of the sources of HXR pulsations?</a:t>
            </a:r>
          </a:p>
          <a:p>
            <a:pPr marL="457200" indent="-457200">
              <a:buAutoNum type="arabicParenR"/>
            </a:pPr>
            <a:r>
              <a:rPr lang="en-US" sz="2400" dirty="0">
                <a:solidFill>
                  <a:srgbClr val="00B050"/>
                </a:solidFill>
              </a:rPr>
              <a:t>Does some link exist between types of motions and magnetic geometry of flare regions?</a:t>
            </a:r>
            <a:endParaRPr lang="ru-RU" sz="2400" dirty="0">
              <a:solidFill>
                <a:srgbClr val="00B050"/>
              </a:solidFill>
            </a:endParaRPr>
          </a:p>
        </p:txBody>
      </p:sp>
    </p:spTree>
    <p:extLst>
      <p:ext uri="{BB962C8B-B14F-4D97-AF65-F5344CB8AC3E}">
        <p14:creationId xmlns:p14="http://schemas.microsoft.com/office/powerpoint/2010/main" val="209004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D823D-F58F-49DE-8A3C-E6795CBBC65A}"/>
              </a:ext>
            </a:extLst>
          </p:cNvPr>
          <p:cNvSpPr>
            <a:spLocks noGrp="1"/>
          </p:cNvSpPr>
          <p:nvPr>
            <p:ph type="title"/>
          </p:nvPr>
        </p:nvSpPr>
        <p:spPr>
          <a:xfrm>
            <a:off x="838200" y="-10432"/>
            <a:ext cx="10515600" cy="1325563"/>
          </a:xfrm>
        </p:spPr>
        <p:txBody>
          <a:bodyPr/>
          <a:lstStyle/>
          <a:p>
            <a:pPr algn="ctr"/>
            <a:r>
              <a:rPr lang="en-US" b="1" dirty="0"/>
              <a:t>Thank you!</a:t>
            </a:r>
            <a:endParaRPr lang="ru-RU" b="1" dirty="0"/>
          </a:p>
        </p:txBody>
      </p:sp>
      <p:sp>
        <p:nvSpPr>
          <p:cNvPr id="4" name="Дата 3">
            <a:extLst>
              <a:ext uri="{FF2B5EF4-FFF2-40B4-BE49-F238E27FC236}">
                <a16:creationId xmlns:a16="http://schemas.microsoft.com/office/drawing/2014/main" id="{DB14FC9C-9576-4E59-9266-1F313982E905}"/>
              </a:ext>
            </a:extLst>
          </p:cNvPr>
          <p:cNvSpPr>
            <a:spLocks noGrp="1"/>
          </p:cNvSpPr>
          <p:nvPr>
            <p:ph type="dt" sz="half" idx="10"/>
          </p:nvPr>
        </p:nvSpPr>
        <p:spPr>
          <a:xfrm>
            <a:off x="0" y="6492875"/>
            <a:ext cx="2743200" cy="365125"/>
          </a:xfrm>
        </p:spPr>
        <p:txBody>
          <a:bodyPr/>
          <a:lstStyle/>
          <a:p>
            <a:r>
              <a:rPr lang="ru-RU" dirty="0"/>
              <a:t>30.05.2018</a:t>
            </a:r>
          </a:p>
        </p:txBody>
      </p:sp>
      <p:sp>
        <p:nvSpPr>
          <p:cNvPr id="5" name="Нижний колонтитул 4">
            <a:extLst>
              <a:ext uri="{FF2B5EF4-FFF2-40B4-BE49-F238E27FC236}">
                <a16:creationId xmlns:a16="http://schemas.microsoft.com/office/drawing/2014/main" id="{4B3D9E27-3DB1-4B9F-9A83-91FDCC4025A2}"/>
              </a:ext>
            </a:extLst>
          </p:cNvPr>
          <p:cNvSpPr>
            <a:spLocks noGrp="1"/>
          </p:cNvSpPr>
          <p:nvPr>
            <p:ph type="ftr" sz="quarter" idx="11"/>
          </p:nvPr>
        </p:nvSpPr>
        <p:spPr>
          <a:xfrm>
            <a:off x="4038600" y="6485559"/>
            <a:ext cx="4114800" cy="365125"/>
          </a:xfrm>
        </p:spPr>
        <p:txBody>
          <a:bodyPr/>
          <a:lstStyle/>
          <a:p>
            <a:r>
              <a:rPr lang="en-US" dirty="0" err="1"/>
              <a:t>Webex</a:t>
            </a:r>
            <a:r>
              <a:rPr lang="en-US" dirty="0"/>
              <a:t>-</a:t>
            </a:r>
            <a:r>
              <a:rPr lang="ru-RU" dirty="0"/>
              <a:t>кон №83</a:t>
            </a:r>
          </a:p>
        </p:txBody>
      </p:sp>
      <p:sp>
        <p:nvSpPr>
          <p:cNvPr id="6" name="Номер слайда 5">
            <a:extLst>
              <a:ext uri="{FF2B5EF4-FFF2-40B4-BE49-F238E27FC236}">
                <a16:creationId xmlns:a16="http://schemas.microsoft.com/office/drawing/2014/main" id="{03384194-663A-48EB-8840-79209B1CEC22}"/>
              </a:ext>
            </a:extLst>
          </p:cNvPr>
          <p:cNvSpPr>
            <a:spLocks noGrp="1"/>
          </p:cNvSpPr>
          <p:nvPr>
            <p:ph type="sldNum" sz="quarter" idx="12"/>
          </p:nvPr>
        </p:nvSpPr>
        <p:spPr>
          <a:xfrm>
            <a:off x="9448800" y="6492875"/>
            <a:ext cx="2743200" cy="365125"/>
          </a:xfrm>
        </p:spPr>
        <p:txBody>
          <a:bodyPr/>
          <a:lstStyle/>
          <a:p>
            <a:fld id="{7A4BE706-DAE5-4CE6-9227-A7EBF98FFC7C}" type="slidenum">
              <a:rPr lang="ru-RU" smtClean="0"/>
              <a:t>30</a:t>
            </a:fld>
            <a:endParaRPr lang="ru-RU"/>
          </a:p>
        </p:txBody>
      </p:sp>
      <p:pic>
        <p:nvPicPr>
          <p:cNvPr id="7" name="Объект 4">
            <a:extLst>
              <a:ext uri="{FF2B5EF4-FFF2-40B4-BE49-F238E27FC236}">
                <a16:creationId xmlns:a16="http://schemas.microsoft.com/office/drawing/2014/main" id="{91E36DF0-81AD-47C4-B4A0-06782AF91F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3716" y="1162049"/>
            <a:ext cx="6904568" cy="5178426"/>
          </a:xfrm>
        </p:spPr>
      </p:pic>
    </p:spTree>
    <p:extLst>
      <p:ext uri="{BB962C8B-B14F-4D97-AF65-F5344CB8AC3E}">
        <p14:creationId xmlns:p14="http://schemas.microsoft.com/office/powerpoint/2010/main" val="23244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26370"/>
          </a:xfrm>
        </p:spPr>
        <p:txBody>
          <a:bodyPr lIns="360000">
            <a:noAutofit/>
          </a:bodyPr>
          <a:lstStyle/>
          <a:p>
            <a:r>
              <a:rPr lang="en-US" sz="2400" b="1" u="sng" dirty="0">
                <a:solidFill>
                  <a:srgbClr val="0070C0"/>
                </a:solidFill>
              </a:rPr>
              <a:t>Case-studies</a:t>
            </a:r>
            <a:r>
              <a:rPr lang="en-US" sz="2400" b="1" u="sng" dirty="0"/>
              <a:t> of HXR pulsations with spatial resolution (RHESSI) - </a:t>
            </a:r>
            <a:r>
              <a:rPr lang="en-US" sz="2000" b="1" u="sng" dirty="0">
                <a:solidFill>
                  <a:srgbClr val="FF0000"/>
                </a:solidFill>
              </a:rPr>
              <a:t>no systematic study was done before</a:t>
            </a:r>
            <a:endParaRPr lang="ru-RU" sz="2000" b="1" u="sng" dirty="0">
              <a:solidFill>
                <a:srgbClr val="FF0000"/>
              </a:solidFill>
            </a:endParaRP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4</a:t>
            </a:fld>
            <a:endParaRPr lang="ru-RU"/>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875" y="934301"/>
            <a:ext cx="3059784" cy="21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415" y="3294638"/>
            <a:ext cx="3222244" cy="314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 стрелкой 8"/>
          <p:cNvCxnSpPr>
            <a:cxnSpLocks/>
          </p:cNvCxnSpPr>
          <p:nvPr/>
        </p:nvCxnSpPr>
        <p:spPr>
          <a:xfrm flipH="1" flipV="1">
            <a:off x="4519920" y="4320260"/>
            <a:ext cx="568017" cy="7730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cxnSpLocks/>
          </p:cNvCxnSpPr>
          <p:nvPr/>
        </p:nvCxnSpPr>
        <p:spPr>
          <a:xfrm flipH="1">
            <a:off x="5467537" y="5459703"/>
            <a:ext cx="624909" cy="4572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D64486ED-5012-4971-837A-D0C72E218E19}"/>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59DE50F1-E646-4238-8839-50615F0E6BAA}"/>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pic>
        <p:nvPicPr>
          <p:cNvPr id="8" name="Рисунок 7">
            <a:extLst>
              <a:ext uri="{FF2B5EF4-FFF2-40B4-BE49-F238E27FC236}">
                <a16:creationId xmlns:a16="http://schemas.microsoft.com/office/drawing/2014/main" id="{2FDA841C-4A18-4D52-8D02-9A280B5C2C92}"/>
              </a:ext>
            </a:extLst>
          </p:cNvPr>
          <p:cNvPicPr>
            <a:picLocks noChangeAspect="1"/>
          </p:cNvPicPr>
          <p:nvPr/>
        </p:nvPicPr>
        <p:blipFill>
          <a:blip r:embed="rId5"/>
          <a:stretch>
            <a:fillRect/>
          </a:stretch>
        </p:blipFill>
        <p:spPr>
          <a:xfrm>
            <a:off x="151169" y="3271770"/>
            <a:ext cx="3441862" cy="3214956"/>
          </a:xfrm>
          <a:prstGeom prst="rect">
            <a:avLst/>
          </a:prstGeom>
        </p:spPr>
      </p:pic>
      <p:pic>
        <p:nvPicPr>
          <p:cNvPr id="10" name="Рисунок 9">
            <a:extLst>
              <a:ext uri="{FF2B5EF4-FFF2-40B4-BE49-F238E27FC236}">
                <a16:creationId xmlns:a16="http://schemas.microsoft.com/office/drawing/2014/main" id="{1E479DB7-BE9A-41B2-ACA6-07E3DCE8B814}"/>
              </a:ext>
            </a:extLst>
          </p:cNvPr>
          <p:cNvPicPr>
            <a:picLocks noChangeAspect="1"/>
          </p:cNvPicPr>
          <p:nvPr/>
        </p:nvPicPr>
        <p:blipFill>
          <a:blip r:embed="rId6"/>
          <a:stretch>
            <a:fillRect/>
          </a:stretch>
        </p:blipFill>
        <p:spPr>
          <a:xfrm>
            <a:off x="466761" y="819846"/>
            <a:ext cx="3059784" cy="2350744"/>
          </a:xfrm>
          <a:prstGeom prst="rect">
            <a:avLst/>
          </a:prstGeom>
        </p:spPr>
      </p:pic>
      <p:sp>
        <p:nvSpPr>
          <p:cNvPr id="12" name="Прямоугольник 11">
            <a:extLst>
              <a:ext uri="{FF2B5EF4-FFF2-40B4-BE49-F238E27FC236}">
                <a16:creationId xmlns:a16="http://schemas.microsoft.com/office/drawing/2014/main" id="{16B81A8E-8B5C-4BBF-8303-9EC4321FAF0F}"/>
              </a:ext>
            </a:extLst>
          </p:cNvPr>
          <p:cNvSpPr/>
          <p:nvPr/>
        </p:nvSpPr>
        <p:spPr>
          <a:xfrm>
            <a:off x="4551257" y="601366"/>
            <a:ext cx="2457468" cy="307777"/>
          </a:xfrm>
          <a:prstGeom prst="rect">
            <a:avLst/>
          </a:prstGeom>
        </p:spPr>
        <p:txBody>
          <a:bodyPr wrap="none">
            <a:spAutoFit/>
          </a:bodyPr>
          <a:lstStyle/>
          <a:p>
            <a:r>
              <a:rPr lang="en-US" sz="1400" dirty="0">
                <a:solidFill>
                  <a:srgbClr val="0000FF"/>
                </a:solidFill>
              </a:rPr>
              <a:t>Zimovets &amp; </a:t>
            </a:r>
            <a:r>
              <a:rPr lang="en-US" sz="1400" dirty="0" err="1">
                <a:solidFill>
                  <a:srgbClr val="0000FF"/>
                </a:solidFill>
              </a:rPr>
              <a:t>Struminsky</a:t>
            </a:r>
            <a:r>
              <a:rPr lang="en-US" sz="1400" dirty="0">
                <a:solidFill>
                  <a:srgbClr val="0000FF"/>
                </a:solidFill>
              </a:rPr>
              <a:t> (2009)</a:t>
            </a:r>
            <a:endParaRPr lang="ru-RU" sz="1400" dirty="0">
              <a:solidFill>
                <a:srgbClr val="0000FF"/>
              </a:solidFill>
            </a:endParaRPr>
          </a:p>
        </p:txBody>
      </p:sp>
      <p:cxnSp>
        <p:nvCxnSpPr>
          <p:cNvPr id="13" name="Прямая со стрелкой 12">
            <a:extLst>
              <a:ext uri="{FF2B5EF4-FFF2-40B4-BE49-F238E27FC236}">
                <a16:creationId xmlns:a16="http://schemas.microsoft.com/office/drawing/2014/main" id="{2E9B5DF9-3C9E-40F9-896A-12C16B8A22B8}"/>
              </a:ext>
            </a:extLst>
          </p:cNvPr>
          <p:cNvCxnSpPr/>
          <p:nvPr/>
        </p:nvCxnSpPr>
        <p:spPr>
          <a:xfrm flipH="1">
            <a:off x="793548" y="3808684"/>
            <a:ext cx="377687" cy="13484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B080DFE3-8BEB-4FF8-B127-3BA50EA078EA}"/>
              </a:ext>
            </a:extLst>
          </p:cNvPr>
          <p:cNvCxnSpPr/>
          <p:nvPr/>
        </p:nvCxnSpPr>
        <p:spPr>
          <a:xfrm flipH="1">
            <a:off x="2231142" y="4513694"/>
            <a:ext cx="844126" cy="7311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96618" y="603992"/>
            <a:ext cx="1669047" cy="307777"/>
          </a:xfrm>
          <a:prstGeom prst="rect">
            <a:avLst/>
          </a:prstGeom>
          <a:noFill/>
        </p:spPr>
        <p:txBody>
          <a:bodyPr wrap="none" rtlCol="0">
            <a:spAutoFit/>
          </a:bodyPr>
          <a:lstStyle/>
          <a:p>
            <a:r>
              <a:rPr lang="en-US" sz="1400" dirty="0" err="1">
                <a:solidFill>
                  <a:srgbClr val="0000FF"/>
                </a:solidFill>
              </a:rPr>
              <a:t>Grigis</a:t>
            </a:r>
            <a:r>
              <a:rPr lang="en-US" sz="1400" dirty="0">
                <a:solidFill>
                  <a:srgbClr val="0000FF"/>
                </a:solidFill>
              </a:rPr>
              <a:t> &amp; Benz (2005)</a:t>
            </a:r>
          </a:p>
        </p:txBody>
      </p:sp>
      <p:sp>
        <p:nvSpPr>
          <p:cNvPr id="3" name="TextBox 2">
            <a:extLst>
              <a:ext uri="{FF2B5EF4-FFF2-40B4-BE49-F238E27FC236}">
                <a16:creationId xmlns:a16="http://schemas.microsoft.com/office/drawing/2014/main" id="{29BBB150-0372-4EFC-8F53-435159CE1BD7}"/>
              </a:ext>
            </a:extLst>
          </p:cNvPr>
          <p:cNvSpPr txBox="1"/>
          <p:nvPr/>
        </p:nvSpPr>
        <p:spPr>
          <a:xfrm>
            <a:off x="7338647" y="1809129"/>
            <a:ext cx="4572000" cy="3046988"/>
          </a:xfrm>
          <a:prstGeom prst="rect">
            <a:avLst/>
          </a:prstGeom>
          <a:noFill/>
        </p:spPr>
        <p:txBody>
          <a:bodyPr wrap="square" rtlCol="0">
            <a:spAutoFit/>
          </a:bodyPr>
          <a:lstStyle/>
          <a:p>
            <a:pPr marL="457200" indent="-457200">
              <a:buFont typeface="+mj-lt"/>
              <a:buAutoNum type="arabicPeriod"/>
            </a:pPr>
            <a:r>
              <a:rPr lang="en-US" sz="2400" dirty="0"/>
              <a:t>Is apparent motion of the sources of HXR pulsations a usual situation?</a:t>
            </a:r>
            <a:r>
              <a:rPr lang="ru-RU" sz="2400" dirty="0"/>
              <a:t> </a:t>
            </a:r>
          </a:p>
          <a:p>
            <a:pPr marL="457200" indent="-457200">
              <a:buFont typeface="+mj-lt"/>
              <a:buAutoNum type="arabicPeriod"/>
            </a:pPr>
            <a:endParaRPr lang="ru-RU" sz="2400" dirty="0"/>
          </a:p>
          <a:p>
            <a:pPr marL="457200" indent="-457200">
              <a:buFont typeface="+mj-lt"/>
              <a:buAutoNum type="arabicPeriod"/>
            </a:pPr>
            <a:endParaRPr lang="ru-RU" sz="2400" dirty="0"/>
          </a:p>
          <a:p>
            <a:pPr marL="457200" indent="-457200">
              <a:buFont typeface="+mj-lt"/>
              <a:buAutoNum type="arabicPeriod"/>
            </a:pPr>
            <a:r>
              <a:rPr lang="en-US" sz="2400" dirty="0"/>
              <a:t>Are there some flares with motionless sources of HXR pulsations?  </a:t>
            </a:r>
            <a:endParaRPr lang="ru-RU" sz="2400" dirty="0"/>
          </a:p>
        </p:txBody>
      </p:sp>
    </p:spTree>
    <p:extLst>
      <p:ext uri="{BB962C8B-B14F-4D97-AF65-F5344CB8AC3E}">
        <p14:creationId xmlns:p14="http://schemas.microsoft.com/office/powerpoint/2010/main" val="415578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2192000" cy="653946"/>
          </a:xfrm>
        </p:spPr>
        <p:txBody>
          <a:bodyPr lIns="360000">
            <a:normAutofit/>
          </a:bodyPr>
          <a:lstStyle/>
          <a:p>
            <a:pPr algn="ctr"/>
            <a:r>
              <a:rPr lang="en-US" sz="2800" b="1" u="sng" dirty="0"/>
              <a:t>Preliminary summary of case-study results on HXR pulsations</a:t>
            </a:r>
            <a:endParaRPr lang="ru-RU" sz="2800" b="1" u="sng" dirty="0"/>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5</a:t>
            </a:fld>
            <a:endParaRPr lang="ru-RU" dirty="0"/>
          </a:p>
        </p:txBody>
      </p:sp>
      <p:pic>
        <p:nvPicPr>
          <p:cNvPr id="9" name="Picture 4" descr="Cartoon_qpp_e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85" y="944667"/>
            <a:ext cx="4312603" cy="49497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5963920" y="1123840"/>
            <a:ext cx="6059638" cy="4278094"/>
          </a:xfrm>
          <a:prstGeom prst="rect">
            <a:avLst/>
          </a:prstGeom>
          <a:noFill/>
          <a:ln w="9525">
            <a:noFill/>
            <a:miter lim="800000"/>
            <a:headEnd/>
            <a:tailEnd/>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base" latinLnBrk="0" hangingPunct="1">
              <a:lnSpc>
                <a:spcPct val="100000"/>
              </a:lnSpc>
              <a:spcBef>
                <a:spcPct val="0"/>
              </a:spcBef>
              <a:spcAft>
                <a:spcPct val="0"/>
              </a:spcAft>
              <a:buClrTx/>
              <a:buSzTx/>
              <a:buFontTx/>
              <a:buNone/>
              <a:tabLst/>
              <a:defRPr/>
            </a:pPr>
            <a:r>
              <a:rPr kumimoji="0" lang="en-US" altLang="ru-RU" sz="1600" b="1" i="0" u="none" strike="noStrike" kern="0" cap="none" spc="0" normalizeH="0" baseline="0" noProof="0" dirty="0">
                <a:ln>
                  <a:noFill/>
                </a:ln>
                <a:solidFill>
                  <a:srgbClr val="7030A0"/>
                </a:solidFill>
                <a:effectLst/>
                <a:uLnTx/>
                <a:uFillTx/>
                <a:latin typeface="Arial" panose="020B0604020202020204" pitchFamily="34" charset="0"/>
              </a:rPr>
              <a:t>Main </a:t>
            </a:r>
            <a:r>
              <a:rPr lang="en-US" altLang="ru-RU" sz="1600" b="1" kern="0" dirty="0">
                <a:solidFill>
                  <a:srgbClr val="7030A0"/>
                </a:solidFill>
              </a:rPr>
              <a:t>f</a:t>
            </a:r>
            <a:r>
              <a:rPr kumimoji="0" lang="en-US" altLang="ru-RU" sz="1600" b="1" i="0" u="none" strike="noStrike" kern="0" cap="none" spc="0" normalizeH="0" baseline="0" noProof="0" dirty="0" err="1">
                <a:ln>
                  <a:noFill/>
                </a:ln>
                <a:solidFill>
                  <a:srgbClr val="7030A0"/>
                </a:solidFill>
                <a:effectLst/>
                <a:uLnTx/>
                <a:uFillTx/>
                <a:latin typeface="Arial" panose="020B0604020202020204" pitchFamily="34" charset="0"/>
              </a:rPr>
              <a:t>eatures</a:t>
            </a:r>
            <a:r>
              <a:rPr kumimoji="0" lang="en-US" altLang="ru-RU" sz="1600" b="1" i="0" u="none" strike="noStrike" kern="0" cap="none" spc="0" normalizeH="0" baseline="0" noProof="0" dirty="0">
                <a:ln>
                  <a:noFill/>
                </a:ln>
                <a:solidFill>
                  <a:srgbClr val="7030A0"/>
                </a:solidFill>
                <a:effectLst/>
                <a:uLnTx/>
                <a:uFillTx/>
                <a:latin typeface="Arial" panose="020B0604020202020204" pitchFamily="34" charset="0"/>
              </a:rPr>
              <a:t> of the HXR pulsations:</a:t>
            </a:r>
          </a:p>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ru-RU" sz="1600" kern="0" dirty="0">
                <a:solidFill>
                  <a:srgbClr val="000000"/>
                </a:solidFill>
              </a:rPr>
              <a:t>Pulsations</a:t>
            </a: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 are usually not harmonic</a:t>
            </a:r>
            <a:endParaRPr kumimoji="0" lang="en-US" altLang="ru-RU" sz="1600" b="0" i="0" u="none" strike="noStrike" kern="0" cap="none" spc="0" normalizeH="0" baseline="0" noProof="0" dirty="0">
              <a:ln>
                <a:noFill/>
              </a:ln>
              <a:solidFill>
                <a:srgbClr val="FF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Different pulsations are emitted from different loops</a:t>
            </a:r>
            <a:r>
              <a:rPr kumimoji="0" lang="en-US" altLang="ru-RU" sz="1600" b="0" i="0" u="none" strike="noStrike" kern="0" cap="none" spc="0" normalizeH="0" noProof="0" dirty="0">
                <a:ln>
                  <a:noFill/>
                </a:ln>
                <a:solidFill>
                  <a:srgbClr val="000000"/>
                </a:solidFill>
                <a:effectLst/>
                <a:uLnTx/>
                <a:uFillTx/>
                <a:latin typeface="Arial" panose="020B0604020202020204" pitchFamily="34" charset="0"/>
              </a:rPr>
              <a:t> </a:t>
            </a: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of the flare arcade</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Primary energy release sites</a:t>
            </a:r>
            <a:r>
              <a:rPr kumimoji="0" lang="en-US" altLang="ru-RU" sz="1600" b="0" i="0" u="none" strike="noStrike" kern="0" cap="none" spc="0" normalizeH="0" noProof="0" dirty="0">
                <a:ln>
                  <a:noFill/>
                </a:ln>
                <a:solidFill>
                  <a:srgbClr val="000000"/>
                </a:solidFill>
                <a:effectLst/>
                <a:uLnTx/>
                <a:uFillTx/>
                <a:latin typeface="Arial" panose="020B0604020202020204" pitchFamily="34" charset="0"/>
              </a:rPr>
              <a:t> </a:t>
            </a: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are (most probably) near the apex of flaring loops</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Energy release trigger</a:t>
            </a:r>
            <a:r>
              <a:rPr kumimoji="0" lang="en-US" altLang="ru-RU" sz="1600" b="0" i="0" u="none" strike="noStrike" kern="0" cap="none" spc="0" normalizeH="0" noProof="0" dirty="0">
                <a:ln>
                  <a:noFill/>
                </a:ln>
                <a:solidFill>
                  <a:srgbClr val="000000"/>
                </a:solidFill>
                <a:effectLst/>
                <a:uLnTx/>
                <a:uFillTx/>
                <a:latin typeface="Arial" panose="020B0604020202020204" pitchFamily="34" charset="0"/>
              </a:rPr>
              <a:t> </a:t>
            </a: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propagates predominantly</a:t>
            </a:r>
            <a:r>
              <a:rPr kumimoji="0" lang="en-US" altLang="ru-RU" sz="1600" b="0" i="0" u="none" strike="noStrike" kern="0" cap="none" spc="0" normalizeH="0" noProof="0" dirty="0">
                <a:ln>
                  <a:noFill/>
                </a:ln>
                <a:solidFill>
                  <a:srgbClr val="000000"/>
                </a:solidFill>
                <a:effectLst/>
                <a:uLnTx/>
                <a:uFillTx/>
                <a:latin typeface="Arial" panose="020B0604020202020204" pitchFamily="34" charset="0"/>
              </a:rPr>
              <a:t> </a:t>
            </a: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along the flare arcade’s axis and the PIL in ~50% of cases</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lvl="0" fontAlgn="base">
              <a:spcBef>
                <a:spcPct val="0"/>
              </a:spcBef>
              <a:spcAft>
                <a:spcPct val="0"/>
              </a:spcAft>
              <a:buFont typeface="Arial" panose="020B0604020202020204" pitchFamily="34" charset="0"/>
              <a:buChar char="•"/>
              <a:defRPr/>
            </a:pP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10&lt;V&lt;300 km/s </a:t>
            </a:r>
            <a:r>
              <a:rPr lang="en-US" altLang="ru-RU" sz="1600" kern="0" dirty="0">
                <a:solidFill>
                  <a:srgbClr val="00B050"/>
                </a:solidFill>
              </a:rPr>
              <a:t>(V&lt;V</a:t>
            </a:r>
            <a:r>
              <a:rPr lang="en-US" altLang="ru-RU" sz="1600" kern="0" baseline="-25000" dirty="0">
                <a:solidFill>
                  <a:srgbClr val="00B050"/>
                </a:solidFill>
              </a:rPr>
              <a:t>A</a:t>
            </a:r>
            <a:r>
              <a:rPr lang="en-US" altLang="ru-RU" sz="1600" kern="0" dirty="0">
                <a:solidFill>
                  <a:srgbClr val="00B050"/>
                </a:solidFill>
              </a:rPr>
              <a:t>  &amp;  V&lt;V</a:t>
            </a:r>
            <a:r>
              <a:rPr lang="en-US" altLang="ru-RU" sz="1600" kern="0" baseline="-25000" dirty="0">
                <a:solidFill>
                  <a:srgbClr val="00B050"/>
                </a:solidFill>
              </a:rPr>
              <a:t>S</a:t>
            </a:r>
            <a:r>
              <a:rPr lang="en-US" altLang="ru-RU" sz="1600" kern="0" dirty="0">
                <a:solidFill>
                  <a:srgbClr val="00B050"/>
                </a:solidFill>
              </a:rPr>
              <a:t>) </a:t>
            </a:r>
            <a:endParaRPr kumimoji="0" lang="en-US" altLang="ru-RU" sz="1600" b="0" i="0" u="none" strike="noStrike" kern="0" cap="none" spc="0" normalizeH="0" baseline="0" noProof="0" dirty="0">
              <a:ln>
                <a:noFill/>
              </a:ln>
              <a:solidFill>
                <a:srgbClr val="00B050"/>
              </a:solidFill>
              <a:effectLst/>
              <a:uLnTx/>
              <a:uFillTx/>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ru-RU" sz="1600" b="0" i="0" u="none" strike="noStrike" kern="0" cap="none" spc="0" normalizeH="0" baseline="0" noProof="0" dirty="0">
                <a:ln>
                  <a:noFill/>
                </a:ln>
                <a:solidFill>
                  <a:srgbClr val="000000"/>
                </a:solidFill>
                <a:effectLst/>
                <a:uLnTx/>
                <a:uFillTx/>
                <a:latin typeface="Arial" panose="020B0604020202020204" pitchFamily="34" charset="0"/>
              </a:rPr>
              <a:t>L = 1000-10000 km</a:t>
            </a:r>
          </a:p>
          <a:p>
            <a:pPr marL="0" marR="0" lvl="0" indent="0" defTabSz="914400" eaLnBrk="1" fontAlgn="base" latinLnBrk="0" hangingPunct="1">
              <a:lnSpc>
                <a:spcPct val="100000"/>
              </a:lnSpc>
              <a:spcBef>
                <a:spcPct val="0"/>
              </a:spcBef>
              <a:spcAft>
                <a:spcPct val="0"/>
              </a:spcAft>
              <a:buClrTx/>
              <a:buSzTx/>
              <a:tabLst/>
              <a:defRPr/>
            </a:pPr>
            <a:endParaRPr lang="en-US" altLang="ru-RU" sz="1600" kern="0" dirty="0">
              <a:solidFill>
                <a:srgbClr val="000000"/>
              </a:solidFill>
            </a:endParaRPr>
          </a:p>
        </p:txBody>
      </p:sp>
      <p:sp>
        <p:nvSpPr>
          <p:cNvPr id="7" name="TextBox 6"/>
          <p:cNvSpPr txBox="1"/>
          <p:nvPr/>
        </p:nvSpPr>
        <p:spPr>
          <a:xfrm>
            <a:off x="1888639" y="5968281"/>
            <a:ext cx="1709122" cy="369332"/>
          </a:xfrm>
          <a:prstGeom prst="rect">
            <a:avLst/>
          </a:prstGeom>
          <a:noFill/>
        </p:spPr>
        <p:txBody>
          <a:bodyPr wrap="none" rtlCol="0">
            <a:spAutoFit/>
          </a:bodyPr>
          <a:lstStyle/>
          <a:p>
            <a:r>
              <a:rPr lang="ru-RU" dirty="0" err="1">
                <a:solidFill>
                  <a:srgbClr val="0000FF"/>
                </a:solidFill>
              </a:rPr>
              <a:t>Зимовец</a:t>
            </a:r>
            <a:r>
              <a:rPr lang="en-US" dirty="0">
                <a:solidFill>
                  <a:srgbClr val="0000FF"/>
                </a:solidFill>
              </a:rPr>
              <a:t> (2010)</a:t>
            </a:r>
            <a:endParaRPr lang="ru-RU" dirty="0">
              <a:solidFill>
                <a:srgbClr val="0000FF"/>
              </a:solidFill>
            </a:endParaRPr>
          </a:p>
        </p:txBody>
      </p:sp>
      <p:sp>
        <p:nvSpPr>
          <p:cNvPr id="3" name="Дата 2">
            <a:extLst>
              <a:ext uri="{FF2B5EF4-FFF2-40B4-BE49-F238E27FC236}">
                <a16:creationId xmlns:a16="http://schemas.microsoft.com/office/drawing/2014/main" id="{DD80916D-3DDB-44F9-AF16-954674823301}"/>
              </a:ext>
            </a:extLst>
          </p:cNvPr>
          <p:cNvSpPr>
            <a:spLocks noGrp="1"/>
          </p:cNvSpPr>
          <p:nvPr>
            <p:ph type="dt" sz="half" idx="10"/>
          </p:nvPr>
        </p:nvSpPr>
        <p:spPr>
          <a:xfrm>
            <a:off x="0" y="6495498"/>
            <a:ext cx="2743200" cy="365125"/>
          </a:xfrm>
        </p:spPr>
        <p:txBody>
          <a:bodyPr/>
          <a:lstStyle/>
          <a:p>
            <a:r>
              <a:rPr lang="ru-RU" dirty="0"/>
              <a:t>30.05.2018</a:t>
            </a:r>
          </a:p>
        </p:txBody>
      </p:sp>
      <p:sp>
        <p:nvSpPr>
          <p:cNvPr id="4" name="Нижний колонтитул 3">
            <a:extLst>
              <a:ext uri="{FF2B5EF4-FFF2-40B4-BE49-F238E27FC236}">
                <a16:creationId xmlns:a16="http://schemas.microsoft.com/office/drawing/2014/main" id="{F82BB5CF-6FD2-423F-8586-56FD48DA22E7}"/>
              </a:ext>
            </a:extLst>
          </p:cNvPr>
          <p:cNvSpPr>
            <a:spLocks noGrp="1"/>
          </p:cNvSpPr>
          <p:nvPr>
            <p:ph type="ftr" sz="quarter" idx="11"/>
          </p:nvPr>
        </p:nvSpPr>
        <p:spPr>
          <a:xfrm>
            <a:off x="4038600" y="6479275"/>
            <a:ext cx="4114800" cy="365125"/>
          </a:xfrm>
        </p:spPr>
        <p:txBody>
          <a:bodyPr/>
          <a:lstStyle/>
          <a:p>
            <a:r>
              <a:rPr lang="en-US" dirty="0" err="1"/>
              <a:t>Webex</a:t>
            </a:r>
            <a:r>
              <a:rPr lang="en-US" dirty="0"/>
              <a:t>-</a:t>
            </a:r>
            <a:r>
              <a:rPr lang="ru-RU" dirty="0"/>
              <a:t>кон №83</a:t>
            </a:r>
          </a:p>
        </p:txBody>
      </p:sp>
    </p:spTree>
    <p:extLst>
      <p:ext uri="{BB962C8B-B14F-4D97-AF65-F5344CB8AC3E}">
        <p14:creationId xmlns:p14="http://schemas.microsoft.com/office/powerpoint/2010/main" val="377260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34684"/>
          </a:xfrm>
        </p:spPr>
        <p:txBody>
          <a:bodyPr>
            <a:noAutofit/>
          </a:bodyPr>
          <a:lstStyle/>
          <a:p>
            <a:pPr algn="ctr"/>
            <a:r>
              <a:rPr lang="en-US" sz="3600" b="1" dirty="0">
                <a:solidFill>
                  <a:srgbClr val="FF0000"/>
                </a:solidFill>
              </a:rPr>
              <a:t>Part I.</a:t>
            </a:r>
            <a:r>
              <a:rPr lang="en-US" sz="3600" b="1" dirty="0">
                <a:solidFill>
                  <a:srgbClr val="0000FF"/>
                </a:solidFill>
              </a:rPr>
              <a:t> </a:t>
            </a:r>
            <a:r>
              <a:rPr lang="en-US" sz="2800" b="1" u="sng" dirty="0"/>
              <a:t>Our results on systematic study of dynamics of sources of HXR pulsations in solar flares with RHESSI</a:t>
            </a:r>
            <a:r>
              <a:rPr lang="ru-RU" sz="2800" b="1" u="sng" dirty="0"/>
              <a:t> </a:t>
            </a:r>
            <a:r>
              <a:rPr lang="ru-RU" sz="2000" b="1" dirty="0">
                <a:solidFill>
                  <a:srgbClr val="0000FF"/>
                </a:solidFill>
              </a:rPr>
              <a:t>(</a:t>
            </a:r>
            <a:r>
              <a:rPr lang="en-US" sz="2000" b="1" dirty="0">
                <a:solidFill>
                  <a:srgbClr val="0000FF"/>
                </a:solidFill>
              </a:rPr>
              <a:t>Kuznetsov et al</a:t>
            </a:r>
            <a:r>
              <a:rPr lang="ru-RU" sz="2000" b="1" dirty="0">
                <a:solidFill>
                  <a:srgbClr val="0000FF"/>
                </a:solidFill>
              </a:rPr>
              <a:t>, </a:t>
            </a:r>
            <a:r>
              <a:rPr lang="en-US" sz="2000" b="1" dirty="0">
                <a:solidFill>
                  <a:srgbClr val="0000FF"/>
                </a:solidFill>
              </a:rPr>
              <a:t>2016</a:t>
            </a:r>
            <a:r>
              <a:rPr lang="ru-RU" sz="2000" b="1" dirty="0">
                <a:solidFill>
                  <a:srgbClr val="0000FF"/>
                </a:solidFill>
              </a:rPr>
              <a:t>)</a:t>
            </a:r>
            <a:r>
              <a:rPr lang="en-US" sz="2000" b="1" dirty="0">
                <a:solidFill>
                  <a:srgbClr val="0000FF"/>
                </a:solidFill>
              </a:rPr>
              <a:t> </a:t>
            </a:r>
            <a:endParaRPr lang="ru-RU" sz="2000" b="1" dirty="0">
              <a:solidFill>
                <a:srgbClr val="0000FF"/>
              </a:solidFill>
            </a:endParaRPr>
          </a:p>
        </p:txBody>
      </p:sp>
      <p:sp>
        <p:nvSpPr>
          <p:cNvPr id="3" name="Объект 2"/>
          <p:cNvSpPr>
            <a:spLocks noGrp="1"/>
          </p:cNvSpPr>
          <p:nvPr>
            <p:ph idx="1"/>
          </p:nvPr>
        </p:nvSpPr>
        <p:spPr>
          <a:xfrm>
            <a:off x="165100" y="1589046"/>
            <a:ext cx="11861800" cy="3960415"/>
          </a:xfrm>
          <a:ln>
            <a:noFill/>
          </a:ln>
        </p:spPr>
        <p:txBody>
          <a:bodyPr>
            <a:noAutofit/>
          </a:bodyPr>
          <a:lstStyle/>
          <a:p>
            <a:pPr>
              <a:lnSpc>
                <a:spcPct val="100000"/>
              </a:lnSpc>
              <a:spcBef>
                <a:spcPts val="1800"/>
              </a:spcBef>
            </a:pPr>
            <a:r>
              <a:rPr lang="en-US" sz="2400" dirty="0"/>
              <a:t>For the first time, the systematic analysis of the dynamics of sources of the HXR (25-100 keV) pulsations (P~8-270 s) in a large sample of solar flares </a:t>
            </a:r>
            <a:r>
              <a:rPr lang="en-US" sz="2400" u="sng" dirty="0">
                <a:solidFill>
                  <a:srgbClr val="FF0000"/>
                </a:solidFill>
              </a:rPr>
              <a:t>(2002-2015)</a:t>
            </a:r>
            <a:r>
              <a:rPr lang="en-US" sz="2400" dirty="0"/>
              <a:t> is done.</a:t>
            </a:r>
          </a:p>
          <a:p>
            <a:pPr>
              <a:lnSpc>
                <a:spcPct val="100000"/>
              </a:lnSpc>
              <a:spcBef>
                <a:spcPts val="1800"/>
              </a:spcBef>
            </a:pPr>
            <a:r>
              <a:rPr lang="en-US" sz="2400" dirty="0"/>
              <a:t>Location of the sources of HXR pulsations is not fixed: the sources move from pulsation to pulsation </a:t>
            </a:r>
            <a:r>
              <a:rPr lang="en-US" sz="2400" b="1" dirty="0"/>
              <a:t>in all 29 flares studied</a:t>
            </a:r>
            <a:r>
              <a:rPr lang="ru-RU" sz="2400" b="1" dirty="0">
                <a:solidFill>
                  <a:srgbClr val="00B050"/>
                </a:solidFill>
              </a:rPr>
              <a:t> </a:t>
            </a:r>
            <a:r>
              <a:rPr lang="ru-RU" sz="2400" b="1" u="sng" dirty="0">
                <a:solidFill>
                  <a:srgbClr val="00B050"/>
                </a:solidFill>
              </a:rPr>
              <a:t>- </a:t>
            </a:r>
            <a:r>
              <a:rPr lang="en-US" sz="2400" b="1" u="sng" dirty="0">
                <a:solidFill>
                  <a:srgbClr val="00B050"/>
                </a:solidFill>
              </a:rPr>
              <a:t>“single-loop” models</a:t>
            </a:r>
            <a:r>
              <a:rPr lang="ru-RU" sz="2400" b="1" u="sng" dirty="0">
                <a:solidFill>
                  <a:srgbClr val="00B050"/>
                </a:solidFill>
              </a:rPr>
              <a:t> </a:t>
            </a:r>
            <a:r>
              <a:rPr lang="en-US" sz="2400" b="1" u="sng" dirty="0">
                <a:solidFill>
                  <a:srgbClr val="00B050"/>
                </a:solidFill>
              </a:rPr>
              <a:t>do not satisfy the observations.</a:t>
            </a:r>
            <a:endParaRPr lang="en-US" sz="2400" b="1" dirty="0"/>
          </a:p>
          <a:p>
            <a:pPr>
              <a:lnSpc>
                <a:spcPct val="100000"/>
              </a:lnSpc>
              <a:spcBef>
                <a:spcPts val="1800"/>
              </a:spcBef>
            </a:pPr>
            <a:r>
              <a:rPr lang="en-US" sz="2400" dirty="0"/>
              <a:t>Flares can be subdivided into two general groups by the character of motion of the HXR sources: (1) systematic (along-MPIL-dominated); (2) non-systematic (“chaotic”). </a:t>
            </a:r>
          </a:p>
          <a:p>
            <a:pPr>
              <a:lnSpc>
                <a:spcPct val="100000"/>
              </a:lnSpc>
              <a:spcBef>
                <a:spcPts val="1800"/>
              </a:spcBef>
            </a:pPr>
            <a:r>
              <a:rPr lang="en-US" sz="2400" dirty="0">
                <a:solidFill>
                  <a:srgbClr val="FF0000"/>
                </a:solidFill>
              </a:rPr>
              <a:t>3D models are required (not 2D and 2.5D) for interpretation of HXR pulsations (P~8-270 s).</a:t>
            </a:r>
          </a:p>
          <a:p>
            <a:pPr>
              <a:lnSpc>
                <a:spcPct val="100000"/>
              </a:lnSpc>
              <a:spcBef>
                <a:spcPts val="1800"/>
              </a:spcBef>
            </a:pPr>
            <a:r>
              <a:rPr lang="en-US" sz="2400" i="1" dirty="0">
                <a:solidFill>
                  <a:srgbClr val="00B0F0"/>
                </a:solidFill>
              </a:rPr>
              <a:t>At least 85% of the flares investigated were accompanied by CMEs and, thus, </a:t>
            </a:r>
            <a:r>
              <a:rPr lang="en-US" sz="2400" b="1" i="1" u="sng" dirty="0">
                <a:solidFill>
                  <a:srgbClr val="00B0F0"/>
                </a:solidFill>
              </a:rPr>
              <a:t>were eruptive events. </a:t>
            </a:r>
            <a:r>
              <a:rPr lang="en-US" sz="2400" b="1" i="1" u="sng" dirty="0">
                <a:solidFill>
                  <a:srgbClr val="7030A0"/>
                </a:solidFill>
              </a:rPr>
              <a:t>But not all.</a:t>
            </a:r>
            <a:endParaRPr lang="en-US" sz="2400" u="sng" dirty="0">
              <a:solidFill>
                <a:srgbClr val="7030A0"/>
              </a:solidFill>
            </a:endParaRPr>
          </a:p>
        </p:txBody>
      </p:sp>
      <p:sp>
        <p:nvSpPr>
          <p:cNvPr id="6" name="Номер слайда 5"/>
          <p:cNvSpPr>
            <a:spLocks noGrp="1"/>
          </p:cNvSpPr>
          <p:nvPr>
            <p:ph type="sldNum" sz="quarter" idx="12"/>
          </p:nvPr>
        </p:nvSpPr>
        <p:spPr>
          <a:xfrm>
            <a:off x="9448800" y="6492875"/>
            <a:ext cx="2743200" cy="365125"/>
          </a:xfrm>
        </p:spPr>
        <p:txBody>
          <a:bodyPr/>
          <a:lstStyle/>
          <a:p>
            <a:fld id="{7A4BE706-DAE5-4CE6-9227-A7EBF98FFC7C}" type="slidenum">
              <a:rPr lang="ru-RU" smtClean="0"/>
              <a:t>6</a:t>
            </a:fld>
            <a:endParaRPr lang="ru-RU" dirty="0"/>
          </a:p>
        </p:txBody>
      </p:sp>
      <p:sp>
        <p:nvSpPr>
          <p:cNvPr id="4" name="Дата 3">
            <a:extLst>
              <a:ext uri="{FF2B5EF4-FFF2-40B4-BE49-F238E27FC236}">
                <a16:creationId xmlns:a16="http://schemas.microsoft.com/office/drawing/2014/main" id="{00CD3984-7254-4599-98BC-29FD8AB0EFC9}"/>
              </a:ext>
            </a:extLst>
          </p:cNvPr>
          <p:cNvSpPr>
            <a:spLocks noGrp="1"/>
          </p:cNvSpPr>
          <p:nvPr>
            <p:ph type="dt" sz="half" idx="10"/>
          </p:nvPr>
        </p:nvSpPr>
        <p:spPr>
          <a:xfrm>
            <a:off x="0" y="6492875"/>
            <a:ext cx="2743200" cy="365125"/>
          </a:xfrm>
        </p:spPr>
        <p:txBody>
          <a:bodyPr/>
          <a:lstStyle/>
          <a:p>
            <a:r>
              <a:rPr lang="ru-RU"/>
              <a:t>30.05.2018</a:t>
            </a:r>
            <a:endParaRPr lang="ru-RU" dirty="0"/>
          </a:p>
        </p:txBody>
      </p:sp>
      <p:sp>
        <p:nvSpPr>
          <p:cNvPr id="5" name="Нижний колонтитул 4">
            <a:extLst>
              <a:ext uri="{FF2B5EF4-FFF2-40B4-BE49-F238E27FC236}">
                <a16:creationId xmlns:a16="http://schemas.microsoft.com/office/drawing/2014/main" id="{38CD509B-8C6F-4891-8131-620224B36C76}"/>
              </a:ext>
            </a:extLst>
          </p:cNvPr>
          <p:cNvSpPr>
            <a:spLocks noGrp="1"/>
          </p:cNvSpPr>
          <p:nvPr>
            <p:ph type="ftr" sz="quarter" idx="11"/>
          </p:nvPr>
        </p:nvSpPr>
        <p:spPr>
          <a:xfrm>
            <a:off x="4038600" y="6492875"/>
            <a:ext cx="4114800" cy="365125"/>
          </a:xfrm>
        </p:spPr>
        <p:txBody>
          <a:bodyPr/>
          <a:lstStyle/>
          <a:p>
            <a:r>
              <a:rPr lang="en-US"/>
              <a:t>Webex-</a:t>
            </a:r>
            <a:r>
              <a:rPr lang="ru-RU"/>
              <a:t>кон №83</a:t>
            </a:r>
            <a:endParaRPr lang="ru-RU" dirty="0"/>
          </a:p>
        </p:txBody>
      </p:sp>
    </p:spTree>
    <p:extLst>
      <p:ext uri="{BB962C8B-B14F-4D97-AF65-F5344CB8AC3E}">
        <p14:creationId xmlns:p14="http://schemas.microsoft.com/office/powerpoint/2010/main" val="369069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24252"/>
          </a:xfrm>
        </p:spPr>
        <p:txBody>
          <a:bodyPr>
            <a:noAutofit/>
          </a:bodyPr>
          <a:lstStyle/>
          <a:p>
            <a:pPr algn="ctr"/>
            <a:r>
              <a:rPr lang="en-US" sz="3200" b="1" u="sng" dirty="0"/>
              <a:t>Sources of HXR pulsations show apparent motions in all flares studied!</a:t>
            </a:r>
            <a:endParaRPr lang="ru-RU" sz="3200" b="1" u="sng" dirty="0"/>
          </a:p>
        </p:txBody>
      </p:sp>
      <p:pic>
        <p:nvPicPr>
          <p:cNvPr id="7" name="Рисунок 6"/>
          <p:cNvPicPr>
            <a:picLocks noChangeAspect="1"/>
          </p:cNvPicPr>
          <p:nvPr/>
        </p:nvPicPr>
        <p:blipFill>
          <a:blip r:embed="rId3"/>
          <a:stretch>
            <a:fillRect/>
          </a:stretch>
        </p:blipFill>
        <p:spPr>
          <a:xfrm>
            <a:off x="6443606" y="1568457"/>
            <a:ext cx="3816423" cy="3125930"/>
          </a:xfrm>
          <a:prstGeom prst="rect">
            <a:avLst/>
          </a:prstGeom>
        </p:spPr>
      </p:pic>
      <p:sp>
        <p:nvSpPr>
          <p:cNvPr id="8" name="TextBox 7"/>
          <p:cNvSpPr txBox="1"/>
          <p:nvPr/>
        </p:nvSpPr>
        <p:spPr>
          <a:xfrm>
            <a:off x="3055021" y="1019574"/>
            <a:ext cx="968920" cy="369332"/>
          </a:xfrm>
          <a:prstGeom prst="rect">
            <a:avLst/>
          </a:prstGeom>
          <a:noFill/>
        </p:spPr>
        <p:txBody>
          <a:bodyPr wrap="none" rtlCol="0">
            <a:spAutoFit/>
          </a:bodyPr>
          <a:lstStyle/>
          <a:p>
            <a:r>
              <a:rPr lang="en-US" b="1" dirty="0">
                <a:solidFill>
                  <a:srgbClr val="FF0000"/>
                </a:solidFill>
              </a:rPr>
              <a:t>Group</a:t>
            </a:r>
            <a:r>
              <a:rPr lang="ru-RU" b="1" dirty="0">
                <a:solidFill>
                  <a:srgbClr val="FF0000"/>
                </a:solidFill>
              </a:rPr>
              <a:t>-1</a:t>
            </a:r>
          </a:p>
        </p:txBody>
      </p:sp>
      <p:sp>
        <p:nvSpPr>
          <p:cNvPr id="9" name="TextBox 8"/>
          <p:cNvSpPr txBox="1"/>
          <p:nvPr/>
        </p:nvSpPr>
        <p:spPr>
          <a:xfrm>
            <a:off x="7867357" y="1014237"/>
            <a:ext cx="968920" cy="369332"/>
          </a:xfrm>
          <a:prstGeom prst="rect">
            <a:avLst/>
          </a:prstGeom>
          <a:noFill/>
        </p:spPr>
        <p:txBody>
          <a:bodyPr wrap="none" rtlCol="0">
            <a:spAutoFit/>
          </a:bodyPr>
          <a:lstStyle/>
          <a:p>
            <a:r>
              <a:rPr lang="en-US" b="1" dirty="0">
                <a:solidFill>
                  <a:srgbClr val="FF0000"/>
                </a:solidFill>
              </a:rPr>
              <a:t>Group</a:t>
            </a:r>
            <a:r>
              <a:rPr lang="ru-RU" b="1" dirty="0">
                <a:solidFill>
                  <a:srgbClr val="FF0000"/>
                </a:solidFill>
              </a:rPr>
              <a:t>-2</a:t>
            </a:r>
          </a:p>
        </p:txBody>
      </p:sp>
      <p:sp>
        <p:nvSpPr>
          <p:cNvPr id="4" name="TextBox 3"/>
          <p:cNvSpPr txBox="1"/>
          <p:nvPr/>
        </p:nvSpPr>
        <p:spPr>
          <a:xfrm>
            <a:off x="1979109" y="1301634"/>
            <a:ext cx="8280920" cy="338554"/>
          </a:xfrm>
          <a:prstGeom prst="rect">
            <a:avLst/>
          </a:prstGeom>
          <a:noFill/>
        </p:spPr>
        <p:txBody>
          <a:bodyPr wrap="square" rtlCol="0">
            <a:spAutoFit/>
          </a:bodyPr>
          <a:lstStyle/>
          <a:p>
            <a:r>
              <a:rPr lang="en-US" sz="1600" dirty="0"/>
              <a:t>SOHO/MDI </a:t>
            </a:r>
            <a:r>
              <a:rPr lang="ru-RU" sz="1600" dirty="0"/>
              <a:t>09-</a:t>
            </a:r>
            <a:r>
              <a:rPr lang="en-US" sz="1600" dirty="0"/>
              <a:t>Nov-2002 13:16:28 UT		SOHO/MDI 20</a:t>
            </a:r>
            <a:r>
              <a:rPr lang="ru-RU" sz="1600" dirty="0"/>
              <a:t>-</a:t>
            </a:r>
            <a:r>
              <a:rPr lang="en-US" sz="1600" dirty="0"/>
              <a:t>Aug-2002 08:25:32 UT</a:t>
            </a:r>
            <a:endParaRPr lang="ru-RU" sz="1600"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2407" y="1568457"/>
            <a:ext cx="3924143" cy="3226139"/>
          </a:xfrm>
          <a:prstGeom prst="rect">
            <a:avLst/>
          </a:prstGeom>
        </p:spPr>
      </p:pic>
      <p:sp>
        <p:nvSpPr>
          <p:cNvPr id="11" name="Объект 2"/>
          <p:cNvSpPr>
            <a:spLocks noGrp="1"/>
          </p:cNvSpPr>
          <p:nvPr>
            <p:ph idx="1"/>
          </p:nvPr>
        </p:nvSpPr>
        <p:spPr>
          <a:xfrm>
            <a:off x="1348078" y="4836544"/>
            <a:ext cx="4248472" cy="1350060"/>
          </a:xfrm>
        </p:spPr>
        <p:txBody>
          <a:bodyPr>
            <a:noAutofit/>
          </a:bodyPr>
          <a:lstStyle/>
          <a:p>
            <a:pPr algn="just"/>
            <a:r>
              <a:rPr lang="ru-RU" sz="1800" b="1" dirty="0"/>
              <a:t>16</a:t>
            </a:r>
            <a:r>
              <a:rPr lang="ru-RU" sz="1800" dirty="0"/>
              <a:t> </a:t>
            </a:r>
            <a:r>
              <a:rPr lang="en-US" sz="1800" dirty="0"/>
              <a:t>events</a:t>
            </a:r>
            <a:r>
              <a:rPr lang="ru-RU" sz="1800" dirty="0"/>
              <a:t> (</a:t>
            </a:r>
            <a:r>
              <a:rPr lang="ru-RU" sz="1800" b="1" dirty="0"/>
              <a:t>55%</a:t>
            </a:r>
            <a:r>
              <a:rPr lang="en-US" sz="1800" dirty="0"/>
              <a:t>, two-ribbon flares</a:t>
            </a:r>
            <a:r>
              <a:rPr lang="ru-RU" sz="1800" dirty="0"/>
              <a:t>)</a:t>
            </a:r>
            <a:endParaRPr lang="en-US" sz="1800" dirty="0"/>
          </a:p>
          <a:p>
            <a:pPr algn="just"/>
            <a:r>
              <a:rPr lang="en-US" sz="1800" dirty="0"/>
              <a:t>HXR sources are located in regions of different magnetic polarities</a:t>
            </a:r>
          </a:p>
          <a:p>
            <a:pPr algn="just"/>
            <a:r>
              <a:rPr lang="en-US" sz="1800" dirty="0"/>
              <a:t>Paired HXR sources move mainly along PIL with simple elongated shape</a:t>
            </a:r>
          </a:p>
          <a:p>
            <a:pPr algn="just"/>
            <a:endParaRPr lang="ru-RU" sz="1800" dirty="0"/>
          </a:p>
        </p:txBody>
      </p:sp>
      <p:sp>
        <p:nvSpPr>
          <p:cNvPr id="13" name="Объект 2"/>
          <p:cNvSpPr txBox="1">
            <a:spLocks/>
          </p:cNvSpPr>
          <p:nvPr/>
        </p:nvSpPr>
        <p:spPr>
          <a:xfrm>
            <a:off x="6119569" y="4832493"/>
            <a:ext cx="4032448" cy="1292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1" dirty="0"/>
              <a:t>13</a:t>
            </a:r>
            <a:r>
              <a:rPr lang="ru-RU" sz="1800" dirty="0"/>
              <a:t> </a:t>
            </a:r>
            <a:r>
              <a:rPr lang="en-US" sz="1800" dirty="0"/>
              <a:t>events</a:t>
            </a:r>
            <a:r>
              <a:rPr lang="ru-RU" sz="1800" dirty="0"/>
              <a:t> (</a:t>
            </a:r>
            <a:r>
              <a:rPr lang="en-US" sz="1800" b="1" dirty="0"/>
              <a:t>4</a:t>
            </a:r>
            <a:r>
              <a:rPr lang="ru-RU" sz="1800" b="1" dirty="0"/>
              <a:t>5%</a:t>
            </a:r>
            <a:r>
              <a:rPr lang="en-US" sz="1800" dirty="0"/>
              <a:t> of all events</a:t>
            </a:r>
            <a:r>
              <a:rPr lang="ru-RU" sz="1800" dirty="0"/>
              <a:t>)</a:t>
            </a:r>
            <a:endParaRPr lang="en-US" sz="1800" dirty="0"/>
          </a:p>
          <a:p>
            <a:pPr algn="just"/>
            <a:r>
              <a:rPr lang="en-US" sz="1800" dirty="0"/>
              <a:t>Random dynamics of HXR sources</a:t>
            </a:r>
          </a:p>
          <a:p>
            <a:pPr algn="just"/>
            <a:r>
              <a:rPr lang="en-US" sz="1800" dirty="0"/>
              <a:t>Presence of several MPILs of complicated shape in a parent AR </a:t>
            </a:r>
          </a:p>
          <a:p>
            <a:pPr algn="just"/>
            <a:endParaRPr lang="ru-RU" sz="1800" dirty="0"/>
          </a:p>
        </p:txBody>
      </p:sp>
      <p:sp>
        <p:nvSpPr>
          <p:cNvPr id="3" name="Прямоугольник 2"/>
          <p:cNvSpPr/>
          <p:nvPr/>
        </p:nvSpPr>
        <p:spPr>
          <a:xfrm>
            <a:off x="1306246" y="1014237"/>
            <a:ext cx="4466470" cy="548362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913958" y="1014236"/>
            <a:ext cx="4971796" cy="548362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Номер слайда 13"/>
          <p:cNvSpPr>
            <a:spLocks noGrp="1"/>
          </p:cNvSpPr>
          <p:nvPr>
            <p:ph type="sldNum" sz="quarter" idx="12"/>
          </p:nvPr>
        </p:nvSpPr>
        <p:spPr>
          <a:xfrm>
            <a:off x="9448800" y="6488493"/>
            <a:ext cx="2743200" cy="365125"/>
          </a:xfrm>
        </p:spPr>
        <p:txBody>
          <a:bodyPr/>
          <a:lstStyle/>
          <a:p>
            <a:fld id="{7A4BE706-DAE5-4CE6-9227-A7EBF98FFC7C}" type="slidenum">
              <a:rPr lang="ru-RU" smtClean="0"/>
              <a:t>7</a:t>
            </a:fld>
            <a:endParaRPr lang="ru-RU" dirty="0"/>
          </a:p>
        </p:txBody>
      </p:sp>
      <p:sp>
        <p:nvSpPr>
          <p:cNvPr id="6" name="Дата 5">
            <a:extLst>
              <a:ext uri="{FF2B5EF4-FFF2-40B4-BE49-F238E27FC236}">
                <a16:creationId xmlns:a16="http://schemas.microsoft.com/office/drawing/2014/main" id="{477AAD94-8316-4446-9838-D0325C9E64EA}"/>
              </a:ext>
            </a:extLst>
          </p:cNvPr>
          <p:cNvSpPr>
            <a:spLocks noGrp="1"/>
          </p:cNvSpPr>
          <p:nvPr>
            <p:ph type="dt" sz="half" idx="10"/>
          </p:nvPr>
        </p:nvSpPr>
        <p:spPr>
          <a:xfrm>
            <a:off x="0" y="6497864"/>
            <a:ext cx="2743200" cy="365125"/>
          </a:xfrm>
        </p:spPr>
        <p:txBody>
          <a:bodyPr/>
          <a:lstStyle/>
          <a:p>
            <a:r>
              <a:rPr lang="ru-RU"/>
              <a:t>30.05.2018</a:t>
            </a:r>
            <a:endParaRPr lang="ru-RU" dirty="0"/>
          </a:p>
        </p:txBody>
      </p:sp>
      <p:sp>
        <p:nvSpPr>
          <p:cNvPr id="12" name="Нижний колонтитул 11">
            <a:extLst>
              <a:ext uri="{FF2B5EF4-FFF2-40B4-BE49-F238E27FC236}">
                <a16:creationId xmlns:a16="http://schemas.microsoft.com/office/drawing/2014/main" id="{58FA4ABF-FDE5-4189-B535-2E34FD540CFC}"/>
              </a:ext>
            </a:extLst>
          </p:cNvPr>
          <p:cNvSpPr>
            <a:spLocks noGrp="1"/>
          </p:cNvSpPr>
          <p:nvPr>
            <p:ph type="ftr" sz="quarter" idx="11"/>
          </p:nvPr>
        </p:nvSpPr>
        <p:spPr>
          <a:xfrm>
            <a:off x="4035825" y="6488492"/>
            <a:ext cx="4114800" cy="365125"/>
          </a:xfrm>
        </p:spPr>
        <p:txBody>
          <a:bodyPr/>
          <a:lstStyle/>
          <a:p>
            <a:r>
              <a:rPr lang="en-US"/>
              <a:t>Webex-</a:t>
            </a:r>
            <a:r>
              <a:rPr lang="ru-RU"/>
              <a:t>кон №83</a:t>
            </a:r>
            <a:endParaRPr lang="ru-RU" dirty="0"/>
          </a:p>
        </p:txBody>
      </p:sp>
      <p:sp>
        <p:nvSpPr>
          <p:cNvPr id="15" name="TextBox 14">
            <a:extLst>
              <a:ext uri="{FF2B5EF4-FFF2-40B4-BE49-F238E27FC236}">
                <a16:creationId xmlns:a16="http://schemas.microsoft.com/office/drawing/2014/main" id="{7A1C9DED-EECA-4305-8A8E-BE7CD234B2CE}"/>
              </a:ext>
            </a:extLst>
          </p:cNvPr>
          <p:cNvSpPr txBox="1"/>
          <p:nvPr/>
        </p:nvSpPr>
        <p:spPr>
          <a:xfrm>
            <a:off x="-2775" y="589336"/>
            <a:ext cx="12192000" cy="400110"/>
          </a:xfrm>
          <a:prstGeom prst="rect">
            <a:avLst/>
          </a:prstGeom>
          <a:noFill/>
        </p:spPr>
        <p:txBody>
          <a:bodyPr wrap="square" rtlCol="0">
            <a:spAutoFit/>
          </a:bodyPr>
          <a:lstStyle/>
          <a:p>
            <a:pPr algn="ctr"/>
            <a:r>
              <a:rPr lang="en-US" sz="2000" b="1" dirty="0">
                <a:solidFill>
                  <a:srgbClr val="7030A0"/>
                </a:solidFill>
              </a:rPr>
              <a:t>Flares can be sub-divided into 2 general groups based on the character of the HXR source motion  </a:t>
            </a:r>
            <a:endParaRPr lang="ru-RU" sz="2000" b="1" dirty="0">
              <a:solidFill>
                <a:srgbClr val="7030A0"/>
              </a:solidFill>
            </a:endParaRPr>
          </a:p>
        </p:txBody>
      </p:sp>
      <p:sp>
        <p:nvSpPr>
          <p:cNvPr id="16" name="TextBox 15">
            <a:extLst>
              <a:ext uri="{FF2B5EF4-FFF2-40B4-BE49-F238E27FC236}">
                <a16:creationId xmlns:a16="http://schemas.microsoft.com/office/drawing/2014/main" id="{4D287D8F-808D-449D-A713-8273F29D827F}"/>
              </a:ext>
            </a:extLst>
          </p:cNvPr>
          <p:cNvSpPr txBox="1"/>
          <p:nvPr/>
        </p:nvSpPr>
        <p:spPr>
          <a:xfrm>
            <a:off x="9024113" y="6497864"/>
            <a:ext cx="2033057" cy="338554"/>
          </a:xfrm>
          <a:prstGeom prst="rect">
            <a:avLst/>
          </a:prstGeom>
          <a:noFill/>
        </p:spPr>
        <p:txBody>
          <a:bodyPr wrap="none" rtlCol="0">
            <a:spAutoFit/>
          </a:bodyPr>
          <a:lstStyle/>
          <a:p>
            <a:r>
              <a:rPr lang="en-US" sz="1600" dirty="0">
                <a:solidFill>
                  <a:srgbClr val="0000FF"/>
                </a:solidFill>
              </a:rPr>
              <a:t>Kuznetsov et al (2016)</a:t>
            </a:r>
            <a:endParaRPr lang="ru-RU" sz="1600" dirty="0">
              <a:solidFill>
                <a:srgbClr val="0000FF"/>
              </a:solidFill>
            </a:endParaRPr>
          </a:p>
        </p:txBody>
      </p:sp>
    </p:spTree>
    <p:extLst>
      <p:ext uri="{BB962C8B-B14F-4D97-AF65-F5344CB8AC3E}">
        <p14:creationId xmlns:p14="http://schemas.microsoft.com/office/powerpoint/2010/main" val="416011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24252"/>
          </a:xfrm>
        </p:spPr>
        <p:txBody>
          <a:bodyPr>
            <a:noAutofit/>
          </a:bodyPr>
          <a:lstStyle/>
          <a:p>
            <a:pPr algn="ctr"/>
            <a:r>
              <a:rPr lang="en-US" sz="3200" b="1" u="sng" dirty="0"/>
              <a:t>Types of systematic motion of the sources of HXR pulsations</a:t>
            </a:r>
            <a:endParaRPr lang="ru-RU" sz="3200" b="1" u="sng" dirty="0"/>
          </a:p>
        </p:txBody>
      </p:sp>
      <p:sp>
        <p:nvSpPr>
          <p:cNvPr id="8" name="TextBox 7"/>
          <p:cNvSpPr txBox="1"/>
          <p:nvPr/>
        </p:nvSpPr>
        <p:spPr>
          <a:xfrm>
            <a:off x="3861556" y="844233"/>
            <a:ext cx="1912511" cy="369332"/>
          </a:xfrm>
          <a:prstGeom prst="rect">
            <a:avLst/>
          </a:prstGeom>
          <a:noFill/>
        </p:spPr>
        <p:txBody>
          <a:bodyPr wrap="none" rtlCol="0">
            <a:spAutoFit/>
          </a:bodyPr>
          <a:lstStyle/>
          <a:p>
            <a:r>
              <a:rPr lang="en-US" b="1" dirty="0">
                <a:solidFill>
                  <a:srgbClr val="FF0000"/>
                </a:solidFill>
              </a:rPr>
              <a:t>For Group</a:t>
            </a:r>
            <a:r>
              <a:rPr lang="ru-RU" b="1" dirty="0">
                <a:solidFill>
                  <a:srgbClr val="FF0000"/>
                </a:solidFill>
              </a:rPr>
              <a:t>-1 </a:t>
            </a:r>
            <a:r>
              <a:rPr lang="en-US" b="1" dirty="0">
                <a:solidFill>
                  <a:srgbClr val="FF0000"/>
                </a:solidFill>
              </a:rPr>
              <a:t>flares</a:t>
            </a:r>
            <a:endParaRPr lang="ru-RU" b="1" dirty="0">
              <a:solidFill>
                <a:srgbClr val="FF0000"/>
              </a:solidFill>
            </a:endParaRPr>
          </a:p>
        </p:txBody>
      </p:sp>
      <p:sp>
        <p:nvSpPr>
          <p:cNvPr id="14" name="Номер слайда 13"/>
          <p:cNvSpPr>
            <a:spLocks noGrp="1"/>
          </p:cNvSpPr>
          <p:nvPr>
            <p:ph type="sldNum" sz="quarter" idx="12"/>
          </p:nvPr>
        </p:nvSpPr>
        <p:spPr>
          <a:xfrm>
            <a:off x="9448800" y="6488493"/>
            <a:ext cx="2743200" cy="365125"/>
          </a:xfrm>
        </p:spPr>
        <p:txBody>
          <a:bodyPr/>
          <a:lstStyle/>
          <a:p>
            <a:fld id="{7A4BE706-DAE5-4CE6-9227-A7EBF98FFC7C}" type="slidenum">
              <a:rPr lang="ru-RU" smtClean="0"/>
              <a:t>8</a:t>
            </a:fld>
            <a:endParaRPr lang="ru-RU" dirty="0"/>
          </a:p>
        </p:txBody>
      </p:sp>
      <p:sp>
        <p:nvSpPr>
          <p:cNvPr id="6" name="Дата 5">
            <a:extLst>
              <a:ext uri="{FF2B5EF4-FFF2-40B4-BE49-F238E27FC236}">
                <a16:creationId xmlns:a16="http://schemas.microsoft.com/office/drawing/2014/main" id="{477AAD94-8316-4446-9838-D0325C9E64EA}"/>
              </a:ext>
            </a:extLst>
          </p:cNvPr>
          <p:cNvSpPr>
            <a:spLocks noGrp="1"/>
          </p:cNvSpPr>
          <p:nvPr>
            <p:ph type="dt" sz="half" idx="10"/>
          </p:nvPr>
        </p:nvSpPr>
        <p:spPr>
          <a:xfrm>
            <a:off x="0" y="6497864"/>
            <a:ext cx="2743200" cy="365125"/>
          </a:xfrm>
        </p:spPr>
        <p:txBody>
          <a:bodyPr/>
          <a:lstStyle/>
          <a:p>
            <a:r>
              <a:rPr lang="ru-RU"/>
              <a:t>30.05.2018</a:t>
            </a:r>
            <a:endParaRPr lang="ru-RU" dirty="0"/>
          </a:p>
        </p:txBody>
      </p:sp>
      <p:sp>
        <p:nvSpPr>
          <p:cNvPr id="12" name="Нижний колонтитул 11">
            <a:extLst>
              <a:ext uri="{FF2B5EF4-FFF2-40B4-BE49-F238E27FC236}">
                <a16:creationId xmlns:a16="http://schemas.microsoft.com/office/drawing/2014/main" id="{58FA4ABF-FDE5-4189-B535-2E34FD540CFC}"/>
              </a:ext>
            </a:extLst>
          </p:cNvPr>
          <p:cNvSpPr>
            <a:spLocks noGrp="1"/>
          </p:cNvSpPr>
          <p:nvPr>
            <p:ph type="ftr" sz="quarter" idx="11"/>
          </p:nvPr>
        </p:nvSpPr>
        <p:spPr>
          <a:xfrm>
            <a:off x="4035825" y="6488492"/>
            <a:ext cx="4114800" cy="365125"/>
          </a:xfrm>
        </p:spPr>
        <p:txBody>
          <a:bodyPr/>
          <a:lstStyle/>
          <a:p>
            <a:r>
              <a:rPr lang="en-US"/>
              <a:t>Webex-</a:t>
            </a:r>
            <a:r>
              <a:rPr lang="ru-RU"/>
              <a:t>кон №83</a:t>
            </a:r>
            <a:endParaRPr lang="ru-RU" dirty="0"/>
          </a:p>
        </p:txBody>
      </p:sp>
      <p:sp>
        <p:nvSpPr>
          <p:cNvPr id="16" name="TextBox 15">
            <a:extLst>
              <a:ext uri="{FF2B5EF4-FFF2-40B4-BE49-F238E27FC236}">
                <a16:creationId xmlns:a16="http://schemas.microsoft.com/office/drawing/2014/main" id="{4D287D8F-808D-449D-A713-8273F29D827F}"/>
              </a:ext>
            </a:extLst>
          </p:cNvPr>
          <p:cNvSpPr txBox="1"/>
          <p:nvPr/>
        </p:nvSpPr>
        <p:spPr>
          <a:xfrm>
            <a:off x="3375655" y="5711370"/>
            <a:ext cx="2033057" cy="338554"/>
          </a:xfrm>
          <a:prstGeom prst="rect">
            <a:avLst/>
          </a:prstGeom>
          <a:noFill/>
        </p:spPr>
        <p:txBody>
          <a:bodyPr wrap="none" rtlCol="0">
            <a:spAutoFit/>
          </a:bodyPr>
          <a:lstStyle/>
          <a:p>
            <a:r>
              <a:rPr lang="en-US" sz="1600" dirty="0">
                <a:solidFill>
                  <a:srgbClr val="0000FF"/>
                </a:solidFill>
              </a:rPr>
              <a:t>Kuznetsov et al (2016)</a:t>
            </a:r>
            <a:endParaRPr lang="ru-RU" sz="1600" dirty="0">
              <a:solidFill>
                <a:srgbClr val="0000FF"/>
              </a:solidFill>
            </a:endParaRPr>
          </a:p>
        </p:txBody>
      </p:sp>
      <p:pic>
        <p:nvPicPr>
          <p:cNvPr id="19" name="Рисунок 18">
            <a:extLst>
              <a:ext uri="{FF2B5EF4-FFF2-40B4-BE49-F238E27FC236}">
                <a16:creationId xmlns:a16="http://schemas.microsoft.com/office/drawing/2014/main" id="{04A49C07-8FF4-46E6-B345-7A0CE7B4D9C2}"/>
              </a:ext>
            </a:extLst>
          </p:cNvPr>
          <p:cNvPicPr>
            <a:picLocks noChangeAspect="1"/>
          </p:cNvPicPr>
          <p:nvPr/>
        </p:nvPicPr>
        <p:blipFill>
          <a:blip r:embed="rId3"/>
          <a:stretch>
            <a:fillRect/>
          </a:stretch>
        </p:blipFill>
        <p:spPr>
          <a:xfrm>
            <a:off x="178620" y="1797644"/>
            <a:ext cx="8427128" cy="3892022"/>
          </a:xfrm>
          <a:prstGeom prst="rect">
            <a:avLst/>
          </a:prstGeom>
        </p:spPr>
      </p:pic>
      <p:pic>
        <p:nvPicPr>
          <p:cNvPr id="20" name="Рисунок 19">
            <a:extLst>
              <a:ext uri="{FF2B5EF4-FFF2-40B4-BE49-F238E27FC236}">
                <a16:creationId xmlns:a16="http://schemas.microsoft.com/office/drawing/2014/main" id="{789EC8F3-A59D-4A26-B2DC-4C6ABE6AF1FD}"/>
              </a:ext>
            </a:extLst>
          </p:cNvPr>
          <p:cNvPicPr>
            <a:picLocks noChangeAspect="1"/>
          </p:cNvPicPr>
          <p:nvPr/>
        </p:nvPicPr>
        <p:blipFill>
          <a:blip r:embed="rId4"/>
          <a:stretch>
            <a:fillRect/>
          </a:stretch>
        </p:blipFill>
        <p:spPr>
          <a:xfrm>
            <a:off x="8686482" y="1581045"/>
            <a:ext cx="3502743" cy="4299602"/>
          </a:xfrm>
          <a:prstGeom prst="rect">
            <a:avLst/>
          </a:prstGeom>
        </p:spPr>
      </p:pic>
    </p:spTree>
    <p:extLst>
      <p:ext uri="{BB962C8B-B14F-4D97-AF65-F5344CB8AC3E}">
        <p14:creationId xmlns:p14="http://schemas.microsoft.com/office/powerpoint/2010/main" val="275981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24744"/>
          </a:xfrm>
        </p:spPr>
        <p:txBody>
          <a:bodyPr>
            <a:normAutofit/>
          </a:bodyPr>
          <a:lstStyle/>
          <a:p>
            <a:pPr algn="ctr">
              <a:lnSpc>
                <a:spcPct val="100000"/>
              </a:lnSpc>
              <a:spcBef>
                <a:spcPts val="1200"/>
              </a:spcBef>
            </a:pPr>
            <a:r>
              <a:rPr lang="en-US" sz="2800" b="1" u="sng" dirty="0">
                <a:solidFill>
                  <a:srgbClr val="FF0000"/>
                </a:solidFill>
              </a:rPr>
              <a:t>Our initial working hypothesis (</a:t>
            </a:r>
            <a:r>
              <a:rPr lang="en-US" sz="2400" b="1" u="sng" dirty="0">
                <a:solidFill>
                  <a:srgbClr val="FF0000"/>
                </a:solidFill>
              </a:rPr>
              <a:t>in </a:t>
            </a:r>
            <a:r>
              <a:rPr lang="en-US" sz="2400" u="sng" dirty="0" err="1">
                <a:solidFill>
                  <a:srgbClr val="0000FF"/>
                </a:solidFill>
              </a:rPr>
              <a:t>Kuznetsov</a:t>
            </a:r>
            <a:r>
              <a:rPr lang="en-US" sz="2400" u="sng" dirty="0">
                <a:solidFill>
                  <a:srgbClr val="0000FF"/>
                </a:solidFill>
              </a:rPr>
              <a:t> et al., 2016</a:t>
            </a:r>
            <a:r>
              <a:rPr lang="en-US" sz="2800" u="sng" dirty="0">
                <a:solidFill>
                  <a:srgbClr val="0000FF"/>
                </a:solidFill>
              </a:rPr>
              <a:t>)</a:t>
            </a:r>
            <a:r>
              <a:rPr lang="en-US" sz="2800" b="1" u="sng" dirty="0">
                <a:solidFill>
                  <a:srgbClr val="FF0000"/>
                </a:solidFill>
              </a:rPr>
              <a:t>: </a:t>
            </a:r>
            <a:br>
              <a:rPr lang="en-US" sz="2800" b="1" dirty="0"/>
            </a:br>
            <a:r>
              <a:rPr lang="en-US" sz="2200" b="1" dirty="0"/>
              <a:t>Erupting magnetic flux-rope (MFR) as a possible trigger of energy release in multiple coronal loop systems</a:t>
            </a:r>
            <a:endParaRPr lang="ru-RU" sz="2200" b="1"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047" y="1834636"/>
            <a:ext cx="7621906" cy="4559889"/>
          </a:xfrm>
          <a:prstGeom prst="rect">
            <a:avLst/>
          </a:prstGeom>
        </p:spPr>
      </p:pic>
      <p:sp>
        <p:nvSpPr>
          <p:cNvPr id="4" name="TextBox 3"/>
          <p:cNvSpPr txBox="1"/>
          <p:nvPr/>
        </p:nvSpPr>
        <p:spPr>
          <a:xfrm>
            <a:off x="287424" y="3745248"/>
            <a:ext cx="1869423" cy="369332"/>
          </a:xfrm>
          <a:prstGeom prst="rect">
            <a:avLst/>
          </a:prstGeom>
          <a:noFill/>
        </p:spPr>
        <p:txBody>
          <a:bodyPr wrap="none" rtlCol="0">
            <a:spAutoFit/>
          </a:bodyPr>
          <a:lstStyle/>
          <a:p>
            <a:r>
              <a:rPr lang="en-US" b="1" dirty="0">
                <a:solidFill>
                  <a:srgbClr val="7030A0"/>
                </a:solidFill>
              </a:rPr>
              <a:t>Two-ribbon flares</a:t>
            </a:r>
            <a:endParaRPr lang="ru-RU" b="1" dirty="0">
              <a:solidFill>
                <a:srgbClr val="7030A0"/>
              </a:solidFill>
            </a:endParaRPr>
          </a:p>
        </p:txBody>
      </p:sp>
      <p:sp>
        <p:nvSpPr>
          <p:cNvPr id="5" name="TextBox 4"/>
          <p:cNvSpPr txBox="1"/>
          <p:nvPr/>
        </p:nvSpPr>
        <p:spPr>
          <a:xfrm>
            <a:off x="882650" y="1124744"/>
            <a:ext cx="10426700" cy="646331"/>
          </a:xfrm>
          <a:prstGeom prst="rect">
            <a:avLst/>
          </a:prstGeom>
          <a:solidFill>
            <a:srgbClr val="FFC000"/>
          </a:solidFill>
        </p:spPr>
        <p:txBody>
          <a:bodyPr wrap="square" rtlCol="0">
            <a:spAutoFit/>
          </a:bodyPr>
          <a:lstStyle/>
          <a:p>
            <a:pPr algn="ctr"/>
            <a:r>
              <a:rPr lang="en-US" b="1" dirty="0">
                <a:solidFill>
                  <a:srgbClr val="0000FF"/>
                </a:solidFill>
              </a:rPr>
              <a:t>HXR pulsations (“Elementary Flare Bursts”) are resulted from successive interactions of different flux-rope parts with different surrounding loops</a:t>
            </a:r>
            <a:endParaRPr lang="ru-RU" b="1" dirty="0">
              <a:solidFill>
                <a:srgbClr val="0000FF"/>
              </a:solidFill>
            </a:endParaRPr>
          </a:p>
        </p:txBody>
      </p:sp>
      <p:sp>
        <p:nvSpPr>
          <p:cNvPr id="8" name="Номер слайда 7"/>
          <p:cNvSpPr>
            <a:spLocks noGrp="1"/>
          </p:cNvSpPr>
          <p:nvPr>
            <p:ph type="sldNum" sz="quarter" idx="12"/>
          </p:nvPr>
        </p:nvSpPr>
        <p:spPr>
          <a:xfrm>
            <a:off x="9448800" y="6483209"/>
            <a:ext cx="2743200" cy="365125"/>
          </a:xfrm>
        </p:spPr>
        <p:txBody>
          <a:bodyPr/>
          <a:lstStyle/>
          <a:p>
            <a:fld id="{7A4BE706-DAE5-4CE6-9227-A7EBF98FFC7C}" type="slidenum">
              <a:rPr lang="ru-RU" smtClean="0"/>
              <a:t>9</a:t>
            </a:fld>
            <a:endParaRPr lang="ru-RU" dirty="0"/>
          </a:p>
        </p:txBody>
      </p:sp>
      <p:sp>
        <p:nvSpPr>
          <p:cNvPr id="6" name="Дата 5">
            <a:extLst>
              <a:ext uri="{FF2B5EF4-FFF2-40B4-BE49-F238E27FC236}">
                <a16:creationId xmlns:a16="http://schemas.microsoft.com/office/drawing/2014/main" id="{A583BBCC-3AFE-4044-A9CF-5E418961B1B8}"/>
              </a:ext>
            </a:extLst>
          </p:cNvPr>
          <p:cNvSpPr>
            <a:spLocks noGrp="1"/>
          </p:cNvSpPr>
          <p:nvPr>
            <p:ph type="dt" sz="half" idx="10"/>
          </p:nvPr>
        </p:nvSpPr>
        <p:spPr>
          <a:xfrm>
            <a:off x="0" y="6494400"/>
            <a:ext cx="2743200" cy="365125"/>
          </a:xfrm>
        </p:spPr>
        <p:txBody>
          <a:bodyPr/>
          <a:lstStyle/>
          <a:p>
            <a:r>
              <a:rPr lang="ru-RU"/>
              <a:t>30.05.2018</a:t>
            </a:r>
            <a:endParaRPr lang="ru-RU" dirty="0"/>
          </a:p>
        </p:txBody>
      </p:sp>
      <p:sp>
        <p:nvSpPr>
          <p:cNvPr id="7" name="Нижний колонтитул 6">
            <a:extLst>
              <a:ext uri="{FF2B5EF4-FFF2-40B4-BE49-F238E27FC236}">
                <a16:creationId xmlns:a16="http://schemas.microsoft.com/office/drawing/2014/main" id="{EB19238A-EEE5-4675-92AD-8BBF4025709B}"/>
              </a:ext>
            </a:extLst>
          </p:cNvPr>
          <p:cNvSpPr>
            <a:spLocks noGrp="1"/>
          </p:cNvSpPr>
          <p:nvPr>
            <p:ph type="ftr" sz="quarter" idx="11"/>
          </p:nvPr>
        </p:nvSpPr>
        <p:spPr>
          <a:xfrm>
            <a:off x="4038600" y="6494400"/>
            <a:ext cx="4114800" cy="365125"/>
          </a:xfrm>
        </p:spPr>
        <p:txBody>
          <a:bodyPr/>
          <a:lstStyle/>
          <a:p>
            <a:r>
              <a:rPr lang="en-US"/>
              <a:t>Webex-</a:t>
            </a:r>
            <a:r>
              <a:rPr lang="ru-RU"/>
              <a:t>кон №83</a:t>
            </a:r>
            <a:endParaRPr lang="ru-RU" dirty="0"/>
          </a:p>
        </p:txBody>
      </p:sp>
      <p:sp>
        <p:nvSpPr>
          <p:cNvPr id="9" name="Прямоугольник 8">
            <a:extLst>
              <a:ext uri="{FF2B5EF4-FFF2-40B4-BE49-F238E27FC236}">
                <a16:creationId xmlns:a16="http://schemas.microsoft.com/office/drawing/2014/main" id="{9A98D290-25ED-4574-A25F-C071D68352C4}"/>
              </a:ext>
            </a:extLst>
          </p:cNvPr>
          <p:cNvSpPr/>
          <p:nvPr/>
        </p:nvSpPr>
        <p:spPr>
          <a:xfrm>
            <a:off x="10059040" y="3422082"/>
            <a:ext cx="1947584" cy="646331"/>
          </a:xfrm>
          <a:prstGeom prst="rect">
            <a:avLst/>
          </a:prstGeom>
        </p:spPr>
        <p:txBody>
          <a:bodyPr wrap="none">
            <a:spAutoFit/>
          </a:bodyPr>
          <a:lstStyle/>
          <a:p>
            <a:pPr algn="ctr"/>
            <a:r>
              <a:rPr lang="en-US" b="1" dirty="0">
                <a:solidFill>
                  <a:srgbClr val="7030A0"/>
                </a:solidFill>
              </a:rPr>
              <a:t>Complex magnetic</a:t>
            </a:r>
          </a:p>
          <a:p>
            <a:pPr algn="ctr"/>
            <a:r>
              <a:rPr lang="en-US" b="1" dirty="0">
                <a:solidFill>
                  <a:srgbClr val="7030A0"/>
                </a:solidFill>
              </a:rPr>
              <a:t> topology</a:t>
            </a:r>
            <a:endParaRPr lang="ru-RU" b="1" dirty="0"/>
          </a:p>
        </p:txBody>
      </p:sp>
      <p:sp>
        <p:nvSpPr>
          <p:cNvPr id="10" name="Полилиния: фигура 9">
            <a:extLst>
              <a:ext uri="{FF2B5EF4-FFF2-40B4-BE49-F238E27FC236}">
                <a16:creationId xmlns:a16="http://schemas.microsoft.com/office/drawing/2014/main" id="{F1DDE4A5-180F-4DAD-93AA-D43E017B1ECB}"/>
              </a:ext>
            </a:extLst>
          </p:cNvPr>
          <p:cNvSpPr/>
          <p:nvPr/>
        </p:nvSpPr>
        <p:spPr>
          <a:xfrm>
            <a:off x="2960016" y="2790334"/>
            <a:ext cx="2073897" cy="952107"/>
          </a:xfrm>
          <a:custGeom>
            <a:avLst/>
            <a:gdLst>
              <a:gd name="connsiteX0" fmla="*/ 2073897 w 2073897"/>
              <a:gd name="connsiteY0" fmla="*/ 565608 h 952107"/>
              <a:gd name="connsiteX1" fmla="*/ 2045617 w 2073897"/>
              <a:gd name="connsiteY1" fmla="*/ 518474 h 952107"/>
              <a:gd name="connsiteX2" fmla="*/ 1894788 w 2073897"/>
              <a:gd name="connsiteY2" fmla="*/ 537328 h 952107"/>
              <a:gd name="connsiteX3" fmla="*/ 1923069 w 2073897"/>
              <a:gd name="connsiteY3" fmla="*/ 527901 h 952107"/>
              <a:gd name="connsiteX4" fmla="*/ 1951349 w 2073897"/>
              <a:gd name="connsiteY4" fmla="*/ 509047 h 952107"/>
              <a:gd name="connsiteX5" fmla="*/ 1989056 w 2073897"/>
              <a:gd name="connsiteY5" fmla="*/ 461913 h 952107"/>
              <a:gd name="connsiteX6" fmla="*/ 1970203 w 2073897"/>
              <a:gd name="connsiteY6" fmla="*/ 433633 h 952107"/>
              <a:gd name="connsiteX7" fmla="*/ 1932495 w 2073897"/>
              <a:gd name="connsiteY7" fmla="*/ 405353 h 952107"/>
              <a:gd name="connsiteX8" fmla="*/ 1828800 w 2073897"/>
              <a:gd name="connsiteY8" fmla="*/ 386499 h 952107"/>
              <a:gd name="connsiteX9" fmla="*/ 1781666 w 2073897"/>
              <a:gd name="connsiteY9" fmla="*/ 395926 h 952107"/>
              <a:gd name="connsiteX10" fmla="*/ 1762813 w 2073897"/>
              <a:gd name="connsiteY10" fmla="*/ 433633 h 952107"/>
              <a:gd name="connsiteX11" fmla="*/ 1791093 w 2073897"/>
              <a:gd name="connsiteY11" fmla="*/ 443060 h 952107"/>
              <a:gd name="connsiteX12" fmla="*/ 1819374 w 2073897"/>
              <a:gd name="connsiteY12" fmla="*/ 433633 h 952107"/>
              <a:gd name="connsiteX13" fmla="*/ 1791093 w 2073897"/>
              <a:gd name="connsiteY13" fmla="*/ 377072 h 952107"/>
              <a:gd name="connsiteX14" fmla="*/ 1677972 w 2073897"/>
              <a:gd name="connsiteY14" fmla="*/ 320511 h 952107"/>
              <a:gd name="connsiteX15" fmla="*/ 1602557 w 2073897"/>
              <a:gd name="connsiteY15" fmla="*/ 301658 h 952107"/>
              <a:gd name="connsiteX16" fmla="*/ 1508289 w 2073897"/>
              <a:gd name="connsiteY16" fmla="*/ 311085 h 952107"/>
              <a:gd name="connsiteX17" fmla="*/ 1536570 w 2073897"/>
              <a:gd name="connsiteY17" fmla="*/ 320511 h 952107"/>
              <a:gd name="connsiteX18" fmla="*/ 1555423 w 2073897"/>
              <a:gd name="connsiteY18" fmla="*/ 292231 h 952107"/>
              <a:gd name="connsiteX19" fmla="*/ 1545996 w 2073897"/>
              <a:gd name="connsiteY19" fmla="*/ 226243 h 952107"/>
              <a:gd name="connsiteX20" fmla="*/ 1527143 w 2073897"/>
              <a:gd name="connsiteY20" fmla="*/ 197963 h 952107"/>
              <a:gd name="connsiteX21" fmla="*/ 1470582 w 2073897"/>
              <a:gd name="connsiteY21" fmla="*/ 150829 h 952107"/>
              <a:gd name="connsiteX22" fmla="*/ 1366887 w 2073897"/>
              <a:gd name="connsiteY22" fmla="*/ 160256 h 952107"/>
              <a:gd name="connsiteX23" fmla="*/ 1376314 w 2073897"/>
              <a:gd name="connsiteY23" fmla="*/ 197963 h 952107"/>
              <a:gd name="connsiteX24" fmla="*/ 1366887 w 2073897"/>
              <a:gd name="connsiteY24" fmla="*/ 141402 h 952107"/>
              <a:gd name="connsiteX25" fmla="*/ 1319753 w 2073897"/>
              <a:gd name="connsiteY25" fmla="*/ 94268 h 952107"/>
              <a:gd name="connsiteX26" fmla="*/ 1272619 w 2073897"/>
              <a:gd name="connsiteY26" fmla="*/ 84841 h 952107"/>
              <a:gd name="connsiteX27" fmla="*/ 1168924 w 2073897"/>
              <a:gd name="connsiteY27" fmla="*/ 94268 h 952107"/>
              <a:gd name="connsiteX28" fmla="*/ 1150071 w 2073897"/>
              <a:gd name="connsiteY28" fmla="*/ 122548 h 952107"/>
              <a:gd name="connsiteX29" fmla="*/ 1197205 w 2073897"/>
              <a:gd name="connsiteY29" fmla="*/ 113122 h 952107"/>
              <a:gd name="connsiteX30" fmla="*/ 1150071 w 2073897"/>
              <a:gd name="connsiteY30" fmla="*/ 65988 h 952107"/>
              <a:gd name="connsiteX31" fmla="*/ 1102937 w 2073897"/>
              <a:gd name="connsiteY31" fmla="*/ 18854 h 952107"/>
              <a:gd name="connsiteX32" fmla="*/ 1046376 w 2073897"/>
              <a:gd name="connsiteY32" fmla="*/ 0 h 952107"/>
              <a:gd name="connsiteX33" fmla="*/ 942681 w 2073897"/>
              <a:gd name="connsiteY33" fmla="*/ 47134 h 952107"/>
              <a:gd name="connsiteX34" fmla="*/ 933254 w 2073897"/>
              <a:gd name="connsiteY34" fmla="*/ 75414 h 952107"/>
              <a:gd name="connsiteX35" fmla="*/ 961535 w 2073897"/>
              <a:gd name="connsiteY35" fmla="*/ 84841 h 952107"/>
              <a:gd name="connsiteX36" fmla="*/ 838986 w 2073897"/>
              <a:gd name="connsiteY36" fmla="*/ 47134 h 952107"/>
              <a:gd name="connsiteX37" fmla="*/ 801279 w 2073897"/>
              <a:gd name="connsiteY37" fmla="*/ 37707 h 952107"/>
              <a:gd name="connsiteX38" fmla="*/ 631596 w 2073897"/>
              <a:gd name="connsiteY38" fmla="*/ 47134 h 952107"/>
              <a:gd name="connsiteX39" fmla="*/ 631596 w 2073897"/>
              <a:gd name="connsiteY39" fmla="*/ 103695 h 952107"/>
              <a:gd name="connsiteX40" fmla="*/ 659877 w 2073897"/>
              <a:gd name="connsiteY40" fmla="*/ 113122 h 952107"/>
              <a:gd name="connsiteX41" fmla="*/ 697584 w 2073897"/>
              <a:gd name="connsiteY41" fmla="*/ 103695 h 952107"/>
              <a:gd name="connsiteX42" fmla="*/ 707011 w 2073897"/>
              <a:gd name="connsiteY42" fmla="*/ 75414 h 952107"/>
              <a:gd name="connsiteX43" fmla="*/ 669304 w 2073897"/>
              <a:gd name="connsiteY43" fmla="*/ 65988 h 952107"/>
              <a:gd name="connsiteX44" fmla="*/ 603316 w 2073897"/>
              <a:gd name="connsiteY44" fmla="*/ 75414 h 952107"/>
              <a:gd name="connsiteX45" fmla="*/ 556182 w 2073897"/>
              <a:gd name="connsiteY45" fmla="*/ 131975 h 952107"/>
              <a:gd name="connsiteX46" fmla="*/ 537328 w 2073897"/>
              <a:gd name="connsiteY46" fmla="*/ 188536 h 952107"/>
              <a:gd name="connsiteX47" fmla="*/ 527902 w 2073897"/>
              <a:gd name="connsiteY47" fmla="*/ 216817 h 952107"/>
              <a:gd name="connsiteX48" fmla="*/ 480768 w 2073897"/>
              <a:gd name="connsiteY48" fmla="*/ 226243 h 952107"/>
              <a:gd name="connsiteX49" fmla="*/ 414780 w 2073897"/>
              <a:gd name="connsiteY49" fmla="*/ 235670 h 952107"/>
              <a:gd name="connsiteX50" fmla="*/ 443060 w 2073897"/>
              <a:gd name="connsiteY50" fmla="*/ 358219 h 952107"/>
              <a:gd name="connsiteX51" fmla="*/ 471341 w 2073897"/>
              <a:gd name="connsiteY51" fmla="*/ 386499 h 952107"/>
              <a:gd name="connsiteX52" fmla="*/ 499621 w 2073897"/>
              <a:gd name="connsiteY52" fmla="*/ 405353 h 952107"/>
              <a:gd name="connsiteX53" fmla="*/ 443060 w 2073897"/>
              <a:gd name="connsiteY53" fmla="*/ 358219 h 952107"/>
              <a:gd name="connsiteX54" fmla="*/ 386499 w 2073897"/>
              <a:gd name="connsiteY54" fmla="*/ 367645 h 952107"/>
              <a:gd name="connsiteX55" fmla="*/ 339365 w 2073897"/>
              <a:gd name="connsiteY55" fmla="*/ 424206 h 952107"/>
              <a:gd name="connsiteX56" fmla="*/ 348792 w 2073897"/>
              <a:gd name="connsiteY56" fmla="*/ 509047 h 952107"/>
              <a:gd name="connsiteX57" fmla="*/ 339365 w 2073897"/>
              <a:gd name="connsiteY57" fmla="*/ 480767 h 952107"/>
              <a:gd name="connsiteX58" fmla="*/ 282805 w 2073897"/>
              <a:gd name="connsiteY58" fmla="*/ 490194 h 952107"/>
              <a:gd name="connsiteX59" fmla="*/ 254524 w 2073897"/>
              <a:gd name="connsiteY59" fmla="*/ 518474 h 952107"/>
              <a:gd name="connsiteX60" fmla="*/ 235671 w 2073897"/>
              <a:gd name="connsiteY60" fmla="*/ 575035 h 952107"/>
              <a:gd name="connsiteX61" fmla="*/ 254524 w 2073897"/>
              <a:gd name="connsiteY61" fmla="*/ 707010 h 952107"/>
              <a:gd name="connsiteX62" fmla="*/ 273378 w 2073897"/>
              <a:gd name="connsiteY62" fmla="*/ 735291 h 952107"/>
              <a:gd name="connsiteX63" fmla="*/ 301658 w 2073897"/>
              <a:gd name="connsiteY63" fmla="*/ 744718 h 952107"/>
              <a:gd name="connsiteX64" fmla="*/ 311085 w 2073897"/>
              <a:gd name="connsiteY64" fmla="*/ 716437 h 952107"/>
              <a:gd name="connsiteX65" fmla="*/ 235671 w 2073897"/>
              <a:gd name="connsiteY65" fmla="*/ 697584 h 952107"/>
              <a:gd name="connsiteX66" fmla="*/ 188537 w 2073897"/>
              <a:gd name="connsiteY66" fmla="*/ 707010 h 952107"/>
              <a:gd name="connsiteX67" fmla="*/ 179110 w 2073897"/>
              <a:gd name="connsiteY67" fmla="*/ 735291 h 952107"/>
              <a:gd name="connsiteX68" fmla="*/ 188537 w 2073897"/>
              <a:gd name="connsiteY68" fmla="*/ 810705 h 952107"/>
              <a:gd name="connsiteX69" fmla="*/ 188537 w 2073897"/>
              <a:gd name="connsiteY69" fmla="*/ 754144 h 952107"/>
              <a:gd name="connsiteX70" fmla="*/ 160256 w 2073897"/>
              <a:gd name="connsiteY70" fmla="*/ 744718 h 952107"/>
              <a:gd name="connsiteX71" fmla="*/ 122549 w 2073897"/>
              <a:gd name="connsiteY71" fmla="*/ 763571 h 952107"/>
              <a:gd name="connsiteX72" fmla="*/ 84842 w 2073897"/>
              <a:gd name="connsiteY72" fmla="*/ 791852 h 952107"/>
              <a:gd name="connsiteX73" fmla="*/ 28281 w 2073897"/>
              <a:gd name="connsiteY73" fmla="*/ 829559 h 952107"/>
              <a:gd name="connsiteX74" fmla="*/ 0 w 2073897"/>
              <a:gd name="connsiteY74" fmla="*/ 848412 h 952107"/>
              <a:gd name="connsiteX75" fmla="*/ 9427 w 2073897"/>
              <a:gd name="connsiteY75" fmla="*/ 914400 h 952107"/>
              <a:gd name="connsiteX76" fmla="*/ 65988 w 2073897"/>
              <a:gd name="connsiteY76" fmla="*/ 952107 h 952107"/>
              <a:gd name="connsiteX77" fmla="*/ 169683 w 2073897"/>
              <a:gd name="connsiteY77" fmla="*/ 942680 h 952107"/>
              <a:gd name="connsiteX78" fmla="*/ 141403 w 2073897"/>
              <a:gd name="connsiteY78" fmla="*/ 933254 h 952107"/>
              <a:gd name="connsiteX79" fmla="*/ 122549 w 2073897"/>
              <a:gd name="connsiteY79" fmla="*/ 914400 h 95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73897" h="952107">
                <a:moveTo>
                  <a:pt x="2073897" y="565608"/>
                </a:moveTo>
                <a:cubicBezTo>
                  <a:pt x="2064470" y="549897"/>
                  <a:pt x="2063321" y="523195"/>
                  <a:pt x="2045617" y="518474"/>
                </a:cubicBezTo>
                <a:cubicBezTo>
                  <a:pt x="1881248" y="474642"/>
                  <a:pt x="1982330" y="537328"/>
                  <a:pt x="1894788" y="537328"/>
                </a:cubicBezTo>
                <a:cubicBezTo>
                  <a:pt x="1884851" y="537328"/>
                  <a:pt x="1913642" y="531043"/>
                  <a:pt x="1923069" y="527901"/>
                </a:cubicBezTo>
                <a:cubicBezTo>
                  <a:pt x="1932496" y="521616"/>
                  <a:pt x="1944271" y="517894"/>
                  <a:pt x="1951349" y="509047"/>
                </a:cubicBezTo>
                <a:cubicBezTo>
                  <a:pt x="2003387" y="443999"/>
                  <a:pt x="1908009" y="515946"/>
                  <a:pt x="1989056" y="461913"/>
                </a:cubicBezTo>
                <a:cubicBezTo>
                  <a:pt x="1982772" y="452486"/>
                  <a:pt x="1978214" y="441644"/>
                  <a:pt x="1970203" y="433633"/>
                </a:cubicBezTo>
                <a:cubicBezTo>
                  <a:pt x="1959093" y="422523"/>
                  <a:pt x="1946136" y="413148"/>
                  <a:pt x="1932495" y="405353"/>
                </a:cubicBezTo>
                <a:cubicBezTo>
                  <a:pt x="1908080" y="391402"/>
                  <a:pt x="1842945" y="388267"/>
                  <a:pt x="1828800" y="386499"/>
                </a:cubicBezTo>
                <a:cubicBezTo>
                  <a:pt x="1813089" y="389641"/>
                  <a:pt x="1797210" y="392040"/>
                  <a:pt x="1781666" y="395926"/>
                </a:cubicBezTo>
                <a:cubicBezTo>
                  <a:pt x="1761555" y="400954"/>
                  <a:pt x="1732648" y="403468"/>
                  <a:pt x="1762813" y="433633"/>
                </a:cubicBezTo>
                <a:cubicBezTo>
                  <a:pt x="1769839" y="440659"/>
                  <a:pt x="1781666" y="439918"/>
                  <a:pt x="1791093" y="443060"/>
                </a:cubicBezTo>
                <a:cubicBezTo>
                  <a:pt x="1800520" y="439918"/>
                  <a:pt x="1814930" y="442521"/>
                  <a:pt x="1819374" y="433633"/>
                </a:cubicBezTo>
                <a:cubicBezTo>
                  <a:pt x="1824344" y="423693"/>
                  <a:pt x="1794958" y="380454"/>
                  <a:pt x="1791093" y="377072"/>
                </a:cubicBezTo>
                <a:cubicBezTo>
                  <a:pt x="1746114" y="337715"/>
                  <a:pt x="1731368" y="338310"/>
                  <a:pt x="1677972" y="320511"/>
                </a:cubicBezTo>
                <a:cubicBezTo>
                  <a:pt x="1634501" y="306021"/>
                  <a:pt x="1659418" y="313031"/>
                  <a:pt x="1602557" y="301658"/>
                </a:cubicBezTo>
                <a:cubicBezTo>
                  <a:pt x="1571134" y="304800"/>
                  <a:pt x="1538653" y="302410"/>
                  <a:pt x="1508289" y="311085"/>
                </a:cubicBezTo>
                <a:cubicBezTo>
                  <a:pt x="1498734" y="313815"/>
                  <a:pt x="1527344" y="324202"/>
                  <a:pt x="1536570" y="320511"/>
                </a:cubicBezTo>
                <a:cubicBezTo>
                  <a:pt x="1547089" y="316303"/>
                  <a:pt x="1549139" y="301658"/>
                  <a:pt x="1555423" y="292231"/>
                </a:cubicBezTo>
                <a:cubicBezTo>
                  <a:pt x="1552281" y="270235"/>
                  <a:pt x="1552381" y="247525"/>
                  <a:pt x="1545996" y="226243"/>
                </a:cubicBezTo>
                <a:cubicBezTo>
                  <a:pt x="1542741" y="215391"/>
                  <a:pt x="1534396" y="206666"/>
                  <a:pt x="1527143" y="197963"/>
                </a:cubicBezTo>
                <a:cubicBezTo>
                  <a:pt x="1504460" y="170744"/>
                  <a:pt x="1498389" y="169367"/>
                  <a:pt x="1470582" y="150829"/>
                </a:cubicBezTo>
                <a:lnTo>
                  <a:pt x="1366887" y="160256"/>
                </a:lnTo>
                <a:cubicBezTo>
                  <a:pt x="1355299" y="166050"/>
                  <a:pt x="1376314" y="210919"/>
                  <a:pt x="1376314" y="197963"/>
                </a:cubicBezTo>
                <a:cubicBezTo>
                  <a:pt x="1376314" y="178849"/>
                  <a:pt x="1372931" y="159535"/>
                  <a:pt x="1366887" y="141402"/>
                </a:cubicBezTo>
                <a:cubicBezTo>
                  <a:pt x="1360304" y="121652"/>
                  <a:pt x="1338904" y="101450"/>
                  <a:pt x="1319753" y="94268"/>
                </a:cubicBezTo>
                <a:cubicBezTo>
                  <a:pt x="1304751" y="88642"/>
                  <a:pt x="1288330" y="87983"/>
                  <a:pt x="1272619" y="84841"/>
                </a:cubicBezTo>
                <a:cubicBezTo>
                  <a:pt x="1238054" y="87983"/>
                  <a:pt x="1202097" y="84061"/>
                  <a:pt x="1168924" y="94268"/>
                </a:cubicBezTo>
                <a:cubicBezTo>
                  <a:pt x="1158096" y="97600"/>
                  <a:pt x="1140644" y="116264"/>
                  <a:pt x="1150071" y="122548"/>
                </a:cubicBezTo>
                <a:cubicBezTo>
                  <a:pt x="1163402" y="131436"/>
                  <a:pt x="1181494" y="116264"/>
                  <a:pt x="1197205" y="113122"/>
                </a:cubicBezTo>
                <a:cubicBezTo>
                  <a:pt x="1146927" y="37704"/>
                  <a:pt x="1212917" y="128834"/>
                  <a:pt x="1150071" y="65988"/>
                </a:cubicBezTo>
                <a:cubicBezTo>
                  <a:pt x="1117391" y="33308"/>
                  <a:pt x="1148186" y="38964"/>
                  <a:pt x="1102937" y="18854"/>
                </a:cubicBezTo>
                <a:cubicBezTo>
                  <a:pt x="1084776" y="10783"/>
                  <a:pt x="1046376" y="0"/>
                  <a:pt x="1046376" y="0"/>
                </a:cubicBezTo>
                <a:cubicBezTo>
                  <a:pt x="973348" y="9129"/>
                  <a:pt x="975013" y="-9447"/>
                  <a:pt x="942681" y="47134"/>
                </a:cubicBezTo>
                <a:cubicBezTo>
                  <a:pt x="937751" y="55761"/>
                  <a:pt x="936396" y="65987"/>
                  <a:pt x="933254" y="75414"/>
                </a:cubicBezTo>
                <a:cubicBezTo>
                  <a:pt x="942681" y="78556"/>
                  <a:pt x="970423" y="89285"/>
                  <a:pt x="961535" y="84841"/>
                </a:cubicBezTo>
                <a:cubicBezTo>
                  <a:pt x="918817" y="63484"/>
                  <a:pt x="887214" y="59191"/>
                  <a:pt x="838986" y="47134"/>
                </a:cubicBezTo>
                <a:lnTo>
                  <a:pt x="801279" y="37707"/>
                </a:lnTo>
                <a:cubicBezTo>
                  <a:pt x="744718" y="40849"/>
                  <a:pt x="687029" y="35464"/>
                  <a:pt x="631596" y="47134"/>
                </a:cubicBezTo>
                <a:cubicBezTo>
                  <a:pt x="610831" y="51505"/>
                  <a:pt x="627225" y="99324"/>
                  <a:pt x="631596" y="103695"/>
                </a:cubicBezTo>
                <a:cubicBezTo>
                  <a:pt x="638622" y="110722"/>
                  <a:pt x="650450" y="109980"/>
                  <a:pt x="659877" y="113122"/>
                </a:cubicBezTo>
                <a:cubicBezTo>
                  <a:pt x="672446" y="109980"/>
                  <a:pt x="687467" y="111789"/>
                  <a:pt x="697584" y="103695"/>
                </a:cubicBezTo>
                <a:cubicBezTo>
                  <a:pt x="705343" y="97487"/>
                  <a:pt x="712973" y="83364"/>
                  <a:pt x="707011" y="75414"/>
                </a:cubicBezTo>
                <a:cubicBezTo>
                  <a:pt x="699238" y="65049"/>
                  <a:pt x="681873" y="69130"/>
                  <a:pt x="669304" y="65988"/>
                </a:cubicBezTo>
                <a:cubicBezTo>
                  <a:pt x="647308" y="69130"/>
                  <a:pt x="623946" y="67162"/>
                  <a:pt x="603316" y="75414"/>
                </a:cubicBezTo>
                <a:cubicBezTo>
                  <a:pt x="586822" y="82011"/>
                  <a:pt x="565607" y="117838"/>
                  <a:pt x="556182" y="131975"/>
                </a:cubicBezTo>
                <a:lnTo>
                  <a:pt x="537328" y="188536"/>
                </a:lnTo>
                <a:lnTo>
                  <a:pt x="527902" y="216817"/>
                </a:lnTo>
                <a:cubicBezTo>
                  <a:pt x="584528" y="254567"/>
                  <a:pt x="551175" y="226243"/>
                  <a:pt x="480768" y="226243"/>
                </a:cubicBezTo>
                <a:cubicBezTo>
                  <a:pt x="458549" y="226243"/>
                  <a:pt x="436776" y="232528"/>
                  <a:pt x="414780" y="235670"/>
                </a:cubicBezTo>
                <a:cubicBezTo>
                  <a:pt x="420710" y="289040"/>
                  <a:pt x="413976" y="317501"/>
                  <a:pt x="443060" y="358219"/>
                </a:cubicBezTo>
                <a:cubicBezTo>
                  <a:pt x="450809" y="369067"/>
                  <a:pt x="461099" y="377964"/>
                  <a:pt x="471341" y="386499"/>
                </a:cubicBezTo>
                <a:cubicBezTo>
                  <a:pt x="480045" y="393752"/>
                  <a:pt x="499621" y="416683"/>
                  <a:pt x="499621" y="405353"/>
                </a:cubicBezTo>
                <a:cubicBezTo>
                  <a:pt x="499621" y="393253"/>
                  <a:pt x="451592" y="363907"/>
                  <a:pt x="443060" y="358219"/>
                </a:cubicBezTo>
                <a:cubicBezTo>
                  <a:pt x="424206" y="361361"/>
                  <a:pt x="403965" y="359882"/>
                  <a:pt x="386499" y="367645"/>
                </a:cubicBezTo>
                <a:cubicBezTo>
                  <a:pt x="369311" y="375284"/>
                  <a:pt x="349380" y="409184"/>
                  <a:pt x="339365" y="424206"/>
                </a:cubicBezTo>
                <a:cubicBezTo>
                  <a:pt x="342507" y="452486"/>
                  <a:pt x="348792" y="480593"/>
                  <a:pt x="348792" y="509047"/>
                </a:cubicBezTo>
                <a:cubicBezTo>
                  <a:pt x="348792" y="518984"/>
                  <a:pt x="348919" y="483497"/>
                  <a:pt x="339365" y="480767"/>
                </a:cubicBezTo>
                <a:cubicBezTo>
                  <a:pt x="320987" y="475516"/>
                  <a:pt x="301658" y="487052"/>
                  <a:pt x="282805" y="490194"/>
                </a:cubicBezTo>
                <a:cubicBezTo>
                  <a:pt x="273378" y="499621"/>
                  <a:pt x="260998" y="506820"/>
                  <a:pt x="254524" y="518474"/>
                </a:cubicBezTo>
                <a:cubicBezTo>
                  <a:pt x="244873" y="535847"/>
                  <a:pt x="235671" y="575035"/>
                  <a:pt x="235671" y="575035"/>
                </a:cubicBezTo>
                <a:cubicBezTo>
                  <a:pt x="238080" y="601533"/>
                  <a:pt x="236388" y="670738"/>
                  <a:pt x="254524" y="707010"/>
                </a:cubicBezTo>
                <a:cubicBezTo>
                  <a:pt x="259591" y="717144"/>
                  <a:pt x="264531" y="728213"/>
                  <a:pt x="273378" y="735291"/>
                </a:cubicBezTo>
                <a:cubicBezTo>
                  <a:pt x="281137" y="741498"/>
                  <a:pt x="292231" y="741576"/>
                  <a:pt x="301658" y="744718"/>
                </a:cubicBezTo>
                <a:cubicBezTo>
                  <a:pt x="304800" y="735291"/>
                  <a:pt x="319171" y="722213"/>
                  <a:pt x="311085" y="716437"/>
                </a:cubicBezTo>
                <a:cubicBezTo>
                  <a:pt x="290000" y="701376"/>
                  <a:pt x="235671" y="697584"/>
                  <a:pt x="235671" y="697584"/>
                </a:cubicBezTo>
                <a:cubicBezTo>
                  <a:pt x="219960" y="700726"/>
                  <a:pt x="201869" y="698122"/>
                  <a:pt x="188537" y="707010"/>
                </a:cubicBezTo>
                <a:cubicBezTo>
                  <a:pt x="180269" y="712522"/>
                  <a:pt x="179110" y="725354"/>
                  <a:pt x="179110" y="735291"/>
                </a:cubicBezTo>
                <a:cubicBezTo>
                  <a:pt x="179110" y="760625"/>
                  <a:pt x="185395" y="785567"/>
                  <a:pt x="188537" y="810705"/>
                </a:cubicBezTo>
                <a:cubicBezTo>
                  <a:pt x="194821" y="791853"/>
                  <a:pt x="207390" y="772997"/>
                  <a:pt x="188537" y="754144"/>
                </a:cubicBezTo>
                <a:cubicBezTo>
                  <a:pt x="181511" y="747118"/>
                  <a:pt x="169683" y="747860"/>
                  <a:pt x="160256" y="744718"/>
                </a:cubicBezTo>
                <a:cubicBezTo>
                  <a:pt x="147687" y="751002"/>
                  <a:pt x="134465" y="756123"/>
                  <a:pt x="122549" y="763571"/>
                </a:cubicBezTo>
                <a:cubicBezTo>
                  <a:pt x="109226" y="771898"/>
                  <a:pt x="97713" y="782842"/>
                  <a:pt x="84842" y="791852"/>
                </a:cubicBezTo>
                <a:cubicBezTo>
                  <a:pt x="66279" y="804846"/>
                  <a:pt x="47135" y="816990"/>
                  <a:pt x="28281" y="829559"/>
                </a:cubicBezTo>
                <a:lnTo>
                  <a:pt x="0" y="848412"/>
                </a:lnTo>
                <a:cubicBezTo>
                  <a:pt x="3142" y="870408"/>
                  <a:pt x="-2502" y="895654"/>
                  <a:pt x="9427" y="914400"/>
                </a:cubicBezTo>
                <a:cubicBezTo>
                  <a:pt x="21592" y="933517"/>
                  <a:pt x="65988" y="952107"/>
                  <a:pt x="65988" y="952107"/>
                </a:cubicBezTo>
                <a:cubicBezTo>
                  <a:pt x="100553" y="948965"/>
                  <a:pt x="136012" y="951098"/>
                  <a:pt x="169683" y="942680"/>
                </a:cubicBezTo>
                <a:cubicBezTo>
                  <a:pt x="179323" y="940270"/>
                  <a:pt x="149924" y="938366"/>
                  <a:pt x="141403" y="933254"/>
                </a:cubicBezTo>
                <a:cubicBezTo>
                  <a:pt x="133782" y="928681"/>
                  <a:pt x="128834" y="920685"/>
                  <a:pt x="122549" y="91440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a:extLst>
              <a:ext uri="{FF2B5EF4-FFF2-40B4-BE49-F238E27FC236}">
                <a16:creationId xmlns:a16="http://schemas.microsoft.com/office/drawing/2014/main" id="{D6B23DA5-B57A-4AE2-8A21-8D036BD52E6E}"/>
              </a:ext>
            </a:extLst>
          </p:cNvPr>
          <p:cNvSpPr/>
          <p:nvPr/>
        </p:nvSpPr>
        <p:spPr>
          <a:xfrm>
            <a:off x="7363436" y="2526086"/>
            <a:ext cx="320116" cy="1546303"/>
          </a:xfrm>
          <a:custGeom>
            <a:avLst/>
            <a:gdLst>
              <a:gd name="connsiteX0" fmla="*/ 309983 w 320116"/>
              <a:gd name="connsiteY0" fmla="*/ 547052 h 1546303"/>
              <a:gd name="connsiteX1" fmla="*/ 281702 w 320116"/>
              <a:gd name="connsiteY1" fmla="*/ 499918 h 1546303"/>
              <a:gd name="connsiteX2" fmla="*/ 319409 w 320116"/>
              <a:gd name="connsiteY2" fmla="*/ 443357 h 1546303"/>
              <a:gd name="connsiteX3" fmla="*/ 309983 w 320116"/>
              <a:gd name="connsiteY3" fmla="*/ 386796 h 1546303"/>
              <a:gd name="connsiteX4" fmla="*/ 281702 w 320116"/>
              <a:gd name="connsiteY4" fmla="*/ 396223 h 1546303"/>
              <a:gd name="connsiteX5" fmla="*/ 309983 w 320116"/>
              <a:gd name="connsiteY5" fmla="*/ 405650 h 1546303"/>
              <a:gd name="connsiteX6" fmla="*/ 300556 w 320116"/>
              <a:gd name="connsiteY6" fmla="*/ 264248 h 1546303"/>
              <a:gd name="connsiteX7" fmla="*/ 319409 w 320116"/>
              <a:gd name="connsiteY7" fmla="*/ 235968 h 1546303"/>
              <a:gd name="connsiteX8" fmla="*/ 291129 w 320116"/>
              <a:gd name="connsiteY8" fmla="*/ 141700 h 1546303"/>
              <a:gd name="connsiteX9" fmla="*/ 262849 w 320116"/>
              <a:gd name="connsiteY9" fmla="*/ 122846 h 1546303"/>
              <a:gd name="connsiteX10" fmla="*/ 225141 w 320116"/>
              <a:gd name="connsiteY10" fmla="*/ 132273 h 1546303"/>
              <a:gd name="connsiteX11" fmla="*/ 253422 w 320116"/>
              <a:gd name="connsiteY11" fmla="*/ 141700 h 1546303"/>
              <a:gd name="connsiteX12" fmla="*/ 272275 w 320116"/>
              <a:gd name="connsiteY12" fmla="*/ 113419 h 1546303"/>
              <a:gd name="connsiteX13" fmla="*/ 291129 w 320116"/>
              <a:gd name="connsiteY13" fmla="*/ 56858 h 1546303"/>
              <a:gd name="connsiteX14" fmla="*/ 281702 w 320116"/>
              <a:gd name="connsiteY14" fmla="*/ 9724 h 1546303"/>
              <a:gd name="connsiteX15" fmla="*/ 215715 w 320116"/>
              <a:gd name="connsiteY15" fmla="*/ 9724 h 1546303"/>
              <a:gd name="connsiteX16" fmla="*/ 187434 w 320116"/>
              <a:gd name="connsiteY16" fmla="*/ 28578 h 1546303"/>
              <a:gd name="connsiteX17" fmla="*/ 187434 w 320116"/>
              <a:gd name="connsiteY17" fmla="*/ 141700 h 1546303"/>
              <a:gd name="connsiteX18" fmla="*/ 215715 w 320116"/>
              <a:gd name="connsiteY18" fmla="*/ 151126 h 1546303"/>
              <a:gd name="connsiteX19" fmla="*/ 130873 w 320116"/>
              <a:gd name="connsiteY19" fmla="*/ 160553 h 1546303"/>
              <a:gd name="connsiteX20" fmla="*/ 168580 w 320116"/>
              <a:gd name="connsiteY20" fmla="*/ 254821 h 1546303"/>
              <a:gd name="connsiteX21" fmla="*/ 225141 w 320116"/>
              <a:gd name="connsiteY21" fmla="*/ 273675 h 1546303"/>
              <a:gd name="connsiteX22" fmla="*/ 196861 w 320116"/>
              <a:gd name="connsiteY22" fmla="*/ 283102 h 1546303"/>
              <a:gd name="connsiteX23" fmla="*/ 187434 w 320116"/>
              <a:gd name="connsiteY23" fmla="*/ 311382 h 1546303"/>
              <a:gd name="connsiteX24" fmla="*/ 159154 w 320116"/>
              <a:gd name="connsiteY24" fmla="*/ 386796 h 1546303"/>
              <a:gd name="connsiteX25" fmla="*/ 149727 w 320116"/>
              <a:gd name="connsiteY25" fmla="*/ 433930 h 1546303"/>
              <a:gd name="connsiteX26" fmla="*/ 168580 w 320116"/>
              <a:gd name="connsiteY26" fmla="*/ 547052 h 1546303"/>
              <a:gd name="connsiteX27" fmla="*/ 140300 w 320116"/>
              <a:gd name="connsiteY27" fmla="*/ 565906 h 1546303"/>
              <a:gd name="connsiteX28" fmla="*/ 130873 w 320116"/>
              <a:gd name="connsiteY28" fmla="*/ 679027 h 1546303"/>
              <a:gd name="connsiteX29" fmla="*/ 187434 w 320116"/>
              <a:gd name="connsiteY29" fmla="*/ 707308 h 1546303"/>
              <a:gd name="connsiteX30" fmla="*/ 112020 w 320116"/>
              <a:gd name="connsiteY30" fmla="*/ 735588 h 1546303"/>
              <a:gd name="connsiteX31" fmla="*/ 93166 w 320116"/>
              <a:gd name="connsiteY31" fmla="*/ 801576 h 1546303"/>
              <a:gd name="connsiteX32" fmla="*/ 102593 w 320116"/>
              <a:gd name="connsiteY32" fmla="*/ 961832 h 1546303"/>
              <a:gd name="connsiteX33" fmla="*/ 130873 w 320116"/>
              <a:gd name="connsiteY33" fmla="*/ 971258 h 1546303"/>
              <a:gd name="connsiteX34" fmla="*/ 102593 w 320116"/>
              <a:gd name="connsiteY34" fmla="*/ 980685 h 1546303"/>
              <a:gd name="connsiteX35" fmla="*/ 102593 w 320116"/>
              <a:gd name="connsiteY35" fmla="*/ 1074953 h 1546303"/>
              <a:gd name="connsiteX36" fmla="*/ 112020 w 320116"/>
              <a:gd name="connsiteY36" fmla="*/ 1103234 h 1546303"/>
              <a:gd name="connsiteX37" fmla="*/ 168580 w 320116"/>
              <a:gd name="connsiteY37" fmla="*/ 1131514 h 1546303"/>
              <a:gd name="connsiteX38" fmla="*/ 102593 w 320116"/>
              <a:gd name="connsiteY38" fmla="*/ 1150368 h 1546303"/>
              <a:gd name="connsiteX39" fmla="*/ 83739 w 320116"/>
              <a:gd name="connsiteY39" fmla="*/ 1178648 h 1546303"/>
              <a:gd name="connsiteX40" fmla="*/ 64886 w 320116"/>
              <a:gd name="connsiteY40" fmla="*/ 1310623 h 1546303"/>
              <a:gd name="connsiteX41" fmla="*/ 27178 w 320116"/>
              <a:gd name="connsiteY41" fmla="*/ 1320050 h 1546303"/>
              <a:gd name="connsiteX42" fmla="*/ 27178 w 320116"/>
              <a:gd name="connsiteY42" fmla="*/ 1404891 h 1546303"/>
              <a:gd name="connsiteX43" fmla="*/ 83739 w 320116"/>
              <a:gd name="connsiteY43" fmla="*/ 1423745 h 1546303"/>
              <a:gd name="connsiteX44" fmla="*/ 74312 w 320116"/>
              <a:gd name="connsiteY44" fmla="*/ 1452025 h 1546303"/>
              <a:gd name="connsiteX45" fmla="*/ 55459 w 320116"/>
              <a:gd name="connsiteY45" fmla="*/ 1480306 h 1546303"/>
              <a:gd name="connsiteX46" fmla="*/ 46032 w 320116"/>
              <a:gd name="connsiteY46" fmla="*/ 1518013 h 154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0116" h="1546303">
                <a:moveTo>
                  <a:pt x="309983" y="547052"/>
                </a:moveTo>
                <a:cubicBezTo>
                  <a:pt x="300556" y="531341"/>
                  <a:pt x="280043" y="518165"/>
                  <a:pt x="281702" y="499918"/>
                </a:cubicBezTo>
                <a:cubicBezTo>
                  <a:pt x="283753" y="477352"/>
                  <a:pt x="319409" y="443357"/>
                  <a:pt x="319409" y="443357"/>
                </a:cubicBezTo>
                <a:cubicBezTo>
                  <a:pt x="316267" y="424503"/>
                  <a:pt x="321923" y="401721"/>
                  <a:pt x="309983" y="386796"/>
                </a:cubicBezTo>
                <a:cubicBezTo>
                  <a:pt x="303775" y="379037"/>
                  <a:pt x="281702" y="386286"/>
                  <a:pt x="281702" y="396223"/>
                </a:cubicBezTo>
                <a:cubicBezTo>
                  <a:pt x="281702" y="406160"/>
                  <a:pt x="300556" y="402508"/>
                  <a:pt x="309983" y="405650"/>
                </a:cubicBezTo>
                <a:cubicBezTo>
                  <a:pt x="306841" y="358516"/>
                  <a:pt x="297936" y="311414"/>
                  <a:pt x="300556" y="264248"/>
                </a:cubicBezTo>
                <a:cubicBezTo>
                  <a:pt x="301184" y="252936"/>
                  <a:pt x="318282" y="247241"/>
                  <a:pt x="319409" y="235968"/>
                </a:cubicBezTo>
                <a:cubicBezTo>
                  <a:pt x="322646" y="203600"/>
                  <a:pt x="315035" y="165606"/>
                  <a:pt x="291129" y="141700"/>
                </a:cubicBezTo>
                <a:cubicBezTo>
                  <a:pt x="283118" y="133689"/>
                  <a:pt x="272276" y="129131"/>
                  <a:pt x="262849" y="122846"/>
                </a:cubicBezTo>
                <a:cubicBezTo>
                  <a:pt x="250280" y="125988"/>
                  <a:pt x="230935" y="120685"/>
                  <a:pt x="225141" y="132273"/>
                </a:cubicBezTo>
                <a:cubicBezTo>
                  <a:pt x="220697" y="141161"/>
                  <a:pt x="244196" y="145391"/>
                  <a:pt x="253422" y="141700"/>
                </a:cubicBezTo>
                <a:cubicBezTo>
                  <a:pt x="263941" y="137492"/>
                  <a:pt x="267674" y="123772"/>
                  <a:pt x="272275" y="113419"/>
                </a:cubicBezTo>
                <a:cubicBezTo>
                  <a:pt x="280346" y="95258"/>
                  <a:pt x="291129" y="56858"/>
                  <a:pt x="291129" y="56858"/>
                </a:cubicBezTo>
                <a:cubicBezTo>
                  <a:pt x="287987" y="41147"/>
                  <a:pt x="290590" y="23055"/>
                  <a:pt x="281702" y="9724"/>
                </a:cubicBezTo>
                <a:cubicBezTo>
                  <a:pt x="268179" y="-10560"/>
                  <a:pt x="227795" y="6704"/>
                  <a:pt x="215715" y="9724"/>
                </a:cubicBezTo>
                <a:cubicBezTo>
                  <a:pt x="206288" y="16009"/>
                  <a:pt x="193719" y="19151"/>
                  <a:pt x="187434" y="28578"/>
                </a:cubicBezTo>
                <a:cubicBezTo>
                  <a:pt x="170134" y="54528"/>
                  <a:pt x="179780" y="124479"/>
                  <a:pt x="187434" y="141700"/>
                </a:cubicBezTo>
                <a:cubicBezTo>
                  <a:pt x="191470" y="150780"/>
                  <a:pt x="206288" y="147984"/>
                  <a:pt x="215715" y="151126"/>
                </a:cubicBezTo>
                <a:cubicBezTo>
                  <a:pt x="187434" y="154268"/>
                  <a:pt x="149777" y="139286"/>
                  <a:pt x="130873" y="160553"/>
                </a:cubicBezTo>
                <a:cubicBezTo>
                  <a:pt x="94353" y="201638"/>
                  <a:pt x="140397" y="242295"/>
                  <a:pt x="168580" y="254821"/>
                </a:cubicBezTo>
                <a:cubicBezTo>
                  <a:pt x="186741" y="262892"/>
                  <a:pt x="225141" y="273675"/>
                  <a:pt x="225141" y="273675"/>
                </a:cubicBezTo>
                <a:cubicBezTo>
                  <a:pt x="215714" y="276817"/>
                  <a:pt x="203887" y="276076"/>
                  <a:pt x="196861" y="283102"/>
                </a:cubicBezTo>
                <a:cubicBezTo>
                  <a:pt x="189835" y="290128"/>
                  <a:pt x="190164" y="301828"/>
                  <a:pt x="187434" y="311382"/>
                </a:cubicBezTo>
                <a:cubicBezTo>
                  <a:pt x="170320" y="371280"/>
                  <a:pt x="188442" y="328218"/>
                  <a:pt x="159154" y="386796"/>
                </a:cubicBezTo>
                <a:cubicBezTo>
                  <a:pt x="156012" y="402507"/>
                  <a:pt x="149727" y="417908"/>
                  <a:pt x="149727" y="433930"/>
                </a:cubicBezTo>
                <a:cubicBezTo>
                  <a:pt x="149727" y="497073"/>
                  <a:pt x="153832" y="502803"/>
                  <a:pt x="168580" y="547052"/>
                </a:cubicBezTo>
                <a:cubicBezTo>
                  <a:pt x="159153" y="553337"/>
                  <a:pt x="148311" y="557895"/>
                  <a:pt x="140300" y="565906"/>
                </a:cubicBezTo>
                <a:cubicBezTo>
                  <a:pt x="108130" y="598076"/>
                  <a:pt x="113996" y="632617"/>
                  <a:pt x="130873" y="679027"/>
                </a:cubicBezTo>
                <a:cubicBezTo>
                  <a:pt x="135914" y="692890"/>
                  <a:pt x="176039" y="703509"/>
                  <a:pt x="187434" y="707308"/>
                </a:cubicBezTo>
                <a:cubicBezTo>
                  <a:pt x="166394" y="712568"/>
                  <a:pt x="128451" y="719157"/>
                  <a:pt x="112020" y="735588"/>
                </a:cubicBezTo>
                <a:cubicBezTo>
                  <a:pt x="107512" y="740096"/>
                  <a:pt x="93248" y="801250"/>
                  <a:pt x="93166" y="801576"/>
                </a:cubicBezTo>
                <a:cubicBezTo>
                  <a:pt x="96308" y="854995"/>
                  <a:pt x="90985" y="909595"/>
                  <a:pt x="102593" y="961832"/>
                </a:cubicBezTo>
                <a:cubicBezTo>
                  <a:pt x="104749" y="971532"/>
                  <a:pt x="130873" y="961321"/>
                  <a:pt x="130873" y="971258"/>
                </a:cubicBezTo>
                <a:cubicBezTo>
                  <a:pt x="130873" y="981195"/>
                  <a:pt x="112020" y="977543"/>
                  <a:pt x="102593" y="980685"/>
                </a:cubicBezTo>
                <a:cubicBezTo>
                  <a:pt x="87351" y="1026412"/>
                  <a:pt x="89053" y="1007253"/>
                  <a:pt x="102593" y="1074953"/>
                </a:cubicBezTo>
                <a:cubicBezTo>
                  <a:pt x="104542" y="1084697"/>
                  <a:pt x="105812" y="1095475"/>
                  <a:pt x="112020" y="1103234"/>
                </a:cubicBezTo>
                <a:cubicBezTo>
                  <a:pt x="125309" y="1119846"/>
                  <a:pt x="149951" y="1125304"/>
                  <a:pt x="168580" y="1131514"/>
                </a:cubicBezTo>
                <a:cubicBezTo>
                  <a:pt x="166116" y="1132130"/>
                  <a:pt x="108741" y="1145450"/>
                  <a:pt x="102593" y="1150368"/>
                </a:cubicBezTo>
                <a:cubicBezTo>
                  <a:pt x="93746" y="1157446"/>
                  <a:pt x="90024" y="1169221"/>
                  <a:pt x="83739" y="1178648"/>
                </a:cubicBezTo>
                <a:cubicBezTo>
                  <a:pt x="92936" y="1298201"/>
                  <a:pt x="132274" y="1291369"/>
                  <a:pt x="64886" y="1310623"/>
                </a:cubicBezTo>
                <a:cubicBezTo>
                  <a:pt x="52428" y="1314182"/>
                  <a:pt x="39747" y="1316908"/>
                  <a:pt x="27178" y="1320050"/>
                </a:cubicBezTo>
                <a:cubicBezTo>
                  <a:pt x="15905" y="1336959"/>
                  <a:pt x="-27892" y="1386534"/>
                  <a:pt x="27178" y="1404891"/>
                </a:cubicBezTo>
                <a:lnTo>
                  <a:pt x="83739" y="1423745"/>
                </a:lnTo>
                <a:cubicBezTo>
                  <a:pt x="80597" y="1433172"/>
                  <a:pt x="78756" y="1443137"/>
                  <a:pt x="74312" y="1452025"/>
                </a:cubicBezTo>
                <a:cubicBezTo>
                  <a:pt x="69245" y="1462159"/>
                  <a:pt x="58715" y="1469454"/>
                  <a:pt x="55459" y="1480306"/>
                </a:cubicBezTo>
                <a:cubicBezTo>
                  <a:pt x="44699" y="1516174"/>
                  <a:pt x="46032" y="1585250"/>
                  <a:pt x="46032" y="151801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656984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5674</TotalTime>
  <Words>2111</Words>
  <Application>Microsoft Office PowerPoint</Application>
  <PresentationFormat>Широкоэкранный</PresentationFormat>
  <Paragraphs>331</Paragraphs>
  <Slides>30</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Symbol</vt:lpstr>
      <vt:lpstr>Тема Office</vt:lpstr>
      <vt:lpstr>О связи динамики источников рентгеновских пульсаций с магнитной конфигурацией вспышечных областей Солнца </vt:lpstr>
      <vt:lpstr>On the importance of spatially-resolved HXR (&gt;25 keV) observations</vt:lpstr>
      <vt:lpstr>Spatially-resolved observations of dynamics of HXR footpoint sources in flares          (based on HXT/Yohkoh &amp; RHESSI observations)</vt:lpstr>
      <vt:lpstr>Case-studies of HXR pulsations with spatial resolution (RHESSI) - no systematic study was done before</vt:lpstr>
      <vt:lpstr>Preliminary summary of case-study results on HXR pulsations</vt:lpstr>
      <vt:lpstr>Part I. Our results on systematic study of dynamics of sources of HXR pulsations in solar flares with RHESSI (Kuznetsov et al, 2016) </vt:lpstr>
      <vt:lpstr>Sources of HXR pulsations show apparent motions in all flares studied!</vt:lpstr>
      <vt:lpstr>Types of systematic motion of the sources of HXR pulsations</vt:lpstr>
      <vt:lpstr>Our initial working hypothesis (in Kuznetsov et al., 2016):  Erupting magnetic flux-rope (MFR) as a possible trigger of energy release in multiple coronal loop systems</vt:lpstr>
      <vt:lpstr>What is a magnetic flux rope (MFR)?</vt:lpstr>
      <vt:lpstr>Example of an MFR eruption in one of events studied</vt:lpstr>
      <vt:lpstr>Part II. Analysis of magnetic configuration of flare regions producing HXR pulsations</vt:lpstr>
      <vt:lpstr>Our aims</vt:lpstr>
      <vt:lpstr>Презентация PowerPoint</vt:lpstr>
      <vt:lpstr>What we did:</vt:lpstr>
      <vt:lpstr>What we did:</vt:lpstr>
      <vt:lpstr>Презентация PowerPoint</vt:lpstr>
      <vt:lpstr>Magnetic structure of flare region with HXR pulsations  Case I. Sources of different HXR pulsations are in different threads of an MFR (2 of 7 flares)</vt:lpstr>
      <vt:lpstr>Magnetic structure of flare region with HXR pulsations  Case II. Sources of HXR pulsations are in different loops surrounding an MFR (5 out of 7 flares)</vt:lpstr>
      <vt:lpstr>Magnetic structure of flare region with HXR pulsations  Special case: Non-eruptive or confined eruption (3 of 7 events)</vt:lpstr>
      <vt:lpstr>No significant correlations between geometrical characteristics of MFR and HXR pulsations</vt:lpstr>
      <vt:lpstr>Result II – absence of correlation between IHXR &amp; Jr</vt:lpstr>
      <vt:lpstr>Methodology</vt:lpstr>
      <vt:lpstr>Spatial relations between sources of HXR pulsations and Jr in flare regions</vt:lpstr>
      <vt:lpstr>No correlations between characteristics of HXR sources and Jr (and its changes during flares)</vt:lpstr>
      <vt:lpstr>Conclusions</vt:lpstr>
      <vt:lpstr>Discussion: possible cartoons for eruptive &amp; non-eruptive events (with HXR pulsations)</vt:lpstr>
      <vt:lpstr>Discussion: standard 3D flare model is applicable</vt:lpstr>
      <vt:lpstr>Some remaining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Quasi-periodic pulsations of solar flare hard X-ray emission: observations and models </dc:title>
  <dc:creator>Ivan Zimovets</dc:creator>
  <cp:lastModifiedBy>Ivan Zimovets</cp:lastModifiedBy>
  <cp:revision>297</cp:revision>
  <dcterms:created xsi:type="dcterms:W3CDTF">2015-11-25T10:52:12Z</dcterms:created>
  <dcterms:modified xsi:type="dcterms:W3CDTF">2018-05-29T13:48:29Z</dcterms:modified>
</cp:coreProperties>
</file>