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60" r:id="rId3"/>
    <p:sldId id="261" r:id="rId4"/>
    <p:sldId id="263" r:id="rId5"/>
    <p:sldId id="264" r:id="rId6"/>
    <p:sldId id="311" r:id="rId7"/>
    <p:sldId id="265" r:id="rId8"/>
    <p:sldId id="270" r:id="rId9"/>
    <p:sldId id="274" r:id="rId10"/>
    <p:sldId id="314" r:id="rId11"/>
    <p:sldId id="276" r:id="rId12"/>
    <p:sldId id="290" r:id="rId13"/>
    <p:sldId id="281" r:id="rId14"/>
    <p:sldId id="282" r:id="rId15"/>
    <p:sldId id="283" r:id="rId16"/>
    <p:sldId id="284" r:id="rId17"/>
    <p:sldId id="293" r:id="rId18"/>
    <p:sldId id="294" r:id="rId19"/>
    <p:sldId id="287" r:id="rId20"/>
    <p:sldId id="288" r:id="rId21"/>
    <p:sldId id="296" r:id="rId22"/>
    <p:sldId id="297" r:id="rId23"/>
    <p:sldId id="298" r:id="rId24"/>
    <p:sldId id="299" r:id="rId25"/>
    <p:sldId id="302" r:id="rId26"/>
    <p:sldId id="304" r:id="rId27"/>
    <p:sldId id="306" r:id="rId28"/>
    <p:sldId id="307" r:id="rId29"/>
    <p:sldId id="308" r:id="rId30"/>
    <p:sldId id="309" r:id="rId31"/>
    <p:sldId id="31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9" autoAdjust="0"/>
    <p:restoredTop sz="94545"/>
  </p:normalViewPr>
  <p:slideViewPr>
    <p:cSldViewPr snapToGrid="0" snapToObjects="1">
      <p:cViewPr varScale="1">
        <p:scale>
          <a:sx n="98" d="100"/>
          <a:sy n="98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19C25-2CE7-E34E-9A0F-ED7E6183A7F4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9B9CA-069F-EB4B-AAD0-966E645F2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9BC3-1F88-884F-9B0A-A03577F267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CaII</a:t>
            </a:r>
            <a:r>
              <a:rPr lang="en-AU" baseline="0" dirty="0" smtClean="0"/>
              <a:t> K 3933 H alpha 6562.8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79BC3-1F88-884F-9B0A-A03577F267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Радиационный</a:t>
            </a:r>
            <a:r>
              <a:rPr lang="ru-RU" baseline="0" dirty="0" smtClean="0"/>
              <a:t> поток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9B9CA-069F-EB4B-AAD0-966E645F2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3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0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2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0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2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4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4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DB3E-6DEC-0943-B075-AC7DDE8B56EF}" type="datetimeFigureOut">
              <a:rPr lang="en-US" smtClean="0"/>
              <a:t>21/03/17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5E3FC-643F-3944-BA5B-AD07DCDF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1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59280"/>
            <a:ext cx="9144000" cy="189656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NUMERICAL MODELLING OF THE SOLAR INTERIOR AND LOWER SOLAR ATMOSPHERE: BRIDGING THEORY AND OBSERVATIONS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7821" y="-1835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04160" y="4324806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Sergiy</a:t>
            </a:r>
            <a:r>
              <a:rPr lang="en-US" dirty="0" smtClean="0"/>
              <a:t> Shelyag</a:t>
            </a:r>
          </a:p>
          <a:p>
            <a:pPr algn="ctr"/>
            <a:r>
              <a:rPr lang="en-US" dirty="0" err="1" smtClean="0"/>
              <a:t>Northumbria</a:t>
            </a:r>
            <a:r>
              <a:rPr lang="en-US" dirty="0" smtClean="0"/>
              <a:t>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8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y_ph_mp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585" y="1211453"/>
            <a:ext cx="6960153" cy="5646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0"/>
            <a:ext cx="7772400" cy="56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Small-scale reconnection in the photosphere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560" y="565608"/>
            <a:ext cx="597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(Turbulence is one of those things you can stare at forever)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5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05 at 2.2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5" y="1172274"/>
            <a:ext cx="3976545" cy="54774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49407"/>
            <a:ext cx="7772400" cy="56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Small-scale reconnection in the photosphere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6993" y="1744576"/>
            <a:ext cx="409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Apparently, we have Sweet-Parker type forced reconnection with magnetic flux pile-up (e.g. </a:t>
            </a:r>
            <a:r>
              <a:rPr lang="en-US" dirty="0" err="1" smtClean="0"/>
              <a:t>Litvinenko</a:t>
            </a:r>
            <a:r>
              <a:rPr lang="en-US" dirty="0" smtClean="0"/>
              <a:t> et al, </a:t>
            </a:r>
            <a:r>
              <a:rPr lang="en-US" dirty="0" err="1" smtClean="0"/>
              <a:t>ApJ</a:t>
            </a:r>
            <a:r>
              <a:rPr lang="en-US" dirty="0" smtClean="0"/>
              <a:t> 662 1302 2007).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56993" y="4066375"/>
            <a:ext cx="409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FeI</a:t>
            </a:r>
            <a:r>
              <a:rPr lang="en-US" dirty="0" smtClean="0"/>
              <a:t> 6302A gaps in reconnection regions (raised core).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56993" y="5832393"/>
            <a:ext cx="40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Ellerman</a:t>
            </a:r>
            <a:r>
              <a:rPr lang="en-US" dirty="0" smtClean="0"/>
              <a:t> bomb in H alpha</a:t>
            </a:r>
            <a:endParaRPr lang="en-US" dirty="0"/>
          </a:p>
        </p:txBody>
      </p:sp>
      <p:sp>
        <p:nvSpPr>
          <p:cNvPr id="14" name="Curved Down Arrow 13"/>
          <p:cNvSpPr/>
          <p:nvPr/>
        </p:nvSpPr>
        <p:spPr>
          <a:xfrm rot="10800000">
            <a:off x="2180962" y="6328519"/>
            <a:ext cx="3284271" cy="542308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82651" y="5768253"/>
            <a:ext cx="1539502" cy="5602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10800000">
            <a:off x="2153753" y="4805442"/>
            <a:ext cx="3284271" cy="542308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52809" y="4253052"/>
            <a:ext cx="1539502" cy="5602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15 at 5.3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1" y="3063860"/>
            <a:ext cx="4584133" cy="2455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235"/>
            <a:ext cx="8229600" cy="68400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Vortices in </a:t>
            </a:r>
            <a:r>
              <a:rPr lang="en-US" b="1" dirty="0" err="1" smtClean="0">
                <a:solidFill>
                  <a:srgbClr val="0000FF"/>
                </a:solidFill>
              </a:rPr>
              <a:t>intergranular</a:t>
            </a:r>
            <a:r>
              <a:rPr lang="en-US" b="1" dirty="0" smtClean="0">
                <a:solidFill>
                  <a:srgbClr val="0000FF"/>
                </a:solidFill>
              </a:rPr>
              <a:t> lanes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3-07-15 at 5.26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79" y="2753026"/>
            <a:ext cx="4299909" cy="3310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114493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dirty="0" smtClean="0"/>
              <a:t>Again, </a:t>
            </a:r>
            <a:r>
              <a:rPr lang="en-US" dirty="0" err="1" smtClean="0"/>
              <a:t>MURaM</a:t>
            </a:r>
            <a:r>
              <a:rPr lang="en-US" dirty="0" smtClean="0"/>
              <a:t> code (</a:t>
            </a:r>
            <a:r>
              <a:rPr lang="en-US" dirty="0" err="1" smtClean="0"/>
              <a:t>Vögler</a:t>
            </a:r>
            <a:r>
              <a:rPr lang="en-US" dirty="0" smtClean="0"/>
              <a:t> et al 2005)</a:t>
            </a:r>
            <a:endParaRPr lang="en-US" dirty="0"/>
          </a:p>
          <a:p>
            <a:pPr algn="just">
              <a:buFontTx/>
              <a:buChar char="-"/>
            </a:pPr>
            <a:r>
              <a:rPr lang="en-US" dirty="0" smtClean="0"/>
              <a:t>Domain </a:t>
            </a:r>
            <a:r>
              <a:rPr lang="en-US" dirty="0"/>
              <a:t>size is </a:t>
            </a:r>
            <a:r>
              <a:rPr lang="en-US" dirty="0" smtClean="0"/>
              <a:t>12x12x3.2 </a:t>
            </a:r>
            <a:r>
              <a:rPr lang="en-US" dirty="0"/>
              <a:t>Mm resolved by </a:t>
            </a:r>
            <a:r>
              <a:rPr lang="en-US" dirty="0" smtClean="0"/>
              <a:t>480x480x320 </a:t>
            </a:r>
            <a:r>
              <a:rPr lang="en-US" dirty="0"/>
              <a:t>grid cells</a:t>
            </a:r>
          </a:p>
          <a:p>
            <a:pPr algn="just">
              <a:buFontTx/>
              <a:buChar char="-"/>
            </a:pPr>
            <a:r>
              <a:rPr lang="en-US" dirty="0"/>
              <a:t>Reaches about </a:t>
            </a:r>
            <a:r>
              <a:rPr lang="en-US" dirty="0" smtClean="0"/>
              <a:t>1200 </a:t>
            </a:r>
            <a:r>
              <a:rPr lang="en-US" dirty="0"/>
              <a:t>km above the continuum formation layer, covering </a:t>
            </a:r>
            <a:r>
              <a:rPr lang="en-US" dirty="0" err="1"/>
              <a:t>photospheric</a:t>
            </a:r>
            <a:r>
              <a:rPr lang="en-US" dirty="0"/>
              <a:t> lines formation depth </a:t>
            </a:r>
            <a:r>
              <a:rPr lang="en-US" dirty="0" smtClean="0"/>
              <a:t>range; various top boundaries</a:t>
            </a:r>
          </a:p>
          <a:p>
            <a:pPr algn="just">
              <a:buFontTx/>
              <a:buChar char="-"/>
            </a:pPr>
            <a:r>
              <a:rPr lang="ru-RU" dirty="0" smtClean="0"/>
              <a:t>50</a:t>
            </a:r>
            <a:r>
              <a:rPr lang="en-AU" dirty="0" smtClean="0"/>
              <a:t>G / </a:t>
            </a:r>
            <a:r>
              <a:rPr lang="en-US" dirty="0" smtClean="0"/>
              <a:t>200G unipolar initial magnetic field / bottom-boundary B advection</a:t>
            </a:r>
          </a:p>
          <a:p>
            <a:pPr algn="just">
              <a:buFontTx/>
              <a:buChar char="-"/>
            </a:pPr>
            <a:r>
              <a:rPr lang="en-US" dirty="0" err="1" smtClean="0"/>
              <a:t>Photospheric</a:t>
            </a:r>
            <a:r>
              <a:rPr lang="en-US" dirty="0" smtClean="0"/>
              <a:t> vortices generation and their links to strong </a:t>
            </a:r>
            <a:r>
              <a:rPr lang="en-US" dirty="0" err="1" smtClean="0"/>
              <a:t>photospheric</a:t>
            </a:r>
            <a:r>
              <a:rPr lang="en-US" dirty="0" smtClean="0"/>
              <a:t> magnetic fields were described in </a:t>
            </a:r>
            <a:r>
              <a:rPr lang="en-US" dirty="0" err="1" smtClean="0"/>
              <a:t>Shelyag</a:t>
            </a:r>
            <a:r>
              <a:rPr lang="en-US" dirty="0" smtClean="0"/>
              <a:t> et al 2011.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323" y="5932111"/>
            <a:ext cx="793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Velocity field lines show vortex structures in strong magnetic field regions.</a:t>
            </a:r>
          </a:p>
          <a:p>
            <a:pPr algn="ctr"/>
            <a:r>
              <a:rPr lang="en-US" dirty="0" smtClean="0"/>
              <a:t>Single-fluid MHD: magnetic field is frozen into plasma.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Why the magnetic field lines do not show the same vortex structures?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9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</a:rPr>
              <a:t>Simulated vortices</a:t>
            </a:r>
          </a:p>
        </p:txBody>
      </p:sp>
      <p:pic>
        <p:nvPicPr>
          <p:cNvPr id="402435" name="Picture 6" descr="Screen shot 2011-05-11 at 14.55.1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181100"/>
            <a:ext cx="8953500" cy="365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6" name="TextBox 7"/>
          <p:cNvSpPr txBox="1">
            <a:spLocks noChangeArrowheads="1"/>
          </p:cNvSpPr>
          <p:nvPr/>
        </p:nvSpPr>
        <p:spPr bwMode="auto">
          <a:xfrm>
            <a:off x="767953" y="4831169"/>
            <a:ext cx="7608094" cy="14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Horizontal vortices appear in the intergranular lanes in the upper photosphere, co-located with intergranular magnetic field concentrations. Note that velocities</a:t>
            </a:r>
            <a:r>
              <a:rPr lang="en-US" sz="2200" dirty="0" smtClean="0"/>
              <a:t> can be higher </a:t>
            </a:r>
            <a:r>
              <a:rPr lang="en-US" sz="2200" dirty="0"/>
              <a:t>than in granular flows.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4048" y="6577637"/>
            <a:ext cx="3339703" cy="2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Image from </a:t>
            </a:r>
            <a:r>
              <a:rPr lang="en-US" sz="1400" dirty="0" err="1" smtClean="0"/>
              <a:t>Shelyag</a:t>
            </a:r>
            <a:r>
              <a:rPr lang="en-US" sz="1400" dirty="0" smtClean="0"/>
              <a:t> et al. (2011)</a:t>
            </a:r>
          </a:p>
        </p:txBody>
      </p:sp>
    </p:spTree>
    <p:extLst>
      <p:ext uri="{BB962C8B-B14F-4D97-AF65-F5344CB8AC3E}">
        <p14:creationId xmlns:p14="http://schemas.microsoft.com/office/powerpoint/2010/main" val="2317143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itle 1"/>
          <p:cNvSpPr>
            <a:spLocks noGrp="1"/>
          </p:cNvSpPr>
          <p:nvPr>
            <p:ph type="title"/>
          </p:nvPr>
        </p:nvSpPr>
        <p:spPr>
          <a:xfrm>
            <a:off x="875109" y="160734"/>
            <a:ext cx="7358063" cy="95686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Vorticity equation and vortices</a:t>
            </a:r>
          </a:p>
        </p:txBody>
      </p:sp>
      <p:pic>
        <p:nvPicPr>
          <p:cNvPr id="411651" name="Picture 3" descr="Screen shot 2011-05-11 at 10.53.0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2357437"/>
            <a:ext cx="6172646" cy="25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2" name="TextBox 4"/>
          <p:cNvSpPr txBox="1">
            <a:spLocks noChangeArrowheads="1"/>
          </p:cNvSpPr>
          <p:nvPr/>
        </p:nvSpPr>
        <p:spPr bwMode="auto">
          <a:xfrm>
            <a:off x="714375" y="1553766"/>
            <a:ext cx="7715250" cy="68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Taking curl of the MHD momentum equation and some rearrangement leads us to this (viscous dissipation neglected):</a:t>
            </a:r>
          </a:p>
        </p:txBody>
      </p:sp>
      <p:sp>
        <p:nvSpPr>
          <p:cNvPr id="411653" name="TextBox 5"/>
          <p:cNvSpPr txBox="1">
            <a:spLocks noChangeArrowheads="1"/>
          </p:cNvSpPr>
          <p:nvPr/>
        </p:nvSpPr>
        <p:spPr bwMode="auto">
          <a:xfrm>
            <a:off x="1196578" y="4982766"/>
            <a:ext cx="7125891" cy="160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Vorticity is generated by:</a:t>
            </a:r>
          </a:p>
          <a:p>
            <a:pPr algn="l"/>
            <a:r>
              <a:rPr lang="en-US" sz="2000" dirty="0"/>
              <a:t>T</a:t>
            </a:r>
            <a:r>
              <a:rPr lang="en-US" sz="2000" baseline="-25000" dirty="0"/>
              <a:t>1 </a:t>
            </a:r>
            <a:r>
              <a:rPr lang="en-US" sz="2000" dirty="0"/>
              <a:t>– vortex tilting term</a:t>
            </a:r>
          </a:p>
          <a:p>
            <a:pPr algn="l"/>
            <a:r>
              <a:rPr lang="en-US" sz="2000" dirty="0"/>
              <a:t>T</a:t>
            </a:r>
            <a:r>
              <a:rPr lang="en-US" sz="2000" baseline="-25000" dirty="0"/>
              <a:t>2</a:t>
            </a:r>
            <a:r>
              <a:rPr lang="en-US" sz="2000" dirty="0"/>
              <a:t> – hydrodynamic </a:t>
            </a:r>
            <a:r>
              <a:rPr lang="en-US" sz="2000" dirty="0" err="1"/>
              <a:t>baroclinic</a:t>
            </a:r>
            <a:r>
              <a:rPr lang="en-US" sz="2000" dirty="0"/>
              <a:t> term (orthogonal gradients)</a:t>
            </a:r>
          </a:p>
          <a:p>
            <a:pPr algn="l"/>
            <a:r>
              <a:rPr lang="en-US" sz="2000" dirty="0"/>
              <a:t>T</a:t>
            </a:r>
            <a:r>
              <a:rPr lang="en-US" sz="2000" baseline="-25000" dirty="0"/>
              <a:t>3</a:t>
            </a:r>
            <a:r>
              <a:rPr lang="en-US" sz="2000" dirty="0"/>
              <a:t> – MHD </a:t>
            </a:r>
            <a:r>
              <a:rPr lang="en-US" sz="2000" dirty="0" err="1"/>
              <a:t>baroclinic</a:t>
            </a:r>
            <a:r>
              <a:rPr lang="en-US" sz="2000" dirty="0"/>
              <a:t> term (similar to T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</a:p>
          <a:p>
            <a:pPr algn="l"/>
            <a:r>
              <a:rPr lang="en-US" sz="2000" dirty="0"/>
              <a:t>T</a:t>
            </a:r>
            <a:r>
              <a:rPr lang="en-US" sz="2000" baseline="-25000" dirty="0"/>
              <a:t>4</a:t>
            </a:r>
            <a:r>
              <a:rPr lang="en-US" sz="2000" dirty="0"/>
              <a:t> – tension term (not similar to anything)</a:t>
            </a:r>
          </a:p>
        </p:txBody>
      </p:sp>
    </p:spTree>
    <p:extLst>
      <p:ext uri="{BB962C8B-B14F-4D97-AF65-F5344CB8AC3E}">
        <p14:creationId xmlns:p14="http://schemas.microsoft.com/office/powerpoint/2010/main" val="496267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itle 1"/>
          <p:cNvSpPr>
            <a:spLocks noGrp="1"/>
          </p:cNvSpPr>
          <p:nvPr>
            <p:ph type="title"/>
          </p:nvPr>
        </p:nvSpPr>
        <p:spPr>
          <a:xfrm>
            <a:off x="928687" y="160734"/>
            <a:ext cx="7358063" cy="74116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Vorticity evolution</a:t>
            </a:r>
          </a:p>
        </p:txBody>
      </p:sp>
      <p:pic>
        <p:nvPicPr>
          <p:cNvPr id="412675" name="Picture 3" descr="Screen shot 2011-05-11 at 10.52.0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7" y="1500187"/>
            <a:ext cx="8418463" cy="410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76" name="TextBox 4"/>
          <p:cNvSpPr txBox="1">
            <a:spLocks noChangeArrowheads="1"/>
          </p:cNvSpPr>
          <p:nvPr/>
        </p:nvSpPr>
        <p:spPr bwMode="auto">
          <a:xfrm>
            <a:off x="767953" y="964406"/>
            <a:ext cx="2411016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Upper photosphere</a:t>
            </a:r>
          </a:p>
        </p:txBody>
      </p:sp>
      <p:sp>
        <p:nvSpPr>
          <p:cNvPr id="412677" name="TextBox 5"/>
          <p:cNvSpPr txBox="1">
            <a:spLocks noChangeArrowheads="1"/>
          </p:cNvSpPr>
          <p:nvPr/>
        </p:nvSpPr>
        <p:spPr bwMode="auto">
          <a:xfrm>
            <a:off x="3642915" y="964406"/>
            <a:ext cx="2411016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Lower photosphere</a:t>
            </a:r>
          </a:p>
        </p:txBody>
      </p:sp>
      <p:sp>
        <p:nvSpPr>
          <p:cNvPr id="412678" name="TextBox 6"/>
          <p:cNvSpPr txBox="1">
            <a:spLocks noChangeArrowheads="1"/>
          </p:cNvSpPr>
          <p:nvPr/>
        </p:nvSpPr>
        <p:spPr bwMode="auto">
          <a:xfrm>
            <a:off x="6515100" y="964406"/>
            <a:ext cx="2411016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Convection zone</a:t>
            </a:r>
          </a:p>
        </p:txBody>
      </p:sp>
      <p:sp>
        <p:nvSpPr>
          <p:cNvPr id="412679" name="TextBox 7"/>
          <p:cNvSpPr txBox="1">
            <a:spLocks noChangeArrowheads="1"/>
          </p:cNvSpPr>
          <p:nvPr/>
        </p:nvSpPr>
        <p:spPr bwMode="auto">
          <a:xfrm>
            <a:off x="339328" y="5786438"/>
            <a:ext cx="8518922" cy="8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/>
              <a:t>T</a:t>
            </a:r>
            <a:r>
              <a:rPr lang="en-US" sz="1700" baseline="-25000" dirty="0"/>
              <a:t>4</a:t>
            </a:r>
            <a:r>
              <a:rPr lang="en-US" sz="1700" dirty="0"/>
              <a:t> is responsible for vortices in the upper photosphere. </a:t>
            </a:r>
          </a:p>
          <a:p>
            <a:pPr algn="l"/>
            <a:r>
              <a:rPr lang="en-US" sz="1700" dirty="0"/>
              <a:t>T</a:t>
            </a:r>
            <a:r>
              <a:rPr lang="en-US" sz="1700" baseline="-25000" dirty="0"/>
              <a:t>4</a:t>
            </a:r>
            <a:r>
              <a:rPr lang="en-US" sz="1700" dirty="0"/>
              <a:t> and T</a:t>
            </a:r>
            <a:r>
              <a:rPr lang="en-US" sz="1700" baseline="-25000" dirty="0"/>
              <a:t>2</a:t>
            </a:r>
            <a:r>
              <a:rPr lang="en-US" sz="1700" dirty="0"/>
              <a:t> are equally important in the lower photosphere.</a:t>
            </a:r>
          </a:p>
          <a:p>
            <a:pPr algn="l"/>
            <a:r>
              <a:rPr lang="en-US" sz="1700" dirty="0"/>
              <a:t>T</a:t>
            </a:r>
            <a:r>
              <a:rPr lang="en-US" sz="1700" baseline="-25000" dirty="0"/>
              <a:t>2</a:t>
            </a:r>
            <a:r>
              <a:rPr lang="en-US" sz="1700" dirty="0"/>
              <a:t> generates vorticity in convection zone, but suppressed by magnetic field.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74048" y="6577637"/>
            <a:ext cx="3339703" cy="2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Image from </a:t>
            </a:r>
            <a:r>
              <a:rPr lang="en-US" sz="1400" dirty="0" err="1" smtClean="0"/>
              <a:t>Shelyag</a:t>
            </a:r>
            <a:r>
              <a:rPr lang="en-US" sz="1400" dirty="0" smtClean="0"/>
              <a:t> et al. (2011)</a:t>
            </a:r>
          </a:p>
        </p:txBody>
      </p:sp>
    </p:spTree>
    <p:extLst>
      <p:ext uri="{BB962C8B-B14F-4D97-AF65-F5344CB8AC3E}">
        <p14:creationId xmlns:p14="http://schemas.microsoft.com/office/powerpoint/2010/main" val="689478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Horizontal cut through vortex</a:t>
            </a:r>
          </a:p>
        </p:txBody>
      </p:sp>
      <p:pic>
        <p:nvPicPr>
          <p:cNvPr id="405507" name="Picture 4" descr="Screen shot 2011-05-11 at 10.41.0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52500"/>
            <a:ext cx="62499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8" name="TextBox 5"/>
          <p:cNvSpPr txBox="1">
            <a:spLocks noChangeArrowheads="1"/>
          </p:cNvSpPr>
          <p:nvPr/>
        </p:nvSpPr>
        <p:spPr bwMode="auto">
          <a:xfrm>
            <a:off x="6172597" y="2839641"/>
            <a:ext cx="2780903" cy="221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Individual intergranular vortex has an involved structure. Both clockwise and counterclockwise rotations are present. </a:t>
            </a:r>
          </a:p>
          <a:p>
            <a:r>
              <a:rPr lang="en-US" sz="2000" dirty="0"/>
              <a:t>The vortex generates </a:t>
            </a:r>
            <a:r>
              <a:rPr lang="en-US" sz="2000" dirty="0" smtClean="0"/>
              <a:t>net </a:t>
            </a:r>
            <a:r>
              <a:rPr lang="en-US" sz="2000" dirty="0" err="1" smtClean="0"/>
              <a:t>Poynting</a:t>
            </a:r>
            <a:r>
              <a:rPr lang="en-US" sz="2000" dirty="0" smtClean="0"/>
              <a:t> </a:t>
            </a:r>
            <a:r>
              <a:rPr lang="en-US" sz="2000" dirty="0"/>
              <a:t>flux.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4048" y="6577637"/>
            <a:ext cx="3339703" cy="2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Image from </a:t>
            </a:r>
            <a:r>
              <a:rPr lang="en-US" sz="1400" dirty="0" err="1" smtClean="0"/>
              <a:t>Shelyag</a:t>
            </a:r>
            <a:r>
              <a:rPr lang="en-US" sz="1400" dirty="0" smtClean="0"/>
              <a:t> et al. (2011)</a:t>
            </a:r>
          </a:p>
        </p:txBody>
      </p:sp>
    </p:spTree>
    <p:extLst>
      <p:ext uri="{BB962C8B-B14F-4D97-AF65-F5344CB8AC3E}">
        <p14:creationId xmlns:p14="http://schemas.microsoft.com/office/powerpoint/2010/main" val="3902864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272"/>
            <a:ext cx="8229600" cy="831491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Alfvén</a:t>
            </a:r>
            <a:r>
              <a:rPr lang="en-US" b="1" dirty="0" smtClean="0">
                <a:solidFill>
                  <a:srgbClr val="0000FF"/>
                </a:solidFill>
              </a:rPr>
              <a:t> waves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774" y="6423119"/>
            <a:ext cx="858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“Vortices” </a:t>
            </a:r>
            <a:r>
              <a:rPr lang="en-US" dirty="0" smtClean="0">
                <a:solidFill>
                  <a:srgbClr val="FF0000"/>
                </a:solidFill>
              </a:rPr>
              <a:t>do not generate </a:t>
            </a:r>
            <a:r>
              <a:rPr lang="en-US" dirty="0" err="1" smtClean="0">
                <a:solidFill>
                  <a:srgbClr val="FF0000"/>
                </a:solidFill>
              </a:rPr>
              <a:t>Alfv</a:t>
            </a:r>
            <a:r>
              <a:rPr lang="en-US" dirty="0" err="1">
                <a:solidFill>
                  <a:srgbClr val="FF0000"/>
                </a:solidFill>
              </a:rPr>
              <a:t>é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waves: they look like they are </a:t>
            </a:r>
            <a:r>
              <a:rPr lang="en-US" dirty="0" err="1" smtClean="0">
                <a:solidFill>
                  <a:srgbClr val="FF0000"/>
                </a:solidFill>
              </a:rPr>
              <a:t>Alfv</a:t>
            </a:r>
            <a:r>
              <a:rPr lang="en-US" dirty="0" err="1">
                <a:solidFill>
                  <a:srgbClr val="FF0000"/>
                </a:solidFill>
              </a:rPr>
              <a:t>é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waves themselves.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Screen Shot 2013-07-23 at 11.32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231"/>
            <a:ext cx="9144000" cy="3172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774" y="704633"/>
            <a:ext cx="858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To identify wave types, we plot time-distance diagrams for vertical component of the </a:t>
            </a:r>
            <a:r>
              <a:rPr lang="en-US" dirty="0" err="1" smtClean="0"/>
              <a:t>vorticity</a:t>
            </a:r>
            <a:r>
              <a:rPr lang="en-US" dirty="0" smtClean="0"/>
              <a:t> in vortex structures. Also, </a:t>
            </a:r>
            <a:r>
              <a:rPr lang="en-US" dirty="0" err="1" smtClean="0"/>
              <a:t>overplot</a:t>
            </a:r>
            <a:r>
              <a:rPr lang="en-US" dirty="0" smtClean="0"/>
              <a:t> tracks for test particles moving with the local time-dependent </a:t>
            </a:r>
            <a:r>
              <a:rPr lang="en-US" dirty="0" err="1" smtClean="0"/>
              <a:t>Alfvén</a:t>
            </a:r>
            <a:r>
              <a:rPr lang="en-US" dirty="0" smtClean="0"/>
              <a:t> speed.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6774" y="4988876"/>
            <a:ext cx="8586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 smtClean="0"/>
              <a:t>The domain is filled with the structures exhibiting rapid vertical propagation of </a:t>
            </a:r>
            <a:r>
              <a:rPr lang="en-US" dirty="0" err="1" smtClean="0"/>
              <a:t>vorticity</a:t>
            </a:r>
            <a:r>
              <a:rPr lang="en-US" dirty="0" smtClean="0"/>
              <a:t> perturbation. 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err="1" smtClean="0"/>
              <a:t>Alfvén</a:t>
            </a:r>
            <a:r>
              <a:rPr lang="en-US" dirty="0" smtClean="0"/>
              <a:t> speed can reach 70 km/s, normally about 40 km/s in higher photosphere in the magnetic field regions. Flow speeds never exceed 5</a:t>
            </a:r>
            <a:r>
              <a:rPr lang="en-US" smtClean="0"/>
              <a:t>-15 </a:t>
            </a:r>
            <a:r>
              <a:rPr lang="en-US" dirty="0" smtClean="0"/>
              <a:t>km/s. Propagation of </a:t>
            </a:r>
            <a:r>
              <a:rPr lang="en-US" dirty="0" err="1" smtClean="0"/>
              <a:t>vorticity</a:t>
            </a:r>
            <a:r>
              <a:rPr lang="en-US" dirty="0" smtClean="0"/>
              <a:t> perturbation cannot be explained with flows. It propagates with </a:t>
            </a:r>
            <a:r>
              <a:rPr lang="en-US" dirty="0" err="1"/>
              <a:t>Alfvén</a:t>
            </a:r>
            <a:r>
              <a:rPr lang="en-US" dirty="0"/>
              <a:t> </a:t>
            </a:r>
            <a:r>
              <a:rPr lang="en-US" dirty="0" smtClean="0"/>
              <a:t>speed.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9957" y="4654457"/>
            <a:ext cx="2064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/>
              <a:t> </a:t>
            </a:r>
            <a:r>
              <a:rPr lang="en-US" sz="1200" dirty="0" smtClean="0"/>
              <a:t>et al, </a:t>
            </a:r>
            <a:r>
              <a:rPr lang="en-US" sz="1200" dirty="0" err="1" smtClean="0"/>
              <a:t>ApJL</a:t>
            </a:r>
            <a:r>
              <a:rPr lang="en-US" sz="1200" dirty="0" smtClean="0"/>
              <a:t> 2013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1627963"/>
            <a:ext cx="9144000" cy="33034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87" y="5067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Ways for observations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12212" y="2867726"/>
            <a:ext cx="313026" cy="3609264"/>
          </a:xfrm>
          <a:custGeom>
            <a:avLst/>
            <a:gdLst>
              <a:gd name="connsiteX0" fmla="*/ 180258 w 313026"/>
              <a:gd name="connsiteY0" fmla="*/ 0 h 4678516"/>
              <a:gd name="connsiteX1" fmla="*/ 311355 w 313026"/>
              <a:gd name="connsiteY1" fmla="*/ 352323 h 4678516"/>
              <a:gd name="connsiteX2" fmla="*/ 98322 w 313026"/>
              <a:gd name="connsiteY2" fmla="*/ 1122516 h 4678516"/>
              <a:gd name="connsiteX3" fmla="*/ 0 w 313026"/>
              <a:gd name="connsiteY3" fmla="*/ 4678516 h 4678516"/>
              <a:gd name="connsiteX4" fmla="*/ 0 w 313026"/>
              <a:gd name="connsiteY4" fmla="*/ 4678516 h 46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26" h="4678516">
                <a:moveTo>
                  <a:pt x="180258" y="0"/>
                </a:moveTo>
                <a:cubicBezTo>
                  <a:pt x="252634" y="82618"/>
                  <a:pt x="325011" y="165237"/>
                  <a:pt x="311355" y="352323"/>
                </a:cubicBezTo>
                <a:cubicBezTo>
                  <a:pt x="297699" y="539409"/>
                  <a:pt x="150214" y="401484"/>
                  <a:pt x="98322" y="1122516"/>
                </a:cubicBezTo>
                <a:cubicBezTo>
                  <a:pt x="46430" y="1843548"/>
                  <a:pt x="0" y="4678516"/>
                  <a:pt x="0" y="4678516"/>
                </a:cubicBezTo>
                <a:lnTo>
                  <a:pt x="0" y="4678516"/>
                </a:lnTo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urved Connector 4"/>
          <p:cNvCxnSpPr/>
          <p:nvPr/>
        </p:nvCxnSpPr>
        <p:spPr>
          <a:xfrm rot="16200000" flipH="1">
            <a:off x="-863918" y="4317988"/>
            <a:ext cx="3383942" cy="1089740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5400000">
            <a:off x="617477" y="4378651"/>
            <a:ext cx="3383941" cy="968418"/>
          </a:xfrm>
          <a:prstGeom prst="curvedConnector3">
            <a:avLst>
              <a:gd name="adj1" fmla="val 504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83184" y="2859535"/>
            <a:ext cx="2510474" cy="622709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72922" y="6476990"/>
            <a:ext cx="452316" cy="155677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303111" y="3482242"/>
            <a:ext cx="312717" cy="3150425"/>
          </a:xfrm>
          <a:custGeom>
            <a:avLst/>
            <a:gdLst>
              <a:gd name="connsiteX0" fmla="*/ 151746 w 312717"/>
              <a:gd name="connsiteY0" fmla="*/ 0 h 4227871"/>
              <a:gd name="connsiteX1" fmla="*/ 4262 w 312717"/>
              <a:gd name="connsiteY1" fmla="*/ 573549 h 4227871"/>
              <a:gd name="connsiteX2" fmla="*/ 299230 w 312717"/>
              <a:gd name="connsiteY2" fmla="*/ 1360129 h 4227871"/>
              <a:gd name="connsiteX3" fmla="*/ 266456 w 312717"/>
              <a:gd name="connsiteY3" fmla="*/ 4227871 h 4227871"/>
              <a:gd name="connsiteX4" fmla="*/ 266456 w 312717"/>
              <a:gd name="connsiteY4" fmla="*/ 4227871 h 42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7" h="4227871">
                <a:moveTo>
                  <a:pt x="151746" y="0"/>
                </a:moveTo>
                <a:cubicBezTo>
                  <a:pt x="65713" y="173430"/>
                  <a:pt x="-20319" y="346861"/>
                  <a:pt x="4262" y="573549"/>
                </a:cubicBezTo>
                <a:cubicBezTo>
                  <a:pt x="28843" y="800237"/>
                  <a:pt x="255531" y="751075"/>
                  <a:pt x="299230" y="1360129"/>
                </a:cubicBezTo>
                <a:cubicBezTo>
                  <a:pt x="342929" y="1969183"/>
                  <a:pt x="266456" y="4227871"/>
                  <a:pt x="266456" y="4227871"/>
                </a:cubicBezTo>
                <a:lnTo>
                  <a:pt x="266456" y="4227871"/>
                </a:lnTo>
              </a:path>
            </a:pathLst>
          </a:cu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741853" y="3949272"/>
            <a:ext cx="1229198" cy="229419"/>
          </a:xfrm>
          <a:prstGeom prst="arc">
            <a:avLst>
              <a:gd name="adj1" fmla="val 10886542"/>
              <a:gd name="adj2" fmla="val 0"/>
            </a:avLst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1001229" y="3282317"/>
            <a:ext cx="1229198" cy="273666"/>
          </a:xfrm>
          <a:prstGeom prst="arc">
            <a:avLst>
              <a:gd name="adj1" fmla="val 10886542"/>
              <a:gd name="adj2" fmla="val 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19462990">
            <a:off x="3157319" y="1865145"/>
            <a:ext cx="1126613" cy="747063"/>
            <a:chOff x="4830097" y="2629393"/>
            <a:chExt cx="1126613" cy="747063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014452" y="2654710"/>
              <a:ext cx="942258" cy="360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014452" y="3015226"/>
              <a:ext cx="942258" cy="3277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3577561">
              <a:off x="5120243" y="2628877"/>
              <a:ext cx="747063" cy="748096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2469903">
              <a:off x="4830097" y="2806289"/>
              <a:ext cx="368710" cy="417871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rot="16200000">
            <a:off x="967741" y="1130803"/>
            <a:ext cx="1126613" cy="747063"/>
            <a:chOff x="4830097" y="2629393"/>
            <a:chExt cx="1126613" cy="74706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014452" y="2654710"/>
              <a:ext cx="942258" cy="360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014452" y="3015226"/>
              <a:ext cx="942258" cy="3277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/>
            <p:cNvSpPr/>
            <p:nvPr/>
          </p:nvSpPr>
          <p:spPr>
            <a:xfrm rot="13577561">
              <a:off x="5120243" y="2628877"/>
              <a:ext cx="747063" cy="748096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2469903">
              <a:off x="4830097" y="2806289"/>
              <a:ext cx="368710" cy="417871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375384" y="1236828"/>
            <a:ext cx="450645" cy="38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83748" y="2042527"/>
            <a:ext cx="25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588387" y="2540320"/>
            <a:ext cx="41623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Alfven waves carry energy (</a:t>
            </a:r>
            <a:r>
              <a:rPr lang="en-US" dirty="0" err="1" smtClean="0"/>
              <a:t>Poynting</a:t>
            </a:r>
            <a:r>
              <a:rPr lang="en-US" dirty="0" smtClean="0"/>
              <a:t> flux). To prove need to observe.</a:t>
            </a:r>
          </a:p>
          <a:p>
            <a:pPr marL="342900" indent="-342900" algn="just">
              <a:buAutoNum type="arabicPeriod"/>
            </a:pPr>
            <a:endParaRPr lang="en-US" dirty="0"/>
          </a:p>
          <a:p>
            <a:pPr marL="342900" indent="-342900" algn="just">
              <a:buAutoNum type="arabicPeriod"/>
            </a:pPr>
            <a:r>
              <a:rPr lang="en-US" dirty="0" smtClean="0"/>
              <a:t>Tracking horizontal motions in the solar photosphere/chromosphere. Bright points/</a:t>
            </a:r>
            <a:r>
              <a:rPr lang="en-US" dirty="0" err="1" smtClean="0"/>
              <a:t>chromospheric</a:t>
            </a:r>
            <a:r>
              <a:rPr lang="en-US" dirty="0" smtClean="0"/>
              <a:t> swirls.</a:t>
            </a:r>
          </a:p>
          <a:p>
            <a:pPr marL="342900" indent="-342900" algn="just">
              <a:buAutoNum type="arabicPeriod"/>
            </a:pPr>
            <a:endParaRPr lang="en-US" dirty="0"/>
          </a:p>
          <a:p>
            <a:pPr marL="342900" indent="-342900" algn="just">
              <a:buAutoNum type="arabicPeriod"/>
            </a:pPr>
            <a:r>
              <a:rPr lang="en-US" dirty="0" smtClean="0"/>
              <a:t>Off-disk-center </a:t>
            </a:r>
            <a:r>
              <a:rPr lang="en-US" dirty="0" err="1" smtClean="0"/>
              <a:t>spectropolarimetry</a:t>
            </a:r>
            <a:r>
              <a:rPr lang="en-US" dirty="0" smtClean="0"/>
              <a:t>. Horizontal motions become line-of-sight motions.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66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 title="The Sun"/>
          <p:cNvSpPr/>
          <p:nvPr/>
        </p:nvSpPr>
        <p:spPr>
          <a:xfrm>
            <a:off x="331114" y="3443383"/>
            <a:ext cx="3051552" cy="295756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58" y="1261438"/>
            <a:ext cx="1271271" cy="23609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642" y="3493502"/>
            <a:ext cx="1271271" cy="236093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1408926" y="4691573"/>
            <a:ext cx="115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006227" y="2173422"/>
            <a:ext cx="2599786" cy="7074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58520" y="4436337"/>
            <a:ext cx="1147493" cy="7074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43855" y="2326842"/>
            <a:ext cx="54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4153" y="4605385"/>
            <a:ext cx="54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52" y="846733"/>
            <a:ext cx="1885327" cy="2549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5443" y="963126"/>
            <a:ext cx="64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8702" y="5275874"/>
            <a:ext cx="146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Disk </a:t>
            </a:r>
            <a:r>
              <a:rPr lang="en-US" dirty="0" err="1" smtClean="0"/>
              <a:t>centre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64431"/>
            <a:ext cx="8229600" cy="7577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Limb </a:t>
            </a:r>
            <a:r>
              <a:rPr lang="en-US" b="1" dirty="0" err="1" smtClean="0">
                <a:solidFill>
                  <a:srgbClr val="0000FF"/>
                </a:solidFill>
              </a:rPr>
              <a:t>vs</a:t>
            </a:r>
            <a:r>
              <a:rPr lang="en-US" b="1" dirty="0" smtClean="0">
                <a:solidFill>
                  <a:srgbClr val="0000FF"/>
                </a:solidFill>
              </a:rPr>
              <a:t> disk solar observations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6" name="Picture 15" descr="Screen Shot 2014-10-13 at 17.3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92" y="3622371"/>
            <a:ext cx="1500935" cy="25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4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49407"/>
            <a:ext cx="7772400" cy="56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 </a:t>
            </a:r>
            <a:r>
              <a:rPr lang="en-GB" sz="3200" b="1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Sun and its simulation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135" y="1727168"/>
            <a:ext cx="8629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A </a:t>
            </a:r>
            <a:r>
              <a:rPr lang="en-US" sz="2400"/>
              <a:t>f</a:t>
            </a:r>
            <a:r>
              <a:rPr lang="en-US" sz="2400" smtClean="0"/>
              <a:t>ew </a:t>
            </a:r>
            <a:r>
              <a:rPr lang="en-US" sz="2400" dirty="0" smtClean="0"/>
              <a:t>facts about the Sun:</a:t>
            </a:r>
          </a:p>
          <a:p>
            <a:pPr algn="just">
              <a:buFontTx/>
              <a:buChar char="-"/>
            </a:pPr>
            <a:endParaRPr lang="en-US" sz="2400" dirty="0" smtClean="0"/>
          </a:p>
          <a:p>
            <a:pPr algn="just">
              <a:buFontTx/>
              <a:buChar char="-"/>
            </a:pPr>
            <a:r>
              <a:rPr lang="en-US" sz="2400" dirty="0" smtClean="0"/>
              <a:t>The Sun is much faster than computer simulation of it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Observing is relatively easy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Understanding is difficult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135" y="3819155"/>
            <a:ext cx="862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To find out the physical processes </a:t>
            </a:r>
            <a:r>
              <a:rPr lang="en-US" sz="2400" dirty="0" smtClean="0"/>
              <a:t>generating </a:t>
            </a:r>
            <a:r>
              <a:rPr lang="en-US" sz="2400" dirty="0" smtClean="0"/>
              <a:t>the radiation coming from the Sun, we simulate:</a:t>
            </a:r>
          </a:p>
          <a:p>
            <a:pPr algn="just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The Sun itself </a:t>
            </a:r>
            <a:r>
              <a:rPr lang="en-US" sz="2400" dirty="0" smtClean="0"/>
              <a:t>(including in it as much as possible known physics)</a:t>
            </a:r>
          </a:p>
          <a:p>
            <a:pPr algn="just">
              <a:buFontTx/>
              <a:buChar char="-"/>
            </a:pPr>
            <a:r>
              <a:rPr lang="en-US" sz="2400" dirty="0" smtClean="0"/>
              <a:t>The detailed parameters of the</a:t>
            </a:r>
            <a:r>
              <a:rPr lang="en-US" sz="2400" dirty="0" smtClean="0">
                <a:solidFill>
                  <a:srgbClr val="0000FF"/>
                </a:solidFill>
              </a:rPr>
              <a:t> radiation</a:t>
            </a:r>
            <a:r>
              <a:rPr lang="en-US" sz="2400" dirty="0" smtClean="0"/>
              <a:t> coming from 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19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64431"/>
            <a:ext cx="8229600" cy="7577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Limb </a:t>
            </a:r>
            <a:r>
              <a:rPr lang="en-US" b="1" dirty="0" err="1" smtClean="0">
                <a:solidFill>
                  <a:srgbClr val="0000FF"/>
                </a:solidFill>
              </a:rPr>
              <a:t>vs</a:t>
            </a:r>
            <a:r>
              <a:rPr lang="en-US" b="1" dirty="0" smtClean="0">
                <a:solidFill>
                  <a:srgbClr val="0000FF"/>
                </a:solidFill>
              </a:rPr>
              <a:t> disk solar observations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13" y="1202824"/>
            <a:ext cx="84332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Of course, it is not as simple and nice as that – mainly due to non-locality of radiative transport in optically thick regime + </a:t>
            </a:r>
            <a:r>
              <a:rPr lang="en-US" sz="2400" dirty="0" err="1" smtClean="0"/>
              <a:t>nLTE</a:t>
            </a:r>
            <a:r>
              <a:rPr lang="en-US" sz="2400" dirty="0" smtClean="0"/>
              <a:t> effects.</a:t>
            </a:r>
          </a:p>
          <a:p>
            <a:endParaRPr lang="en-US" sz="2400" dirty="0" smtClean="0"/>
          </a:p>
          <a:p>
            <a:r>
              <a:rPr lang="en-US" sz="2400" dirty="0" smtClean="0"/>
              <a:t>But: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Horizontal flows become line-of-sight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Horizontal magnetic fields become Stokes-V measurable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Radial structure becomes (probably) more apparent than at the disk </a:t>
            </a:r>
            <a:r>
              <a:rPr lang="en-US" sz="2400" dirty="0" err="1" smtClean="0">
                <a:solidFill>
                  <a:srgbClr val="0000FF"/>
                </a:solidFill>
              </a:rPr>
              <a:t>centre</a:t>
            </a:r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Generally, limb and disk observations together give 3D structure of the solar atmosphere</a:t>
            </a:r>
          </a:p>
        </p:txBody>
      </p:sp>
    </p:spTree>
    <p:extLst>
      <p:ext uri="{BB962C8B-B14F-4D97-AF65-F5344CB8AC3E}">
        <p14:creationId xmlns:p14="http://schemas.microsoft.com/office/powerpoint/2010/main" val="21991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51"/>
            <a:ext cx="9144000" cy="69984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Off-</a:t>
            </a:r>
            <a:r>
              <a:rPr lang="en-US" b="1" dirty="0" err="1" smtClean="0">
                <a:solidFill>
                  <a:srgbClr val="0000FF"/>
                </a:solidFill>
              </a:rPr>
              <a:t>centre</a:t>
            </a:r>
            <a:r>
              <a:rPr lang="en-US" b="1" dirty="0" smtClean="0">
                <a:solidFill>
                  <a:srgbClr val="0000FF"/>
                </a:solidFill>
              </a:rPr>
              <a:t> simulated </a:t>
            </a:r>
            <a:r>
              <a:rPr lang="en-US" b="1" dirty="0" err="1" smtClean="0">
                <a:solidFill>
                  <a:srgbClr val="0000FF"/>
                </a:solidFill>
              </a:rPr>
              <a:t>spectropolarimetry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865" y="676481"/>
            <a:ext cx="86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NICOLE</a:t>
            </a:r>
            <a:r>
              <a:rPr lang="en-US" dirty="0" smtClean="0"/>
              <a:t> code by </a:t>
            </a:r>
            <a:r>
              <a:rPr lang="en-US" dirty="0" smtClean="0">
                <a:solidFill>
                  <a:srgbClr val="0000FF"/>
                </a:solidFill>
              </a:rPr>
              <a:t>Hector </a:t>
            </a:r>
            <a:r>
              <a:rPr lang="en-US" dirty="0" err="1" smtClean="0">
                <a:solidFill>
                  <a:srgbClr val="0000FF"/>
                </a:solidFill>
              </a:rPr>
              <a:t>Socas</a:t>
            </a:r>
            <a:r>
              <a:rPr lang="en-US" dirty="0" smtClean="0">
                <a:solidFill>
                  <a:srgbClr val="0000FF"/>
                </a:solidFill>
              </a:rPr>
              <a:t>-Navarro</a:t>
            </a:r>
            <a:r>
              <a:rPr lang="en-US" dirty="0" smtClean="0"/>
              <a:t> (IAC, Spain) is used to compute the Stokes profiles.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7865" y="962977"/>
            <a:ext cx="8689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Different viewing angles are achieved by shifting the layers of the MHD box and recalculating LOS and perp. magnetic field and LOS velocity. Note – whole sphere can be constructed.</a:t>
            </a:r>
            <a:endParaRPr lang="en-US" dirty="0"/>
          </a:p>
        </p:txBody>
      </p:sp>
      <p:pic>
        <p:nvPicPr>
          <p:cNvPr id="2" name="ic_scan_3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9534" y="1609966"/>
            <a:ext cx="5188997" cy="51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-238277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FeI</a:t>
            </a:r>
            <a:r>
              <a:rPr lang="en-US" b="1" dirty="0" smtClean="0">
                <a:solidFill>
                  <a:srgbClr val="0000FF"/>
                </a:solidFill>
              </a:rPr>
              <a:t> 6302.5A line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 descr="Screen Shot 2014-06-19 at 17.4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74" y="773480"/>
            <a:ext cx="6777566" cy="5977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Shelyag&amp;Przybylski</a:t>
            </a:r>
            <a:r>
              <a:rPr lang="en-US" sz="1200" dirty="0" smtClean="0"/>
              <a:t>, PASJ,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30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4000" y="262467"/>
            <a:ext cx="86698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Plasma parameters and </a:t>
            </a:r>
            <a:r>
              <a:rPr lang="en-US" b="1" dirty="0" err="1" smtClean="0">
                <a:solidFill>
                  <a:srgbClr val="0000FF"/>
                </a:solidFill>
              </a:rPr>
              <a:t>FeI</a:t>
            </a:r>
            <a:r>
              <a:rPr lang="en-US" b="1" dirty="0" smtClean="0">
                <a:solidFill>
                  <a:srgbClr val="0000FF"/>
                </a:solidFill>
              </a:rPr>
              <a:t> 6302.5A line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4-06-19 at 17.5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" y="2032000"/>
            <a:ext cx="9144000" cy="3943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267" y="1473200"/>
            <a:ext cx="127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Horizontal velocity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7800" y="1657866"/>
            <a:ext cx="127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Vertical 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4533" y="1657866"/>
            <a:ext cx="149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55933" y="1657866"/>
            <a:ext cx="149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5933" y="5790838"/>
            <a:ext cx="149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Vlos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Shelyag&amp;Przybylski</a:t>
            </a:r>
            <a:r>
              <a:rPr lang="en-US" sz="1200" dirty="0" smtClean="0"/>
              <a:t>, PASJ,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722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9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</a:t>
            </a:r>
            <a:r>
              <a:rPr lang="en-US" b="1" baseline="-25000" dirty="0" smtClean="0">
                <a:solidFill>
                  <a:srgbClr val="0000FF"/>
                </a:solidFill>
              </a:rPr>
              <a:t>LOS</a:t>
            </a:r>
            <a:r>
              <a:rPr lang="en-US" b="1" dirty="0" smtClean="0">
                <a:solidFill>
                  <a:srgbClr val="0000FF"/>
                </a:solidFill>
              </a:rPr>
              <a:t> from </a:t>
            </a:r>
            <a:r>
              <a:rPr lang="en-US" b="1" dirty="0" err="1" smtClean="0">
                <a:solidFill>
                  <a:srgbClr val="0000FF"/>
                </a:solidFill>
              </a:rPr>
              <a:t>FeI</a:t>
            </a:r>
            <a:r>
              <a:rPr lang="en-US" b="1" dirty="0" smtClean="0">
                <a:solidFill>
                  <a:srgbClr val="0000FF"/>
                </a:solidFill>
              </a:rPr>
              <a:t> 6302 at </a:t>
            </a:r>
            <a:r>
              <a:rPr lang="en-US" b="1" dirty="0">
                <a:solidFill>
                  <a:srgbClr val="0000FF"/>
                </a:solidFill>
              </a:rPr>
              <a:t>6</a:t>
            </a:r>
            <a:r>
              <a:rPr lang="en-US" b="1" dirty="0" smtClean="0">
                <a:solidFill>
                  <a:srgbClr val="0000FF"/>
                </a:solidFill>
              </a:rPr>
              <a:t>0 degrees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4-06-19 at 17.55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0866"/>
            <a:ext cx="4820466" cy="4961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5667" y="2064266"/>
            <a:ext cx="314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resolution, 25 km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13401" y="4951399"/>
            <a:ext cx="314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Degraded with </a:t>
            </a:r>
            <a:r>
              <a:rPr lang="en-US" dirty="0" err="1" smtClean="0"/>
              <a:t>Hinode</a:t>
            </a:r>
            <a:r>
              <a:rPr lang="en-US" dirty="0" smtClean="0"/>
              <a:t> PSF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6619" y="657236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Shelyag&amp;Przybylski</a:t>
            </a:r>
            <a:r>
              <a:rPr lang="en-US" sz="1200" dirty="0" smtClean="0"/>
              <a:t>, PASJ,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871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2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713"/>
            <a:ext cx="9144000" cy="394827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5854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The limb simulation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47" y="1125953"/>
            <a:ext cx="7194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16 </a:t>
            </a:r>
            <a:r>
              <a:rPr lang="en-US" dirty="0" err="1" smtClean="0"/>
              <a:t>MURaM</a:t>
            </a:r>
            <a:r>
              <a:rPr lang="en-US" dirty="0" smtClean="0"/>
              <a:t> models are stacked together and then curved to make the “spherical” (cylindrical, in fact) solar surface. Velocity and magnetic field are recalculated accordingly.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970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2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4" y="997218"/>
            <a:ext cx="7510060" cy="57349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5088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Simulated limb, images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271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26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96" y="1512278"/>
            <a:ext cx="6759443" cy="4924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75088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Simulated limb, average profiles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9602" y="772456"/>
            <a:ext cx="559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6302A line profiles go into emission. But the wings rise first.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935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3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55"/>
            <a:ext cx="4378741" cy="4713343"/>
          </a:xfrm>
          <a:prstGeom prst="rect">
            <a:avLst/>
          </a:prstGeom>
        </p:spPr>
      </p:pic>
      <p:pic>
        <p:nvPicPr>
          <p:cNvPr id="5" name="Picture 4" descr="Screen Shot 2014-10-13 at 16.3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64" y="1960342"/>
            <a:ext cx="4595936" cy="375874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92920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The only s-p observation of the limb: </a:t>
            </a:r>
            <a:r>
              <a:rPr lang="en-AU" b="1" dirty="0" err="1" smtClean="0">
                <a:solidFill>
                  <a:srgbClr val="0000FF"/>
                </a:solidFill>
              </a:rPr>
              <a:t>Lites</a:t>
            </a:r>
            <a:r>
              <a:rPr lang="en-AU" b="1" dirty="0" smtClean="0">
                <a:solidFill>
                  <a:srgbClr val="0000FF"/>
                </a:solidFill>
              </a:rPr>
              <a:t> et al 2010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1768" y="1058615"/>
            <a:ext cx="331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Shows the same, hurray!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023" y="6134744"/>
            <a:ext cx="784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Lites</a:t>
            </a:r>
            <a:r>
              <a:rPr lang="en-US" dirty="0" smtClean="0"/>
              <a:t> et al (2010) show the same profiles. They say emission in the wings is due to 3D non-LTE scattering. Apparently, not only – we used 1D LTE.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2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2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322"/>
            <a:ext cx="9144000" cy="54221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6073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Simulated limb, 6302A </a:t>
            </a:r>
            <a:r>
              <a:rPr lang="en-AU" b="1" dirty="0" err="1" smtClean="0">
                <a:solidFill>
                  <a:srgbClr val="0000FF"/>
                </a:solidFill>
              </a:rPr>
              <a:t>FeI</a:t>
            </a:r>
            <a:r>
              <a:rPr lang="en-AU" b="1" dirty="0" smtClean="0">
                <a:solidFill>
                  <a:srgbClr val="0000FF"/>
                </a:solidFill>
              </a:rPr>
              <a:t> response functions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34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78304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Faces of the Sun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3-05-02 at 11.26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976092"/>
            <a:ext cx="588066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2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3 at 16.2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1" y="1177438"/>
            <a:ext cx="6512250" cy="48385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6073"/>
            <a:ext cx="8229600" cy="38197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00FF"/>
                </a:solidFill>
              </a:rPr>
              <a:t>How the emission-absorption profiles are formed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917" y="5832696"/>
            <a:ext cx="8136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Here, absorption-emission profiles are formed in three stages: (A) – continuum formation, (B) – Doppler-shifted emission profile in the positive T-gradient with torsional flow, (C) – normal absorption profile.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6619" y="6581001"/>
            <a:ext cx="251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Shelyag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843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531048"/>
            <a:ext cx="8229600" cy="7577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end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0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78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Radiative</a:t>
            </a:r>
            <a:r>
              <a:rPr lang="en-US" b="1" dirty="0" smtClean="0">
                <a:solidFill>
                  <a:srgbClr val="0000FF"/>
                </a:solidFill>
              </a:rPr>
              <a:t> transport</a:t>
            </a:r>
            <a:endParaRPr 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0139"/>
              </p:ext>
            </p:extLst>
          </p:nvPr>
        </p:nvGraphicFramePr>
        <p:xfrm>
          <a:off x="681038" y="3114675"/>
          <a:ext cx="36004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3" imgW="1765300" imgH="457200" progId="Equation.3">
                  <p:embed/>
                </p:oleObj>
              </mc:Choice>
              <mc:Fallback>
                <p:oleObj name="Equation" r:id="rId3" imgW="1765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038" y="3114675"/>
                        <a:ext cx="3600450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546" y="2620016"/>
            <a:ext cx="616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Formal solution of RTE: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2546" y="4007446"/>
            <a:ext cx="7854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In LTE - simpler, since </a:t>
            </a:r>
            <a:r>
              <a:rPr lang="en-US" sz="2400" i="1" dirty="0" smtClean="0"/>
              <a:t>S</a:t>
            </a:r>
            <a:r>
              <a:rPr lang="en-US" sz="2400" dirty="0" smtClean="0"/>
              <a:t> is determined by local plasma parameters. But integral: sums up everything in the formation range.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In non-LTE - not only (1). </a:t>
            </a:r>
            <a:r>
              <a:rPr lang="en-US" sz="2400" dirty="0"/>
              <a:t>S</a:t>
            </a:r>
            <a:r>
              <a:rPr lang="en-US" sz="2400" dirty="0" smtClean="0"/>
              <a:t>ource function depends on incident radiation – integral equation to solve.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889250"/>
              </p:ext>
            </p:extLst>
          </p:nvPr>
        </p:nvGraphicFramePr>
        <p:xfrm>
          <a:off x="668204" y="2002529"/>
          <a:ext cx="3142063" cy="547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Equation" r:id="rId5" imgW="1384300" imgH="241300" progId="Equation.3">
                  <p:embed/>
                </p:oleObj>
              </mc:Choice>
              <mc:Fallback>
                <p:oleObj name="Equation" r:id="rId5" imgW="1384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8204" y="2002529"/>
                        <a:ext cx="3142063" cy="547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3827" y="1417638"/>
            <a:ext cx="616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RTE: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193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Radiative energy transport</a:t>
            </a:r>
            <a:endParaRPr 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897482"/>
              </p:ext>
            </p:extLst>
          </p:nvPr>
        </p:nvGraphicFramePr>
        <p:xfrm>
          <a:off x="470029" y="2566913"/>
          <a:ext cx="2211270" cy="135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Equation" r:id="rId4" imgW="1219200" imgH="749300" progId="Equation.3">
                  <p:embed/>
                </p:oleObj>
              </mc:Choice>
              <mc:Fallback>
                <p:oleObj name="Equation" r:id="rId4" imgW="12192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029" y="2566913"/>
                        <a:ext cx="2211270" cy="135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624" y="1914476"/>
            <a:ext cx="616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Energy transport: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349852"/>
              </p:ext>
            </p:extLst>
          </p:nvPr>
        </p:nvGraphicFramePr>
        <p:xfrm>
          <a:off x="470029" y="4822378"/>
          <a:ext cx="54467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Equation" r:id="rId6" imgW="2222500" imgH="241300" progId="Equation.3">
                  <p:embed/>
                </p:oleObj>
              </mc:Choice>
              <mc:Fallback>
                <p:oleObj name="Equation" r:id="rId6" imgW="222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029" y="4822378"/>
                        <a:ext cx="5446713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0076" y="4132130"/>
            <a:ext cx="832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Radiative heating rate goes in the RHS of MHD energy eq.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145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8-26 at 16.02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24" y="1713957"/>
            <a:ext cx="8426475" cy="495675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74048" y="6577637"/>
            <a:ext cx="3339703" cy="28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Image from </a:t>
            </a:r>
            <a:r>
              <a:rPr lang="en-US" sz="1400" dirty="0" err="1" smtClean="0"/>
              <a:t>Shelyag</a:t>
            </a:r>
            <a:r>
              <a:rPr lang="en-US" sz="1400" dirty="0" smtClean="0"/>
              <a:t> et al. (200</a:t>
            </a:r>
            <a:r>
              <a:rPr lang="ru-RU" sz="1400" dirty="0" smtClean="0"/>
              <a:t>4</a:t>
            </a:r>
            <a:r>
              <a:rPr lang="en-US" sz="1400" dirty="0" smtClean="0"/>
              <a:t>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49407"/>
            <a:ext cx="7772400" cy="1274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Radiative transport as a diagnostic tool, or “</a:t>
            </a:r>
            <a:r>
              <a:rPr lang="en-AU" sz="32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postprocessing</a:t>
            </a:r>
            <a:r>
              <a:rPr lang="en-AU" sz="32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”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59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Height dependence: band contribution function in photosphere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1-08-29 at 13.57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079" y="1279138"/>
            <a:ext cx="4596389" cy="36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0101" y="1586248"/>
            <a:ext cx="1159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Jess et al. 2012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011688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radiation is formed between 500 and 1000 km. In this range: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ensity and pressure change by ~2 orders of magnitude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Temperature changes by ~4000K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Plasma β changes from ~5 to ~0.1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Helpful: formation difference between 417nm and G-band is about 100 km.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9328" y="1586248"/>
            <a:ext cx="2544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Dashed – 417nm continuum</a:t>
            </a:r>
          </a:p>
          <a:p>
            <a:r>
              <a:rPr lang="en-US" sz="1500" dirty="0" smtClean="0"/>
              <a:t>Solid – 430.5-431.5nm G-band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5882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49407"/>
            <a:ext cx="7772400" cy="56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MURaM</a:t>
            </a:r>
            <a:r>
              <a:rPr lang="en-GB" sz="3200" b="1" noProof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: Si</a:t>
            </a:r>
            <a:r>
              <a:rPr lang="en-GB" sz="3200" b="1" dirty="0" err="1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mulation</a:t>
            </a:r>
            <a:r>
              <a:rPr lang="en-GB" sz="32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of the solar photosphere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figur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55221"/>
            <a:ext cx="7915130" cy="42027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47700" y="2518204"/>
            <a:ext cx="3988834" cy="11167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36534" y="2518204"/>
            <a:ext cx="3926296" cy="11167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53821" y="4025608"/>
            <a:ext cx="525539" cy="1384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639366">
            <a:off x="2025313" y="2770349"/>
            <a:ext cx="8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Mm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939107">
            <a:off x="6315910" y="2767992"/>
            <a:ext cx="8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Mm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20639366">
            <a:off x="33735" y="3808676"/>
            <a:ext cx="88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1.4 Mm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1501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We use </a:t>
            </a:r>
            <a:r>
              <a:rPr lang="en-US" dirty="0" err="1" smtClean="0"/>
              <a:t>MURaM</a:t>
            </a:r>
            <a:r>
              <a:rPr lang="en-US" dirty="0" smtClean="0"/>
              <a:t> code</a:t>
            </a:r>
          </a:p>
          <a:p>
            <a:pPr>
              <a:buFontTx/>
              <a:buChar char="-"/>
            </a:pPr>
            <a:r>
              <a:rPr lang="en-US" dirty="0" smtClean="0"/>
              <a:t>The code is 3D </a:t>
            </a:r>
            <a:r>
              <a:rPr lang="en-US" dirty="0" err="1" smtClean="0"/>
              <a:t>radiative</a:t>
            </a:r>
            <a:r>
              <a:rPr lang="en-US" dirty="0" smtClean="0"/>
              <a:t> MHD equations solver on a </a:t>
            </a:r>
            <a:r>
              <a:rPr lang="en-US" dirty="0"/>
              <a:t>C</a:t>
            </a:r>
            <a:r>
              <a:rPr lang="en-US" dirty="0" smtClean="0"/>
              <a:t>artesian grid</a:t>
            </a:r>
          </a:p>
          <a:p>
            <a:pPr>
              <a:buFontTx/>
              <a:buChar char="-"/>
            </a:pPr>
            <a:r>
              <a:rPr lang="en-US" dirty="0" smtClean="0"/>
              <a:t>CD4, RK4,</a:t>
            </a:r>
            <a:r>
              <a:rPr lang="ru-RU" dirty="0" smtClean="0"/>
              <a:t> </a:t>
            </a:r>
            <a:r>
              <a:rPr lang="en-AU" dirty="0" smtClean="0"/>
              <a:t>artificial </a:t>
            </a:r>
            <a:r>
              <a:rPr lang="en-US" dirty="0" smtClean="0"/>
              <a:t>diffusion </a:t>
            </a:r>
            <a:r>
              <a:rPr lang="en-US" dirty="0" err="1" smtClean="0"/>
              <a:t>stabilisation</a:t>
            </a:r>
            <a:r>
              <a:rPr lang="en-US" dirty="0" smtClean="0"/>
              <a:t>, periodic side boundaries, bottom open, top closed</a:t>
            </a:r>
          </a:p>
          <a:p>
            <a:pPr>
              <a:buFontTx/>
              <a:buChar char="-"/>
            </a:pPr>
            <a:r>
              <a:rPr lang="en-US" dirty="0" smtClean="0"/>
              <a:t>Domain size is 12x12x1.4 Mm resolved by 480x480x100 grid cells</a:t>
            </a:r>
          </a:p>
          <a:p>
            <a:pPr>
              <a:buFontTx/>
              <a:buChar char="-"/>
            </a:pPr>
            <a:r>
              <a:rPr lang="en-US" dirty="0" smtClean="0"/>
              <a:t>Reaches about 600 km above the continuum formation layer, covering </a:t>
            </a:r>
            <a:r>
              <a:rPr lang="en-US" dirty="0" err="1" smtClean="0"/>
              <a:t>photospheric</a:t>
            </a:r>
            <a:r>
              <a:rPr lang="en-US" dirty="0" smtClean="0"/>
              <a:t> lines formation depth range</a:t>
            </a:r>
          </a:p>
          <a:p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74049" y="6341511"/>
            <a:ext cx="2469952" cy="71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Image from </a:t>
            </a:r>
            <a:r>
              <a:rPr lang="en-US" sz="1400" dirty="0" err="1" smtClean="0"/>
              <a:t>Shelyag</a:t>
            </a:r>
            <a:r>
              <a:rPr lang="en-US" sz="1400" dirty="0" smtClean="0"/>
              <a:t> et al. (2011)</a:t>
            </a:r>
          </a:p>
          <a:p>
            <a:r>
              <a:rPr lang="en-US" sz="1400" dirty="0" smtClean="0"/>
              <a:t>Rendering with VAPOR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028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831500"/>
            <a:ext cx="7772400" cy="56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simulations can do</a:t>
            </a:r>
          </a:p>
        </p:txBody>
      </p:sp>
    </p:spTree>
    <p:extLst>
      <p:ext uri="{BB962C8B-B14F-4D97-AF65-F5344CB8AC3E}">
        <p14:creationId xmlns:p14="http://schemas.microsoft.com/office/powerpoint/2010/main" val="277453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13652</TotalTime>
  <Words>1325</Words>
  <Application>Microsoft Macintosh PowerPoint</Application>
  <PresentationFormat>On-screen Show (4:3)</PresentationFormat>
  <Paragraphs>149</Paragraphs>
  <Slides>31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NUMERICAL MODELLING OF THE SOLAR INTERIOR AND LOWER SOLAR ATMOSPHERE: BRIDGING THEORY AND OBSERVATIONS</vt:lpstr>
      <vt:lpstr>PowerPoint Presentation</vt:lpstr>
      <vt:lpstr>Faces of the Sun</vt:lpstr>
      <vt:lpstr>Radiative transport</vt:lpstr>
      <vt:lpstr>Radiative energy transport</vt:lpstr>
      <vt:lpstr>PowerPoint Presentation</vt:lpstr>
      <vt:lpstr>Height dependence: band contribution function in photosphere</vt:lpstr>
      <vt:lpstr>PowerPoint Presentation</vt:lpstr>
      <vt:lpstr>PowerPoint Presentation</vt:lpstr>
      <vt:lpstr>PowerPoint Presentation</vt:lpstr>
      <vt:lpstr>PowerPoint Presentation</vt:lpstr>
      <vt:lpstr>Vortices in intergranular lanes</vt:lpstr>
      <vt:lpstr>Simulated vortices</vt:lpstr>
      <vt:lpstr>Vorticity equation and vortices</vt:lpstr>
      <vt:lpstr>Vorticity evolution</vt:lpstr>
      <vt:lpstr>Horizontal cut through vortex</vt:lpstr>
      <vt:lpstr>Alfvén waves</vt:lpstr>
      <vt:lpstr>Ways for observations</vt:lpstr>
      <vt:lpstr>Limb vs disk solar observations</vt:lpstr>
      <vt:lpstr>Limb vs disk solar observations</vt:lpstr>
      <vt:lpstr>Off-centre simulated spectropolarimetry</vt:lpstr>
      <vt:lpstr>FeI 6302.5A line</vt:lpstr>
      <vt:lpstr>Plasma parameters and FeI 6302.5A line</vt:lpstr>
      <vt:lpstr>VLOS from FeI 6302 at 60 degrees</vt:lpstr>
      <vt:lpstr>The limb simulation</vt:lpstr>
      <vt:lpstr>Simulated limb, images</vt:lpstr>
      <vt:lpstr>Simulated limb, average profiles</vt:lpstr>
      <vt:lpstr>The only s-p observation of the limb: Lites et al 2010</vt:lpstr>
      <vt:lpstr>Simulated limb, 6302A FeI response functions</vt:lpstr>
      <vt:lpstr>How the emission-absorption profiles are formed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Sergiy Shelyag</dc:creator>
  <cp:lastModifiedBy>Shelyag</cp:lastModifiedBy>
  <cp:revision>57</cp:revision>
  <dcterms:created xsi:type="dcterms:W3CDTF">2015-07-13T10:40:21Z</dcterms:created>
  <dcterms:modified xsi:type="dcterms:W3CDTF">2017-03-22T11:42:38Z</dcterms:modified>
</cp:coreProperties>
</file>