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385" r:id="rId3"/>
    <p:sldId id="372" r:id="rId4"/>
    <p:sldId id="381" r:id="rId5"/>
    <p:sldId id="382" r:id="rId6"/>
    <p:sldId id="387" r:id="rId7"/>
    <p:sldId id="378" r:id="rId8"/>
    <p:sldId id="388" r:id="rId9"/>
    <p:sldId id="373" r:id="rId10"/>
    <p:sldId id="383" r:id="rId11"/>
    <p:sldId id="380" r:id="rId12"/>
    <p:sldId id="368" r:id="rId13"/>
    <p:sldId id="386" r:id="rId14"/>
    <p:sldId id="369" r:id="rId15"/>
    <p:sldId id="370" r:id="rId16"/>
    <p:sldId id="376" r:id="rId17"/>
    <p:sldId id="379" r:id="rId18"/>
    <p:sldId id="371" r:id="rId19"/>
    <p:sldId id="375" r:id="rId20"/>
    <p:sldId id="384" r:id="rId21"/>
    <p:sldId id="37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69"/>
    <p:restoredTop sz="81092"/>
  </p:normalViewPr>
  <p:slideViewPr>
    <p:cSldViewPr snapToGrid="0" snapToObjects="1">
      <p:cViewPr>
        <p:scale>
          <a:sx n="74" d="100"/>
          <a:sy n="74" d="100"/>
        </p:scale>
        <p:origin x="960" y="840"/>
      </p:cViewPr>
      <p:guideLst/>
    </p:cSldViewPr>
  </p:slideViewPr>
  <p:notesTextViewPr>
    <p:cViewPr>
      <p:scale>
        <a:sx n="140" d="100"/>
        <a:sy n="14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4C2704-EE8A-E140-A736-76CC81D266DB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92A41A-E2A9-5E40-9822-9EE8CD280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069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2A41A-E2A9-5E40-9822-9EE8CD280BC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7106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2A41A-E2A9-5E40-9822-9EE8CD280BC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983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2A41A-E2A9-5E40-9822-9EE8CD280BC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5884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2A41A-E2A9-5E40-9822-9EE8CD280BC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4523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2A41A-E2A9-5E40-9822-9EE8CD280BC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633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2A41A-E2A9-5E40-9822-9EE8CD280BC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5134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2A41A-E2A9-5E40-9822-9EE8CD280BC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0897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2A41A-E2A9-5E40-9822-9EE8CD280BC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9472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2A41A-E2A9-5E40-9822-9EE8CD280BC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2920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2A41A-E2A9-5E40-9822-9EE8CD280BC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0856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2A41A-E2A9-5E40-9822-9EE8CD280BC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24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2A41A-E2A9-5E40-9822-9EE8CD280BC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9498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2A41A-E2A9-5E40-9822-9EE8CD280BC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8277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2A41A-E2A9-5E40-9822-9EE8CD280BC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33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2A41A-E2A9-5E40-9822-9EE8CD280BC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568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2A41A-E2A9-5E40-9822-9EE8CD280BC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236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2A41A-E2A9-5E40-9822-9EE8CD280BC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259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2A41A-E2A9-5E40-9822-9EE8CD280BC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1871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2A41A-E2A9-5E40-9822-9EE8CD280BC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8415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2A41A-E2A9-5E40-9822-9EE8CD280BC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019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2A41A-E2A9-5E40-9822-9EE8CD280BC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816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9D10D-5F57-A040-91F5-0F9D190932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C9FA59-4540-C54E-9B78-E21F13655E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641FB-405B-774D-8578-C5DF73847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2023D-F2B0-424F-BF43-DBBA90B9213C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5115C-0F7C-6B4D-B324-D3B6D6098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BCFF7-EB44-AB44-96D9-BF0E5FFC1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BD965-A2D1-A54B-89C4-B02B2E8FB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997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EC8F5-0930-9E48-9498-F63426282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41EAC5-D0C4-DD47-830A-B902775E38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B949D9-7586-5340-8CDA-6F0F552D2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2023D-F2B0-424F-BF43-DBBA90B9213C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C9F6E-3697-154C-8DD0-067846482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243A0-08EB-CA45-839F-1D5883D5C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BD965-A2D1-A54B-89C4-B02B2E8FB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981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C82ABE-3D6F-FC4F-9973-BA61C0BE2E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4EA515-A26D-6440-85D9-38108B820B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57372-ACC3-D640-8154-778D98DE0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2023D-F2B0-424F-BF43-DBBA90B9213C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4E04CB-EF7E-E443-93EB-0D2DE04FE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F8FD4-45EE-BF46-B892-8321F1ACC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BD965-A2D1-A54B-89C4-B02B2E8FB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187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4820C-3C91-4249-98CF-991DA84C4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07BC2-A26A-144F-A8DF-C11356202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384BB-2BC1-D748-A819-CA23944C5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2023D-F2B0-424F-BF43-DBBA90B9213C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C3AEA-D81A-AA4C-932B-0C0B94CAA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DA107-1C2A-5A4F-9EF6-C801C762B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BD965-A2D1-A54B-89C4-B02B2E8FB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78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79A22-3117-7243-BC9F-2C183CF7D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9F2EAE-0551-694B-BF31-B4A8D66EB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8C2DE-5686-134F-B8BF-55D7E6DBF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2023D-F2B0-424F-BF43-DBBA90B9213C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BE682-6C70-E54D-9D06-F6DB4BC4A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90505-971C-F44D-8A5E-15201C9BD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BD965-A2D1-A54B-89C4-B02B2E8FB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820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9F9E8-D94B-0A4F-938F-43FCA31EA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233EB-AEAA-AF41-9097-CBA5CA1FD7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A3347E-13EB-7544-B685-DB98F2D223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E6C32C-3BE3-654F-AED1-0C084179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2023D-F2B0-424F-BF43-DBBA90B9213C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EA47A5-786A-BB49-A74D-C819BC7FA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546DC0-CAD1-4644-9EFC-510D99455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BD965-A2D1-A54B-89C4-B02B2E8FB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776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BD2E0-1343-DD44-A20E-555CC8102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ACDC95-7153-C54B-8C9A-3EDF25B78C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3815F0-DB22-9446-A725-0C2F537B7C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3DCC6-6A3B-254B-9104-0FE86FF2BC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9FB857-0334-EF4D-8D65-0A971591F9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88111E-4E68-6541-A5A9-44AA922C3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2023D-F2B0-424F-BF43-DBBA90B9213C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44FEF0-183B-BF4F-9621-3DD535C16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B12681-31CC-4D43-AD12-73FF95385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BD965-A2D1-A54B-89C4-B02B2E8FB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147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CCC88-4C4C-DD44-922A-C6BCBA992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3C5A93-B997-204B-B47A-30E5F138A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2023D-F2B0-424F-BF43-DBBA90B9213C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DAF0EB-E0EF-C54B-AA50-5859AA4A3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9C68A9-B1A8-2F49-91C2-F8E9682C2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BD965-A2D1-A54B-89C4-B02B2E8FB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629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0535D4-017B-5E45-AAB2-2042A28A0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2023D-F2B0-424F-BF43-DBBA90B9213C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A84995-B0B7-2846-90EA-14567C114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30DBED-4F11-A34D-BA55-DF4FED2EE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BD965-A2D1-A54B-89C4-B02B2E8FB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421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E8C4A-C86C-0F42-A39E-245FD0328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91F26-A82F-2247-B653-C4F062240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A82D79-2FA9-D04D-B899-BDD44379A7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1E9007-505B-A041-ABA0-98560F796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2023D-F2B0-424F-BF43-DBBA90B9213C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A860A3-CB82-3748-917A-A31369EDC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2696B2-C7C0-D349-9A37-40E12502A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BD965-A2D1-A54B-89C4-B02B2E8FB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8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8668-4BC5-FC48-B4C9-262513001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8B579D-4BDE-724A-9E78-B30D093306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E623CB-4F01-2E47-9F7F-E561D38BA0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D74ACE-A58C-D640-AC7B-76730FAA9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2023D-F2B0-424F-BF43-DBBA90B9213C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C4BC7C-384B-4141-94C8-0BC017A1E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DB623D-0405-1146-93DC-93F1562ED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BD965-A2D1-A54B-89C4-B02B2E8FB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886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E883DD-ADF5-3147-97DF-E262388BE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8C3375-A9BD-634C-B9B5-B5AE4BE74B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0CE84-29E4-0D4F-8D43-F0D9469037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2023D-F2B0-424F-BF43-DBBA90B9213C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0900D-7997-1F47-BD97-D35D432E98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B94E5-2489-A04F-9E69-7AD8CC138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EBD965-A2D1-A54B-89C4-B02B2E8FB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75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png"/><Relationship Id="rId5" Type="http://schemas.openxmlformats.org/officeDocument/2006/relationships/image" Target="../media/image32.emf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40.emf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54.emf"/><Relationship Id="rId4" Type="http://schemas.openxmlformats.org/officeDocument/2006/relationships/image" Target="../media/image3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4C85C-3952-3242-9743-A1E665DB74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6436" y="1156739"/>
            <a:ext cx="12364872" cy="1377840"/>
          </a:xfrm>
        </p:spPr>
        <p:txBody>
          <a:bodyPr>
            <a:noAutofit/>
          </a:bodyPr>
          <a:lstStyle/>
          <a:p>
            <a:r>
              <a:rPr lang="en-US" sz="4000" dirty="0"/>
              <a:t>Efficient Nonthermal Ion and Electron Acceleration </a:t>
            </a:r>
            <a:br>
              <a:rPr lang="en-US" sz="4000" dirty="0"/>
            </a:br>
            <a:r>
              <a:rPr lang="en-US" sz="4000" dirty="0"/>
              <a:t>in 3D Magnetic Reconnection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1D4D47-9EA6-534A-92EB-465483F236D4}"/>
              </a:ext>
            </a:extLst>
          </p:cNvPr>
          <p:cNvSpPr txBox="1"/>
          <p:nvPr/>
        </p:nvSpPr>
        <p:spPr>
          <a:xfrm>
            <a:off x="7141029" y="80409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FA4E57-D04F-B440-83E2-E9943387BF0A}"/>
              </a:ext>
            </a:extLst>
          </p:cNvPr>
          <p:cNvSpPr txBox="1"/>
          <p:nvPr/>
        </p:nvSpPr>
        <p:spPr>
          <a:xfrm>
            <a:off x="1857653" y="3198167"/>
            <a:ext cx="736977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u="sng" dirty="0"/>
              <a:t>Qile Zhang</a:t>
            </a:r>
            <a:r>
              <a:rPr lang="en-US" sz="2600" dirty="0"/>
              <a:t>, Fan Guo, Bill </a:t>
            </a:r>
            <a:r>
              <a:rPr lang="en-US" sz="2600" dirty="0" err="1"/>
              <a:t>Daughton</a:t>
            </a:r>
            <a:r>
              <a:rPr lang="en-US" sz="2600" dirty="0"/>
              <a:t>, </a:t>
            </a:r>
            <a:r>
              <a:rPr lang="en-US" sz="2600" dirty="0" err="1"/>
              <a:t>Xiaocan</a:t>
            </a:r>
            <a:r>
              <a:rPr lang="en-US" sz="2600" dirty="0"/>
              <a:t> Li, Hui Li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DEBD30-D91A-774A-B658-09539369A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781" y="3885905"/>
            <a:ext cx="4802914" cy="27016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58A536-84BF-084C-B537-15E35759D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52302"/>
            <a:ext cx="2578100" cy="1384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935AC8-4EA7-9641-BFD6-12BEA2E9A92B}"/>
              </a:ext>
            </a:extLst>
          </p:cNvPr>
          <p:cNvSpPr txBox="1"/>
          <p:nvPr/>
        </p:nvSpPr>
        <p:spPr>
          <a:xfrm>
            <a:off x="4090924" y="3878634"/>
            <a:ext cx="2387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SolFER</a:t>
            </a:r>
            <a:r>
              <a:rPr lang="en-US" sz="2200" dirty="0"/>
              <a:t> Colloquium </a:t>
            </a:r>
          </a:p>
          <a:p>
            <a:pPr algn="ctr"/>
            <a:r>
              <a:rPr lang="en-US" sz="2200" dirty="0"/>
              <a:t>11.19.2021</a:t>
            </a:r>
          </a:p>
        </p:txBody>
      </p:sp>
      <p:pic>
        <p:nvPicPr>
          <p:cNvPr id="10" name="Picture 2" descr="D-Pine">
            <a:extLst>
              <a:ext uri="{FF2B5EF4-FFF2-40B4-BE49-F238E27FC236}">
                <a16:creationId xmlns:a16="http://schemas.microsoft.com/office/drawing/2014/main" id="{D5F97079-7D72-1C4A-81A2-02FB54EE6D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4" t="1250" r="2038" b="76063"/>
          <a:stretch/>
        </p:blipFill>
        <p:spPr bwMode="auto">
          <a:xfrm>
            <a:off x="2445785" y="5264421"/>
            <a:ext cx="2838735" cy="155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8817D9-1868-3449-AD87-D5A8CFF87DAC}"/>
              </a:ext>
            </a:extLst>
          </p:cNvPr>
          <p:cNvSpPr/>
          <p:nvPr/>
        </p:nvSpPr>
        <p:spPr>
          <a:xfrm>
            <a:off x="8717205" y="2497041"/>
            <a:ext cx="213712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/>
              <a:t>Zhang+ 2021 PRL</a:t>
            </a:r>
          </a:p>
        </p:txBody>
      </p:sp>
    </p:spTree>
    <p:extLst>
      <p:ext uri="{BB962C8B-B14F-4D97-AF65-F5344CB8AC3E}">
        <p14:creationId xmlns:p14="http://schemas.microsoft.com/office/powerpoint/2010/main" val="3500821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9FC6E-6756-8B45-ABD7-728CDD616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5899" y="-184912"/>
            <a:ext cx="10515600" cy="1325563"/>
          </a:xfrm>
        </p:spPr>
        <p:txBody>
          <a:bodyPr>
            <a:normAutofit/>
          </a:bodyPr>
          <a:lstStyle/>
          <a:p>
            <a:r>
              <a:rPr lang="en-US" sz="2900" b="1" dirty="0"/>
              <a:t>3D turbulent reconnection is a frontier of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CA65F-0EBD-D04B-9140-B9747B3B98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85C53D-3E69-ED4C-9F15-3FF3428D8D6C}"/>
              </a:ext>
            </a:extLst>
          </p:cNvPr>
          <p:cNvSpPr txBox="1"/>
          <p:nvPr/>
        </p:nvSpPr>
        <p:spPr>
          <a:xfrm>
            <a:off x="9031508" y="5285068"/>
            <a:ext cx="52275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Daughton</a:t>
            </a:r>
            <a:r>
              <a:rPr lang="en-US" dirty="0"/>
              <a:t>+ 2011, Liu+ 2013,</a:t>
            </a:r>
          </a:p>
          <a:p>
            <a:r>
              <a:rPr lang="en-US" dirty="0" err="1"/>
              <a:t>Beresnyak</a:t>
            </a:r>
            <a:r>
              <a:rPr lang="en-US" dirty="0"/>
              <a:t> 2016, Oishi+ 2015 </a:t>
            </a:r>
          </a:p>
          <a:p>
            <a:r>
              <a:rPr lang="en-US" dirty="0"/>
              <a:t>Huang+ 2016, Kowal+ 2017 </a:t>
            </a:r>
          </a:p>
          <a:p>
            <a:r>
              <a:rPr lang="en-US" dirty="0" err="1"/>
              <a:t>Leake</a:t>
            </a:r>
            <a:r>
              <a:rPr lang="en-US" dirty="0"/>
              <a:t>+ 2020, Guo+ 2021, etc.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286290-44AD-F643-A52F-56B30EE9B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656" y="973212"/>
            <a:ext cx="4833371" cy="3200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0C053F-3227-A14A-8239-A2A45CCF6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756" y="4173170"/>
            <a:ext cx="4833372" cy="249492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591313C-7B17-D847-A2BB-E686F59FAA7A}"/>
              </a:ext>
            </a:extLst>
          </p:cNvPr>
          <p:cNvSpPr/>
          <p:nvPr/>
        </p:nvSpPr>
        <p:spPr>
          <a:xfrm>
            <a:off x="5721538" y="3244334"/>
            <a:ext cx="902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Times" pitchFamily="2" charset="0"/>
              </a:rPr>
              <a:t>Kinetic</a:t>
            </a:r>
            <a:endParaRPr lang="en-US" dirty="0">
              <a:solidFill>
                <a:srgbClr val="FFFFFF"/>
              </a:solidFill>
              <a:effectLst/>
              <a:latin typeface="Times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5FCDCA-41D3-2540-89F7-F8B39E26EE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0881" y="1152233"/>
            <a:ext cx="4456387" cy="416491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63B0845-A21D-1642-8047-5A34BCB905B1}"/>
              </a:ext>
            </a:extLst>
          </p:cNvPr>
          <p:cNvSpPr/>
          <p:nvPr/>
        </p:nvSpPr>
        <p:spPr>
          <a:xfrm>
            <a:off x="5644594" y="3244334"/>
            <a:ext cx="902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Times" pitchFamily="2" charset="0"/>
              </a:rPr>
              <a:t>Kinetic</a:t>
            </a:r>
            <a:endParaRPr lang="en-US" dirty="0">
              <a:solidFill>
                <a:srgbClr val="FFFFFF"/>
              </a:solidFill>
              <a:effectLst/>
              <a:latin typeface="Times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53F3EC-70F2-774D-BE42-049DF6341417}"/>
              </a:ext>
            </a:extLst>
          </p:cNvPr>
          <p:cNvSpPr/>
          <p:nvPr/>
        </p:nvSpPr>
        <p:spPr>
          <a:xfrm>
            <a:off x="3532288" y="2512787"/>
            <a:ext cx="106311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FFFFFF"/>
                </a:solidFill>
                <a:latin typeface="Times" pitchFamily="2" charset="0"/>
              </a:rPr>
              <a:t>Kinetic</a:t>
            </a:r>
            <a:endParaRPr lang="en-US" sz="2200" dirty="0">
              <a:solidFill>
                <a:srgbClr val="FFFFFF"/>
              </a:solidFill>
              <a:effectLst/>
              <a:latin typeface="Times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D867A6-D2B3-2648-9AEF-8E317DE9F533}"/>
              </a:ext>
            </a:extLst>
          </p:cNvPr>
          <p:cNvSpPr txBox="1"/>
          <p:nvPr/>
        </p:nvSpPr>
        <p:spPr>
          <a:xfrm>
            <a:off x="1405054" y="-1650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052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CD6B9-6557-3F48-88FF-C24F505E8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900" dirty="0">
                <a:latin typeface="+mn-lt"/>
              </a:rPr>
              <a:t>We focus on 3D reconnection with low guide fields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BCD3C-2405-A34A-9B51-95E2162D1E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A new mechanism for field-line chaos</a:t>
            </a:r>
          </a:p>
          <a:p>
            <a:r>
              <a:rPr lang="en-US" sz="2600" dirty="0"/>
              <a:t>Nonthermal power-laws for both species</a:t>
            </a:r>
          </a:p>
          <a:p>
            <a:r>
              <a:rPr lang="en-US" sz="2600" dirty="0"/>
              <a:t>Controlling physics of low-energy and high-energy bounds</a:t>
            </a:r>
          </a:p>
        </p:txBody>
      </p:sp>
    </p:spTree>
    <p:extLst>
      <p:ext uri="{BB962C8B-B14F-4D97-AF65-F5344CB8AC3E}">
        <p14:creationId xmlns:p14="http://schemas.microsoft.com/office/powerpoint/2010/main" val="86280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1B9E-8BA4-9940-A589-38D3C2678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694" y="-141665"/>
            <a:ext cx="12439972" cy="1325563"/>
          </a:xfrm>
        </p:spPr>
        <p:txBody>
          <a:bodyPr>
            <a:normAutofit/>
          </a:bodyPr>
          <a:lstStyle/>
          <a:p>
            <a:r>
              <a:rPr lang="en-US" sz="2900" dirty="0">
                <a:latin typeface="+mn-lt"/>
              </a:rPr>
              <a:t>With low guide fields, flux-rope kink instability drives field-line chaos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B4B50C-8F84-B746-9021-37C7D2EA5E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r="49165"/>
          <a:stretch/>
        </p:blipFill>
        <p:spPr>
          <a:xfrm>
            <a:off x="677463" y="1122225"/>
            <a:ext cx="6344561" cy="5139090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0D5903B-CBEB-2B42-8647-94E56A575A3B}"/>
              </a:ext>
            </a:extLst>
          </p:cNvPr>
          <p:cNvGrpSpPr/>
          <p:nvPr/>
        </p:nvGrpSpPr>
        <p:grpSpPr>
          <a:xfrm>
            <a:off x="7022024" y="4621553"/>
            <a:ext cx="5193729" cy="943889"/>
            <a:chOff x="6981986" y="5568132"/>
            <a:chExt cx="5193729" cy="94388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E630F8E-5089-3E4D-BFDF-280DB34C0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97986" y="6067521"/>
              <a:ext cx="2489200" cy="4445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F7AEB5F-6546-974A-B2E6-70A8D5507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32786" y="6105621"/>
              <a:ext cx="965200" cy="4064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2081A82-B710-A548-B3D4-9B17982F7413}"/>
                </a:ext>
              </a:extLst>
            </p:cNvPr>
            <p:cNvSpPr txBox="1"/>
            <p:nvPr/>
          </p:nvSpPr>
          <p:spPr>
            <a:xfrm>
              <a:off x="6981986" y="5568132"/>
              <a:ext cx="51937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Kink instability criteria: safety factor q&lt;1</a:t>
              </a:r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675893E-B7C9-C44B-97DC-B6C887F9C27D}"/>
              </a:ext>
            </a:extLst>
          </p:cNvPr>
          <p:cNvCxnSpPr>
            <a:cxnSpLocks/>
          </p:cNvCxnSpPr>
          <p:nvPr/>
        </p:nvCxnSpPr>
        <p:spPr>
          <a:xfrm flipH="1" flipV="1">
            <a:off x="4663440" y="5093498"/>
            <a:ext cx="2168674" cy="111497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9DF1F21-8CBA-584D-B545-BD78145FF64E}"/>
              </a:ext>
            </a:extLst>
          </p:cNvPr>
          <p:cNvSpPr txBox="1"/>
          <p:nvPr/>
        </p:nvSpPr>
        <p:spPr>
          <a:xfrm>
            <a:off x="6836560" y="6083595"/>
            <a:ext cx="19591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Field-line chaos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101DFF-1831-9C4A-A40D-FD9196A328C6}"/>
              </a:ext>
            </a:extLst>
          </p:cNvPr>
          <p:cNvSpPr txBox="1"/>
          <p:nvPr/>
        </p:nvSpPr>
        <p:spPr>
          <a:xfrm>
            <a:off x="6832114" y="6429743"/>
            <a:ext cx="22234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Particle spreading</a:t>
            </a:r>
          </a:p>
        </p:txBody>
      </p:sp>
      <p:pic>
        <p:nvPicPr>
          <p:cNvPr id="3" name="absj_movie.mp4" descr="absj_movie.mp4">
            <a:hlinkClick r:id="" action="ppaction://media"/>
            <a:extLst>
              <a:ext uri="{FF2B5EF4-FFF2-40B4-BE49-F238E27FC236}">
                <a16:creationId xmlns:a16="http://schemas.microsoft.com/office/drawing/2014/main" id="{1D1BB35E-4E86-6048-BA79-E72AC1D820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22025" y="840938"/>
            <a:ext cx="4950236" cy="342818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86F72F9-00DB-4946-8205-E2DA923AEF81}"/>
              </a:ext>
            </a:extLst>
          </p:cNvPr>
          <p:cNvSpPr/>
          <p:nvPr/>
        </p:nvSpPr>
        <p:spPr>
          <a:xfrm>
            <a:off x="651577" y="1183898"/>
            <a:ext cx="467474" cy="44690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44679F-4CC4-044C-AC47-1F70106E6E87}"/>
              </a:ext>
            </a:extLst>
          </p:cNvPr>
          <p:cNvSpPr/>
          <p:nvPr/>
        </p:nvSpPr>
        <p:spPr>
          <a:xfrm>
            <a:off x="683949" y="3822222"/>
            <a:ext cx="467474" cy="44690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057E42-88DA-5147-A739-F54ECCC6BE46}"/>
              </a:ext>
            </a:extLst>
          </p:cNvPr>
          <p:cNvSpPr txBox="1"/>
          <p:nvPr/>
        </p:nvSpPr>
        <p:spPr>
          <a:xfrm>
            <a:off x="1943906" y="3353274"/>
            <a:ext cx="1878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reconnecting field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77A800-2F9E-0049-9D5C-8B455BC1976F}"/>
              </a:ext>
            </a:extLst>
          </p:cNvPr>
          <p:cNvSpPr txBox="1"/>
          <p:nvPr/>
        </p:nvSpPr>
        <p:spPr>
          <a:xfrm>
            <a:off x="795727" y="1374148"/>
            <a:ext cx="461665" cy="107978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/>
              <a:t>guide field</a:t>
            </a:r>
          </a:p>
        </p:txBody>
      </p:sp>
    </p:spTree>
    <p:extLst>
      <p:ext uri="{BB962C8B-B14F-4D97-AF65-F5344CB8AC3E}">
        <p14:creationId xmlns:p14="http://schemas.microsoft.com/office/powerpoint/2010/main" val="253023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24D80-36CC-304C-B751-E01D06B50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192" y="-190329"/>
            <a:ext cx="10515600" cy="1325563"/>
          </a:xfrm>
        </p:spPr>
        <p:txBody>
          <a:bodyPr>
            <a:normAutofit/>
          </a:bodyPr>
          <a:lstStyle/>
          <a:p>
            <a:r>
              <a:rPr lang="en-US" sz="2900" b="1" dirty="0"/>
              <a:t>In contrast, below-threshold reconnection is nearly laminar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43054-F2F6-B049-BAC2-0B5F7B6184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2E3D02A9-E854-2A43-95A0-CA22618D7C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165"/>
          <a:stretch/>
        </p:blipFill>
        <p:spPr>
          <a:xfrm>
            <a:off x="677463" y="1122225"/>
            <a:ext cx="6344561" cy="51390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E51D8E5-5A85-D846-9C04-74FD53697608}"/>
              </a:ext>
            </a:extLst>
          </p:cNvPr>
          <p:cNvSpPr txBox="1"/>
          <p:nvPr/>
        </p:nvSpPr>
        <p:spPr>
          <a:xfrm>
            <a:off x="2717989" y="856841"/>
            <a:ext cx="20396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above threshold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5411F3-762A-4946-B2BF-9CF7357115F8}"/>
              </a:ext>
            </a:extLst>
          </p:cNvPr>
          <p:cNvGrpSpPr/>
          <p:nvPr/>
        </p:nvGrpSpPr>
        <p:grpSpPr>
          <a:xfrm>
            <a:off x="6359556" y="905608"/>
            <a:ext cx="6059740" cy="5381725"/>
            <a:chOff x="6359556" y="905608"/>
            <a:chExt cx="6059740" cy="538172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5D97D10-FE5F-9B47-A6D5-E51F99FEB7B1}"/>
                </a:ext>
              </a:extLst>
            </p:cNvPr>
            <p:cNvGrpSpPr/>
            <p:nvPr/>
          </p:nvGrpSpPr>
          <p:grpSpPr>
            <a:xfrm>
              <a:off x="6359556" y="1148243"/>
              <a:ext cx="6059740" cy="5139090"/>
              <a:chOff x="12058216" y="1234529"/>
              <a:chExt cx="6059740" cy="5139090"/>
            </a:xfrm>
          </p:grpSpPr>
          <p:pic>
            <p:nvPicPr>
              <p:cNvPr id="5" name="Content Placeholder 4">
                <a:extLst>
                  <a:ext uri="{FF2B5EF4-FFF2-40B4-BE49-F238E27FC236}">
                    <a16:creationId xmlns:a16="http://schemas.microsoft.com/office/drawing/2014/main" id="{32DFE7DA-0ED9-BA43-8715-42B54662BA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3572" t="799" r="1620" b="-799"/>
              <a:stretch/>
            </p:blipFill>
            <p:spPr>
              <a:xfrm>
                <a:off x="12525690" y="1234529"/>
                <a:ext cx="5592266" cy="5139090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6AA4C7F-D6E2-EB42-B7AF-1B3766CA7C11}"/>
                  </a:ext>
                </a:extLst>
              </p:cNvPr>
              <p:cNvSpPr/>
              <p:nvPr/>
            </p:nvSpPr>
            <p:spPr>
              <a:xfrm>
                <a:off x="12058216" y="1260098"/>
                <a:ext cx="467474" cy="44690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A707E62-6E57-1941-BBB9-38E1363091EC}"/>
                  </a:ext>
                </a:extLst>
              </p:cNvPr>
              <p:cNvSpPr/>
              <p:nvPr/>
            </p:nvSpPr>
            <p:spPr>
              <a:xfrm>
                <a:off x="12058216" y="3880274"/>
                <a:ext cx="467474" cy="44690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4E041E1-F345-A149-AC2B-B30647AA70A3}"/>
                </a:ext>
              </a:extLst>
            </p:cNvPr>
            <p:cNvSpPr txBox="1"/>
            <p:nvPr/>
          </p:nvSpPr>
          <p:spPr>
            <a:xfrm>
              <a:off x="8440968" y="905608"/>
              <a:ext cx="204735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below threshold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F130F384-DA90-074D-A31F-97CF1F02536F}"/>
              </a:ext>
            </a:extLst>
          </p:cNvPr>
          <p:cNvSpPr/>
          <p:nvPr/>
        </p:nvSpPr>
        <p:spPr>
          <a:xfrm>
            <a:off x="728547" y="1208600"/>
            <a:ext cx="467474" cy="44690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7FA5D5-813C-D945-A28C-A6298E44610B}"/>
              </a:ext>
            </a:extLst>
          </p:cNvPr>
          <p:cNvSpPr/>
          <p:nvPr/>
        </p:nvSpPr>
        <p:spPr>
          <a:xfrm>
            <a:off x="722464" y="3759331"/>
            <a:ext cx="467474" cy="44690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1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99A5E-908C-0E4D-835A-90522737F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530" y="-85698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2900" dirty="0">
                <a:latin typeface="+mn-lt"/>
              </a:rPr>
              <a:t>Field-line chaos leads to efficient particle transport out of flux ropes, </a:t>
            </a:r>
            <a:br>
              <a:rPr lang="en-US" sz="2900" dirty="0">
                <a:latin typeface="+mn-lt"/>
              </a:rPr>
            </a:br>
            <a:r>
              <a:rPr lang="en-US" sz="2900" dirty="0">
                <a:latin typeface="+mn-lt"/>
              </a:rPr>
              <a:t>allowing further acceleration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A96FC19-F3FB-DF4F-9F36-DA66651776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1703" r="36221"/>
          <a:stretch/>
        </p:blipFill>
        <p:spPr>
          <a:xfrm>
            <a:off x="1241364" y="3526455"/>
            <a:ext cx="3920790" cy="3322015"/>
          </a:xfr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49AE060-5F03-7342-8656-549B95992D2A}"/>
              </a:ext>
            </a:extLst>
          </p:cNvPr>
          <p:cNvGrpSpPr/>
          <p:nvPr/>
        </p:nvGrpSpPr>
        <p:grpSpPr>
          <a:xfrm>
            <a:off x="4660401" y="4394888"/>
            <a:ext cx="1242456" cy="1185041"/>
            <a:chOff x="5152192" y="3373026"/>
            <a:chExt cx="1242456" cy="118504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D30C314-B017-144D-86A7-D4CE3B329FA8}"/>
                </a:ext>
              </a:extLst>
            </p:cNvPr>
            <p:cNvSpPr txBox="1"/>
            <p:nvPr/>
          </p:nvSpPr>
          <p:spPr>
            <a:xfrm>
              <a:off x="5152192" y="3560833"/>
              <a:ext cx="124245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Above</a:t>
              </a:r>
            </a:p>
            <a:p>
              <a:pPr algn="ctr"/>
              <a:r>
                <a:rPr lang="en-US" sz="2000" dirty="0"/>
                <a:t> threshold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559B746-4AF9-E846-877E-B2D08ADD9A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70500" y="3373026"/>
              <a:ext cx="0" cy="118504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317E29A-FDBD-4C4B-97BE-CB6372C6DBCA}"/>
              </a:ext>
            </a:extLst>
          </p:cNvPr>
          <p:cNvGrpSpPr/>
          <p:nvPr/>
        </p:nvGrpSpPr>
        <p:grpSpPr>
          <a:xfrm>
            <a:off x="6864427" y="3503768"/>
            <a:ext cx="4531158" cy="3322015"/>
            <a:chOff x="6746442" y="3592257"/>
            <a:chExt cx="4531158" cy="3322015"/>
          </a:xfrm>
        </p:grpSpPr>
        <p:pic>
          <p:nvPicPr>
            <p:cNvPr id="15" name="Content Placeholder 6">
              <a:extLst>
                <a:ext uri="{FF2B5EF4-FFF2-40B4-BE49-F238E27FC236}">
                  <a16:creationId xmlns:a16="http://schemas.microsoft.com/office/drawing/2014/main" id="{1C8BC662-8AE0-AB4B-BCC0-56174699B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4727"/>
            <a:stretch/>
          </p:blipFill>
          <p:spPr>
            <a:xfrm>
              <a:off x="6746442" y="3592257"/>
              <a:ext cx="4311589" cy="3322015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E7497B6-A9F4-E443-8771-D6ADA3268756}"/>
                </a:ext>
              </a:extLst>
            </p:cNvPr>
            <p:cNvGrpSpPr/>
            <p:nvPr/>
          </p:nvGrpSpPr>
          <p:grpSpPr>
            <a:xfrm>
              <a:off x="10035144" y="4548930"/>
              <a:ext cx="1242456" cy="1185041"/>
              <a:chOff x="5197912" y="3373026"/>
              <a:chExt cx="1242456" cy="1185041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D455F8E-8AB6-CB47-8EA9-CC646E263A33}"/>
                  </a:ext>
                </a:extLst>
              </p:cNvPr>
              <p:cNvSpPr txBox="1"/>
              <p:nvPr/>
            </p:nvSpPr>
            <p:spPr>
              <a:xfrm>
                <a:off x="5197912" y="3560833"/>
                <a:ext cx="124245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/>
                  <a:t>Above</a:t>
                </a:r>
              </a:p>
              <a:p>
                <a:pPr algn="ctr"/>
                <a:r>
                  <a:rPr lang="en-US" sz="2000" dirty="0"/>
                  <a:t> threshold</a:t>
                </a:r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F8577CA1-DEA5-EC44-BE21-3F34C569849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70500" y="3373026"/>
                <a:ext cx="0" cy="118504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6BC1C49-4CB8-904B-A217-48A4030017D9}"/>
              </a:ext>
            </a:extLst>
          </p:cNvPr>
          <p:cNvSpPr/>
          <p:nvPr/>
        </p:nvSpPr>
        <p:spPr>
          <a:xfrm>
            <a:off x="210383" y="1122477"/>
            <a:ext cx="467474" cy="44690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54650B-6F22-F346-BB17-943BCC51B98B}"/>
              </a:ext>
            </a:extLst>
          </p:cNvPr>
          <p:cNvSpPr/>
          <p:nvPr/>
        </p:nvSpPr>
        <p:spPr>
          <a:xfrm>
            <a:off x="1064039" y="3473782"/>
            <a:ext cx="467474" cy="44690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57DEC37-7AAC-7147-B05B-6BF0159C6406}"/>
              </a:ext>
            </a:extLst>
          </p:cNvPr>
          <p:cNvSpPr/>
          <p:nvPr/>
        </p:nvSpPr>
        <p:spPr>
          <a:xfrm>
            <a:off x="6634961" y="3466043"/>
            <a:ext cx="467474" cy="44690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DD4702A-DFC1-9F45-9671-F05D4BB49774}"/>
              </a:ext>
            </a:extLst>
          </p:cNvPr>
          <p:cNvGrpSpPr/>
          <p:nvPr/>
        </p:nvGrpSpPr>
        <p:grpSpPr>
          <a:xfrm>
            <a:off x="3432941" y="1105203"/>
            <a:ext cx="5326117" cy="2197038"/>
            <a:chOff x="3432941" y="1208439"/>
            <a:chExt cx="5326117" cy="219703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7074639A-C2FE-A947-8156-D1A09099E183}"/>
                </a:ext>
              </a:extLst>
            </p:cNvPr>
            <p:cNvGrpSpPr/>
            <p:nvPr/>
          </p:nvGrpSpPr>
          <p:grpSpPr>
            <a:xfrm>
              <a:off x="3432941" y="1208439"/>
              <a:ext cx="5326117" cy="2197038"/>
              <a:chOff x="5115912" y="3933341"/>
              <a:chExt cx="5326117" cy="2197038"/>
            </a:xfrm>
          </p:grpSpPr>
          <p:pic>
            <p:nvPicPr>
              <p:cNvPr id="26" name="Content Placeholder 4">
                <a:extLst>
                  <a:ext uri="{FF2B5EF4-FFF2-40B4-BE49-F238E27FC236}">
                    <a16:creationId xmlns:a16="http://schemas.microsoft.com/office/drawing/2014/main" id="{83384B00-6C3F-FE43-AB1A-4C32000245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9260" r="49350"/>
              <a:stretch/>
            </p:blipFill>
            <p:spPr>
              <a:xfrm>
                <a:off x="5115912" y="3933341"/>
                <a:ext cx="5326117" cy="2197038"/>
              </a:xfrm>
              <a:prstGeom prst="rect">
                <a:avLst/>
              </a:prstGeom>
            </p:spPr>
          </p:pic>
          <p:sp>
            <p:nvSpPr>
              <p:cNvPr id="42" name="Right Arrow 41">
                <a:extLst>
                  <a:ext uri="{FF2B5EF4-FFF2-40B4-BE49-F238E27FC236}">
                    <a16:creationId xmlns:a16="http://schemas.microsoft.com/office/drawing/2014/main" id="{7099348A-E440-204C-879D-98360DE97C23}"/>
                  </a:ext>
                </a:extLst>
              </p:cNvPr>
              <p:cNvSpPr/>
              <p:nvPr/>
            </p:nvSpPr>
            <p:spPr>
              <a:xfrm>
                <a:off x="7409789" y="4789368"/>
                <a:ext cx="204952" cy="219688"/>
              </a:xfrm>
              <a:prstGeom prst="rightArrow">
                <a:avLst/>
              </a:prstGeom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ight Arrow 42">
                <a:extLst>
                  <a:ext uri="{FF2B5EF4-FFF2-40B4-BE49-F238E27FC236}">
                    <a16:creationId xmlns:a16="http://schemas.microsoft.com/office/drawing/2014/main" id="{CBAD3B5B-76C2-364B-9BEB-48B18D8C1854}"/>
                  </a:ext>
                </a:extLst>
              </p:cNvPr>
              <p:cNvSpPr/>
              <p:nvPr/>
            </p:nvSpPr>
            <p:spPr>
              <a:xfrm>
                <a:off x="7015643" y="4801168"/>
                <a:ext cx="204952" cy="219688"/>
              </a:xfrm>
              <a:prstGeom prst="rightArrow">
                <a:avLst/>
              </a:prstGeom>
              <a:ln w="38100"/>
              <a:scene3d>
                <a:camera prst="orthographicFront">
                  <a:rot lat="0" lon="0" rev="108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689BC48-FB83-3C46-BCC6-7C9993F4A468}"/>
                </a:ext>
              </a:extLst>
            </p:cNvPr>
            <p:cNvSpPr/>
            <p:nvPr/>
          </p:nvSpPr>
          <p:spPr>
            <a:xfrm>
              <a:off x="3487250" y="1208439"/>
              <a:ext cx="467474" cy="4469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C651B231-6EEE-3342-8C81-ED2F6FEEDEC7}"/>
              </a:ext>
            </a:extLst>
          </p:cNvPr>
          <p:cNvSpPr/>
          <p:nvPr/>
        </p:nvSpPr>
        <p:spPr>
          <a:xfrm>
            <a:off x="73597" y="1514329"/>
            <a:ext cx="467474" cy="44690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2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7CE20-9129-1F42-AB9D-0592FAB18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14" y="-94488"/>
            <a:ext cx="13192318" cy="1325563"/>
          </a:xfrm>
        </p:spPr>
        <p:txBody>
          <a:bodyPr>
            <a:noAutofit/>
          </a:bodyPr>
          <a:lstStyle/>
          <a:p>
            <a:r>
              <a:rPr lang="en-US" sz="2900" dirty="0">
                <a:latin typeface="+mn-lt"/>
              </a:rPr>
              <a:t>Electrons and protons form power-laws containing a large fraction of energy</a:t>
            </a:r>
            <a:br>
              <a:rPr lang="en-US" sz="2900" dirty="0">
                <a:latin typeface="+mn-lt"/>
              </a:rPr>
            </a:br>
            <a:endParaRPr lang="en-US" sz="29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16956-8727-3146-8B93-9DDCDBFFBB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218860-EAF5-9B46-B07F-E596BFECF54F}"/>
              </a:ext>
            </a:extLst>
          </p:cNvPr>
          <p:cNvSpPr txBox="1"/>
          <p:nvPr/>
        </p:nvSpPr>
        <p:spPr>
          <a:xfrm>
            <a:off x="6598702" y="2171211"/>
            <a:ext cx="692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index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ED7E37-EFEA-5547-8216-B618B37FF43C}"/>
              </a:ext>
            </a:extLst>
          </p:cNvPr>
          <p:cNvSpPr txBox="1"/>
          <p:nvPr/>
        </p:nvSpPr>
        <p:spPr>
          <a:xfrm>
            <a:off x="2455146" y="2171211"/>
            <a:ext cx="692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index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D26861-AAEF-F543-9252-E7DD46529E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516"/>
          <a:stretch/>
        </p:blipFill>
        <p:spPr>
          <a:xfrm>
            <a:off x="334549" y="1075693"/>
            <a:ext cx="11777418" cy="41860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B51835-0CF9-0C4E-8A09-F9AB2CF5C493}"/>
              </a:ext>
            </a:extLst>
          </p:cNvPr>
          <p:cNvSpPr txBox="1"/>
          <p:nvPr/>
        </p:nvSpPr>
        <p:spPr>
          <a:xfrm>
            <a:off x="3147708" y="5457766"/>
            <a:ext cx="7984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Nonthermal components: ~ 20% number, 50% energy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964CB5-66A3-FD40-98B6-6281722FD649}"/>
              </a:ext>
            </a:extLst>
          </p:cNvPr>
          <p:cNvSpPr/>
          <p:nvPr/>
        </p:nvSpPr>
        <p:spPr>
          <a:xfrm>
            <a:off x="3277455" y="1954485"/>
            <a:ext cx="1759494" cy="2823019"/>
          </a:xfrm>
          <a:prstGeom prst="rect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A6FDA0-9056-B84B-9415-12DCFD71D6D6}"/>
              </a:ext>
            </a:extLst>
          </p:cNvPr>
          <p:cNvSpPr/>
          <p:nvPr/>
        </p:nvSpPr>
        <p:spPr>
          <a:xfrm>
            <a:off x="9329980" y="1981273"/>
            <a:ext cx="1580827" cy="2823019"/>
          </a:xfrm>
          <a:prstGeom prst="rect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4D389B-0FCA-AC4C-8CF8-4C683A934DD8}"/>
              </a:ext>
            </a:extLst>
          </p:cNvPr>
          <p:cNvSpPr/>
          <p:nvPr/>
        </p:nvSpPr>
        <p:spPr>
          <a:xfrm>
            <a:off x="604463" y="1149309"/>
            <a:ext cx="467474" cy="44690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CCD4F1-7C0A-F446-B9F8-1E922A30BA5E}"/>
              </a:ext>
            </a:extLst>
          </p:cNvPr>
          <p:cNvSpPr/>
          <p:nvPr/>
        </p:nvSpPr>
        <p:spPr>
          <a:xfrm>
            <a:off x="5989521" y="1064328"/>
            <a:ext cx="467474" cy="44690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6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7CE20-9129-1F42-AB9D-0592FAB18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2774" y="-579035"/>
            <a:ext cx="12757545" cy="1325563"/>
          </a:xfrm>
        </p:spPr>
        <p:txBody>
          <a:bodyPr>
            <a:normAutofit/>
          </a:bodyPr>
          <a:lstStyle/>
          <a:p>
            <a:pPr algn="ctr"/>
            <a:br>
              <a:rPr lang="en-US" sz="2900" dirty="0">
                <a:latin typeface="+mn-lt"/>
              </a:rPr>
            </a:br>
            <a:br>
              <a:rPr lang="en-US" sz="2900" dirty="0">
                <a:latin typeface="+mn-lt"/>
              </a:rPr>
            </a:br>
            <a:r>
              <a:rPr lang="en-US" sz="2900" dirty="0">
                <a:latin typeface="+mn-lt"/>
              </a:rPr>
              <a:t>High-energy cutoff is limited by system size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218860-EAF5-9B46-B07F-E596BFECF54F}"/>
              </a:ext>
            </a:extLst>
          </p:cNvPr>
          <p:cNvSpPr txBox="1"/>
          <p:nvPr/>
        </p:nvSpPr>
        <p:spPr>
          <a:xfrm>
            <a:off x="6598702" y="1777065"/>
            <a:ext cx="692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index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ED7E37-EFEA-5547-8216-B618B37FF43C}"/>
              </a:ext>
            </a:extLst>
          </p:cNvPr>
          <p:cNvSpPr txBox="1"/>
          <p:nvPr/>
        </p:nvSpPr>
        <p:spPr>
          <a:xfrm>
            <a:off x="2455146" y="1777065"/>
            <a:ext cx="692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index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D26861-AAEF-F543-9252-E7DD46529E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520"/>
          <a:stretch/>
        </p:blipFill>
        <p:spPr>
          <a:xfrm>
            <a:off x="1862248" y="852913"/>
            <a:ext cx="8467502" cy="30094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32E841-B6DF-E547-A942-5A27BD1119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374" r="56299"/>
          <a:stretch/>
        </p:blipFill>
        <p:spPr>
          <a:xfrm>
            <a:off x="3890674" y="3839715"/>
            <a:ext cx="3700352" cy="301828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64DF22A-50A7-9241-9322-846BE81F3557}"/>
              </a:ext>
            </a:extLst>
          </p:cNvPr>
          <p:cNvSpPr/>
          <p:nvPr/>
        </p:nvSpPr>
        <p:spPr>
          <a:xfrm>
            <a:off x="1862248" y="746528"/>
            <a:ext cx="467474" cy="44690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C67E8CA-D2BD-AD4B-B7A6-15F716EF19F3}"/>
              </a:ext>
            </a:extLst>
          </p:cNvPr>
          <p:cNvSpPr/>
          <p:nvPr/>
        </p:nvSpPr>
        <p:spPr>
          <a:xfrm>
            <a:off x="5862261" y="762640"/>
            <a:ext cx="467474" cy="44690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4275DF-AB92-F942-B759-0E454FCCA496}"/>
              </a:ext>
            </a:extLst>
          </p:cNvPr>
          <p:cNvSpPr/>
          <p:nvPr/>
        </p:nvSpPr>
        <p:spPr>
          <a:xfrm>
            <a:off x="3968272" y="3839715"/>
            <a:ext cx="467474" cy="12552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46A58CA-9DF2-F34E-B26B-A622D215CC9A}"/>
              </a:ext>
            </a:extLst>
          </p:cNvPr>
          <p:cNvGrpSpPr/>
          <p:nvPr/>
        </p:nvGrpSpPr>
        <p:grpSpPr>
          <a:xfrm>
            <a:off x="5984421" y="4023066"/>
            <a:ext cx="5275710" cy="866326"/>
            <a:chOff x="5984421" y="4023066"/>
            <a:chExt cx="5275710" cy="86632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3561121-DBB1-D94A-9CBB-E4968C1FC681}"/>
                </a:ext>
              </a:extLst>
            </p:cNvPr>
            <p:cNvSpPr txBox="1"/>
            <p:nvPr/>
          </p:nvSpPr>
          <p:spPr>
            <a:xfrm>
              <a:off x="8087339" y="4364210"/>
              <a:ext cx="317279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Increase with system sizes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E6250F2-6271-C646-A7D6-E25AAC874138}"/>
                </a:ext>
              </a:extLst>
            </p:cNvPr>
            <p:cNvCxnSpPr>
              <a:cxnSpLocks/>
              <a:stCxn id="4" idx="1"/>
            </p:cNvCxnSpPr>
            <p:nvPr/>
          </p:nvCxnSpPr>
          <p:spPr>
            <a:xfrm flipH="1" flipV="1">
              <a:off x="7421337" y="4023066"/>
              <a:ext cx="666002" cy="556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D9D8C28-314F-C242-865C-2743E2EEAC71}"/>
                </a:ext>
              </a:extLst>
            </p:cNvPr>
            <p:cNvCxnSpPr>
              <a:cxnSpLocks/>
              <a:stCxn id="4" idx="1"/>
            </p:cNvCxnSpPr>
            <p:nvPr/>
          </p:nvCxnSpPr>
          <p:spPr>
            <a:xfrm flipH="1">
              <a:off x="5984421" y="4579654"/>
              <a:ext cx="2102918" cy="30973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0FEDDCF6-3419-1E42-87BF-F00F850CD632}"/>
              </a:ext>
            </a:extLst>
          </p:cNvPr>
          <p:cNvSpPr/>
          <p:nvPr/>
        </p:nvSpPr>
        <p:spPr>
          <a:xfrm>
            <a:off x="4621783" y="2568736"/>
            <a:ext cx="660125" cy="64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A616F78-61A6-7044-98CF-08B682BCC8ED}"/>
              </a:ext>
            </a:extLst>
          </p:cNvPr>
          <p:cNvSpPr/>
          <p:nvPr/>
        </p:nvSpPr>
        <p:spPr>
          <a:xfrm>
            <a:off x="8743406" y="2411892"/>
            <a:ext cx="660125" cy="64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87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7CE20-9129-1F42-AB9D-0592FAB18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3254" y="-205463"/>
            <a:ext cx="12757545" cy="1325563"/>
          </a:xfrm>
        </p:spPr>
        <p:txBody>
          <a:bodyPr>
            <a:normAutofit/>
          </a:bodyPr>
          <a:lstStyle/>
          <a:p>
            <a:pPr algn="ctr"/>
            <a:br>
              <a:rPr lang="en-US" sz="2900" dirty="0">
                <a:latin typeface="+mn-lt"/>
              </a:rPr>
            </a:br>
            <a:r>
              <a:rPr lang="en-US" sz="2900" dirty="0">
                <a:latin typeface="+mn-lt"/>
              </a:rPr>
              <a:t>Low-energy bound is determined by injection </a:t>
            </a:r>
            <a:br>
              <a:rPr lang="en-US" sz="2900" dirty="0">
                <a:latin typeface="+mn-lt"/>
              </a:rPr>
            </a:br>
            <a:endParaRPr lang="en-US" sz="29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16956-8727-3146-8B93-9DDCDBFFBB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218860-EAF5-9B46-B07F-E596BFECF54F}"/>
              </a:ext>
            </a:extLst>
          </p:cNvPr>
          <p:cNvSpPr txBox="1"/>
          <p:nvPr/>
        </p:nvSpPr>
        <p:spPr>
          <a:xfrm>
            <a:off x="6598702" y="1777065"/>
            <a:ext cx="692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index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ED7E37-EFEA-5547-8216-B618B37FF43C}"/>
              </a:ext>
            </a:extLst>
          </p:cNvPr>
          <p:cNvSpPr txBox="1"/>
          <p:nvPr/>
        </p:nvSpPr>
        <p:spPr>
          <a:xfrm>
            <a:off x="2455146" y="1777065"/>
            <a:ext cx="692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index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D26861-AAEF-F543-9252-E7DD46529E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50745"/>
          <a:stretch/>
        </p:blipFill>
        <p:spPr>
          <a:xfrm>
            <a:off x="1862248" y="852914"/>
            <a:ext cx="8467502" cy="29957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52CF06-9298-ED44-9342-BEFC2DC06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0304" y="3725226"/>
            <a:ext cx="2237779" cy="14807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94472B-0280-5D47-806C-26F87E2744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794" t="9245" b="12977"/>
          <a:stretch/>
        </p:blipFill>
        <p:spPr>
          <a:xfrm>
            <a:off x="8512037" y="5360446"/>
            <a:ext cx="1833795" cy="3951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58E690-08B3-484B-BE88-6EF17A9E94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380" t="49372"/>
          <a:stretch/>
        </p:blipFill>
        <p:spPr>
          <a:xfrm>
            <a:off x="3955015" y="3856306"/>
            <a:ext cx="4370910" cy="307924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EB110AD-844C-3049-B43A-675152E7C810}"/>
              </a:ext>
            </a:extLst>
          </p:cNvPr>
          <p:cNvSpPr/>
          <p:nvPr/>
        </p:nvSpPr>
        <p:spPr>
          <a:xfrm>
            <a:off x="1862248" y="721759"/>
            <a:ext cx="467474" cy="44690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DCB2C28-8168-764A-A488-C0602940BF04}"/>
              </a:ext>
            </a:extLst>
          </p:cNvPr>
          <p:cNvSpPr/>
          <p:nvPr/>
        </p:nvSpPr>
        <p:spPr>
          <a:xfrm>
            <a:off x="5999987" y="708032"/>
            <a:ext cx="467474" cy="44690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5037C06-5206-B24D-BE70-91EB88A3727A}"/>
              </a:ext>
            </a:extLst>
          </p:cNvPr>
          <p:cNvSpPr/>
          <p:nvPr/>
        </p:nvSpPr>
        <p:spPr>
          <a:xfrm>
            <a:off x="3955015" y="3856306"/>
            <a:ext cx="467474" cy="1747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A54C672-6B70-7A49-AAA0-8B8625A0379F}"/>
              </a:ext>
            </a:extLst>
          </p:cNvPr>
          <p:cNvGrpSpPr/>
          <p:nvPr/>
        </p:nvGrpSpPr>
        <p:grpSpPr>
          <a:xfrm>
            <a:off x="3775621" y="1398216"/>
            <a:ext cx="4863635" cy="4778747"/>
            <a:chOff x="3775621" y="1398216"/>
            <a:chExt cx="4863635" cy="477874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EB15ADD-C30B-5541-BC7A-C686228C2FBE}"/>
                </a:ext>
              </a:extLst>
            </p:cNvPr>
            <p:cNvGrpSpPr/>
            <p:nvPr/>
          </p:nvGrpSpPr>
          <p:grpSpPr>
            <a:xfrm>
              <a:off x="4099038" y="1825625"/>
              <a:ext cx="4193624" cy="4351338"/>
              <a:chOff x="4099038" y="1825625"/>
              <a:chExt cx="4193624" cy="4351338"/>
            </a:xfrm>
          </p:grpSpPr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3C2D4486-44BB-D74E-916D-1607CC584BF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56278" y="1825625"/>
                <a:ext cx="3336384" cy="3732402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3110B8B7-1DCC-0C4E-B267-BEA0909C602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099038" y="1825627"/>
                <a:ext cx="759598" cy="4351336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8BEAD29-633E-E446-B739-713F02E7D6AD}"/>
                </a:ext>
              </a:extLst>
            </p:cNvPr>
            <p:cNvSpPr/>
            <p:nvPr/>
          </p:nvSpPr>
          <p:spPr>
            <a:xfrm>
              <a:off x="3775621" y="1398216"/>
              <a:ext cx="660125" cy="64204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4BDA937-9621-E14D-948F-E39D917FE2F0}"/>
                </a:ext>
              </a:extLst>
            </p:cNvPr>
            <p:cNvSpPr/>
            <p:nvPr/>
          </p:nvSpPr>
          <p:spPr>
            <a:xfrm>
              <a:off x="7979131" y="1411864"/>
              <a:ext cx="660125" cy="64204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3129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3A9B9-9EDF-7044-954C-17A698C30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880" y="-176949"/>
            <a:ext cx="12406874" cy="1325563"/>
          </a:xfrm>
        </p:spPr>
        <p:txBody>
          <a:bodyPr>
            <a:normAutofit/>
          </a:bodyPr>
          <a:lstStyle/>
          <a:p>
            <a:r>
              <a:rPr lang="en-US" sz="2900" dirty="0">
                <a:latin typeface="+mn-lt"/>
              </a:rPr>
              <a:t>The Fermi acceleration process can be elucidated by a scaling analysis</a:t>
            </a:r>
          </a:p>
        </p:txBody>
      </p:sp>
      <p:pic>
        <p:nvPicPr>
          <p:cNvPr id="29" name="Content Placeholder 28">
            <a:extLst>
              <a:ext uri="{FF2B5EF4-FFF2-40B4-BE49-F238E27FC236}">
                <a16:creationId xmlns:a16="http://schemas.microsoft.com/office/drawing/2014/main" id="{39CFC842-1807-BF45-B551-4AED673B70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9426" r="15476"/>
          <a:stretch/>
        </p:blipFill>
        <p:spPr>
          <a:xfrm>
            <a:off x="7660209" y="2003038"/>
            <a:ext cx="4531791" cy="208121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09C3DB-7DE8-AC4A-9A23-5AD7790B90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1431" y="1956102"/>
            <a:ext cx="802906" cy="48508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7CE6B4D-9C92-7D4C-BFEB-B0696A9440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0252" y="1866403"/>
            <a:ext cx="1113749" cy="39308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A8F48F4-693D-204C-B296-677614E942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1973" b="4984"/>
          <a:stretch/>
        </p:blipFill>
        <p:spPr>
          <a:xfrm>
            <a:off x="6067526" y="2441191"/>
            <a:ext cx="1073220" cy="31374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F79C2D8-F64A-FC48-BB60-94FBEABF03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1" r="7371" b="-126"/>
          <a:stretch/>
        </p:blipFill>
        <p:spPr>
          <a:xfrm>
            <a:off x="5775425" y="3012500"/>
            <a:ext cx="1688051" cy="33410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5057F74-1498-184A-A70B-8C9EAC7A0573}"/>
              </a:ext>
            </a:extLst>
          </p:cNvPr>
          <p:cNvGrpSpPr/>
          <p:nvPr/>
        </p:nvGrpSpPr>
        <p:grpSpPr>
          <a:xfrm>
            <a:off x="5002447" y="3295650"/>
            <a:ext cx="6719038" cy="3584435"/>
            <a:chOff x="5154852" y="3295650"/>
            <a:chExt cx="6719038" cy="358443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D779B13-545F-C543-9128-4ADAA66F7774}"/>
                </a:ext>
              </a:extLst>
            </p:cNvPr>
            <p:cNvGrpSpPr/>
            <p:nvPr/>
          </p:nvGrpSpPr>
          <p:grpSpPr>
            <a:xfrm>
              <a:off x="5154852" y="3295650"/>
              <a:ext cx="6719038" cy="3584435"/>
              <a:chOff x="5154852" y="3295650"/>
              <a:chExt cx="6719038" cy="358443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69C20FBC-8EBF-A04C-A741-BCB3C43D30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2027" t="49646" r="56533" b="1188"/>
              <a:stretch/>
            </p:blipFill>
            <p:spPr>
              <a:xfrm>
                <a:off x="5154852" y="4089158"/>
                <a:ext cx="3265992" cy="27833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5B631C2A-337D-4E44-A4A3-C76A425F88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48626" t="49646" r="7056" b="1188"/>
              <a:stretch/>
            </p:blipFill>
            <p:spPr>
              <a:xfrm>
                <a:off x="8381091" y="4096747"/>
                <a:ext cx="3492799" cy="2783338"/>
              </a:xfrm>
              <a:prstGeom prst="rect">
                <a:avLst/>
              </a:prstGeom>
            </p:spPr>
          </p:pic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6DCFD88A-1A62-834E-8596-C1292F222093}"/>
                  </a:ext>
                </a:extLst>
              </p:cNvPr>
              <p:cNvGrpSpPr/>
              <p:nvPr/>
            </p:nvGrpSpPr>
            <p:grpSpPr>
              <a:xfrm>
                <a:off x="6868250" y="3295650"/>
                <a:ext cx="4393308" cy="2474355"/>
                <a:chOff x="10414624" y="4857750"/>
                <a:chExt cx="4393308" cy="2474355"/>
              </a:xfrm>
            </p:grpSpPr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9CAA38CE-3F1D-B04A-80A4-92F2D64B3C84}"/>
                    </a:ext>
                  </a:extLst>
                </p:cNvPr>
                <p:cNvSpPr txBox="1"/>
                <p:nvPr/>
              </p:nvSpPr>
              <p:spPr>
                <a:xfrm>
                  <a:off x="10414624" y="4857750"/>
                  <a:ext cx="54694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/>
                    <a:t>t</a:t>
                  </a:r>
                  <a:r>
                    <a:rPr lang="en-US" sz="2400" baseline="30000" dirty="0"/>
                    <a:t>0.8</a:t>
                  </a:r>
                </a:p>
              </p:txBody>
            </p:sp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9FFFBBBE-5E9A-8644-BAF2-C9EBCE625173}"/>
                    </a:ext>
                  </a:extLst>
                </p:cNvPr>
                <p:cNvCxnSpPr>
                  <a:cxnSpLocks/>
                  <a:stCxn id="26" idx="2"/>
                </p:cNvCxnSpPr>
                <p:nvPr/>
              </p:nvCxnSpPr>
              <p:spPr>
                <a:xfrm>
                  <a:off x="10688097" y="5319415"/>
                  <a:ext cx="3886806" cy="778990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564D30AD-209B-2049-BEF3-3A95AE8F27AA}"/>
                    </a:ext>
                  </a:extLst>
                </p:cNvPr>
                <p:cNvCxnSpPr>
                  <a:cxnSpLocks/>
                  <a:stCxn id="26" idx="2"/>
                </p:cNvCxnSpPr>
                <p:nvPr/>
              </p:nvCxnSpPr>
              <p:spPr>
                <a:xfrm>
                  <a:off x="10688097" y="5319415"/>
                  <a:ext cx="4119835" cy="2012690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38A7621B-102E-AD47-99BE-6938276DCD52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>
              <a:off x="7141723" y="3757315"/>
              <a:ext cx="507869" cy="86524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FE4387B-F6FD-9749-A2DE-097490F7B782}"/>
              </a:ext>
            </a:extLst>
          </p:cNvPr>
          <p:cNvGrpSpPr/>
          <p:nvPr/>
        </p:nvGrpSpPr>
        <p:grpSpPr>
          <a:xfrm>
            <a:off x="942197" y="968477"/>
            <a:ext cx="7551029" cy="903876"/>
            <a:chOff x="942197" y="968477"/>
            <a:chExt cx="7551029" cy="90387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4D4DE5E-5790-D748-B12E-D149CDB4E3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58147"/>
            <a:stretch/>
          </p:blipFill>
          <p:spPr>
            <a:xfrm>
              <a:off x="942197" y="968477"/>
              <a:ext cx="3632200" cy="82386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D7A466C-5E47-BE4B-A268-F930544F52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59399"/>
            <a:stretch/>
          </p:blipFill>
          <p:spPr>
            <a:xfrm>
              <a:off x="4861026" y="1073116"/>
              <a:ext cx="3632200" cy="799237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0550E82-1994-514D-8E6B-AE1BB4DA63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" t="1" r="54563" b="6899"/>
            <a:stretch/>
          </p:blipFill>
          <p:spPr>
            <a:xfrm>
              <a:off x="5082542" y="1131432"/>
              <a:ext cx="1561863" cy="459407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6E7D921-4D26-D842-A98E-273D3E428F20}"/>
              </a:ext>
            </a:extLst>
          </p:cNvPr>
          <p:cNvSpPr/>
          <p:nvPr/>
        </p:nvSpPr>
        <p:spPr>
          <a:xfrm>
            <a:off x="4819495" y="3807644"/>
            <a:ext cx="467474" cy="44690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14F2938-8859-1E44-BB10-5571856CAF8E}"/>
              </a:ext>
            </a:extLst>
          </p:cNvPr>
          <p:cNvSpPr/>
          <p:nvPr/>
        </p:nvSpPr>
        <p:spPr>
          <a:xfrm>
            <a:off x="8235529" y="4089158"/>
            <a:ext cx="265773" cy="25407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978ED9-2BD7-9E4E-BCE1-15CCB1A60ACE}"/>
              </a:ext>
            </a:extLst>
          </p:cNvPr>
          <p:cNvSpPr txBox="1"/>
          <p:nvPr/>
        </p:nvSpPr>
        <p:spPr>
          <a:xfrm>
            <a:off x="1229065" y="680387"/>
            <a:ext cx="77857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Fermi acceleration at exhausts + particle acceleration theory  gives:</a:t>
            </a:r>
          </a:p>
        </p:txBody>
      </p:sp>
    </p:spTree>
    <p:extLst>
      <p:ext uri="{BB962C8B-B14F-4D97-AF65-F5344CB8AC3E}">
        <p14:creationId xmlns:p14="http://schemas.microsoft.com/office/powerpoint/2010/main" val="320782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C0DBF-2F2E-8446-916B-7DA7EFED6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3410" y="-394087"/>
            <a:ext cx="11353801" cy="1325563"/>
          </a:xfrm>
        </p:spPr>
        <p:txBody>
          <a:bodyPr>
            <a:normAutofit/>
          </a:bodyPr>
          <a:lstStyle/>
          <a:p>
            <a:r>
              <a:rPr lang="en-US" sz="2900" dirty="0">
                <a:latin typeface="+mn-lt"/>
              </a:rPr>
              <a:t>Results are roughly consistent with observations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94752-57A2-684A-819E-AE1C89D2C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680" y="1054396"/>
            <a:ext cx="12125951" cy="4351338"/>
          </a:xfrm>
        </p:spPr>
        <p:txBody>
          <a:bodyPr>
            <a:normAutofit/>
          </a:bodyPr>
          <a:lstStyle/>
          <a:p>
            <a:r>
              <a:rPr lang="en-US" sz="2200" dirty="0"/>
              <a:t>Power-law indices p~4: Electrons: x-ray (Oka+ 2018), microwave (Gary+ 2018)</a:t>
            </a:r>
          </a:p>
          <a:p>
            <a:pPr marL="0" indent="0">
              <a:buNone/>
            </a:pPr>
            <a:r>
              <a:rPr lang="en-US" sz="2200" dirty="0"/>
              <a:t>	     		   Protons: gamma-ray (</a:t>
            </a:r>
            <a:r>
              <a:rPr lang="en-US" sz="2200" dirty="0" err="1"/>
              <a:t>Omodei</a:t>
            </a:r>
            <a:r>
              <a:rPr lang="en-US" sz="2200" dirty="0"/>
              <a:t>+ 2018), solar energetic particles (Cohen+ 2020)</a:t>
            </a:r>
          </a:p>
          <a:p>
            <a:r>
              <a:rPr lang="en-US" sz="2200" dirty="0"/>
              <a:t>Significant nonthermal fraction (Oka+ 2015, </a:t>
            </a:r>
            <a:r>
              <a:rPr lang="en-US" sz="2200" dirty="0" err="1"/>
              <a:t>Aschwanden</a:t>
            </a:r>
            <a:r>
              <a:rPr lang="en-US" sz="2200" dirty="0"/>
              <a:t>+ 2016)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F92E8F2-2862-DF42-B3CC-D54FCE84EA19}"/>
              </a:ext>
            </a:extLst>
          </p:cNvPr>
          <p:cNvGrpSpPr/>
          <p:nvPr/>
        </p:nvGrpSpPr>
        <p:grpSpPr>
          <a:xfrm>
            <a:off x="4930925" y="2726518"/>
            <a:ext cx="6901862" cy="4131482"/>
            <a:chOff x="3242930" y="2784470"/>
            <a:chExt cx="6901862" cy="413148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DDA51BC-933C-9040-A51E-13DCB9CFCC60}"/>
                </a:ext>
              </a:extLst>
            </p:cNvPr>
            <p:cNvSpPr/>
            <p:nvPr/>
          </p:nvSpPr>
          <p:spPr>
            <a:xfrm>
              <a:off x="3242930" y="2784470"/>
              <a:ext cx="231005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200" dirty="0"/>
                <a:t>Power-law indices </a:t>
              </a:r>
            </a:p>
            <a:p>
              <a:pPr algn="ctr"/>
              <a:r>
                <a:rPr lang="en-US" sz="2200" dirty="0"/>
                <a:t>p~4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86B52E3-A11C-CB4C-9C5F-D53DA7361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14585" y="3598374"/>
              <a:ext cx="2244774" cy="331757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36A0D6E-E5D6-A845-A1DF-985A10A81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03094" y="3598375"/>
              <a:ext cx="2356234" cy="331757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E9BE4E5-61AD-8D47-B44A-5F716080AA35}"/>
                </a:ext>
              </a:extLst>
            </p:cNvPr>
            <p:cNvSpPr/>
            <p:nvPr/>
          </p:nvSpPr>
          <p:spPr>
            <a:xfrm>
              <a:off x="5975033" y="2802527"/>
              <a:ext cx="4096058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1"/>
              <a:r>
                <a:rPr lang="en-US" sz="2200" dirty="0"/>
                <a:t>Low-energy bound “shoulder”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CA023A-491D-FB41-8075-DFBE045A05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5561" r="65569" b="12977"/>
            <a:stretch/>
          </p:blipFill>
          <p:spPr>
            <a:xfrm>
              <a:off x="6320944" y="3269492"/>
              <a:ext cx="1901408" cy="36306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49BDC7B-D432-7542-9C63-B2083C79BA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6794" t="9245" b="12977"/>
            <a:stretch/>
          </p:blipFill>
          <p:spPr>
            <a:xfrm>
              <a:off x="8310997" y="3223826"/>
              <a:ext cx="1833795" cy="39516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D41CD6A-3584-C147-B001-291E8978C6D8}"/>
                </a:ext>
              </a:extLst>
            </p:cNvPr>
            <p:cNvSpPr txBox="1"/>
            <p:nvPr/>
          </p:nvSpPr>
          <p:spPr>
            <a:xfrm>
              <a:off x="8570819" y="6150105"/>
              <a:ext cx="13629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Ergun+ 2020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86D7EE5-26ED-A24C-B988-52FACB56E32F}"/>
                </a:ext>
              </a:extLst>
            </p:cNvPr>
            <p:cNvCxnSpPr>
              <a:cxnSpLocks/>
              <a:stCxn id="12" idx="2"/>
            </p:cNvCxnSpPr>
            <p:nvPr/>
          </p:nvCxnSpPr>
          <p:spPr>
            <a:xfrm flipH="1">
              <a:off x="5207000" y="3632561"/>
              <a:ext cx="2064648" cy="57295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44C876C-A79B-3843-9072-9179A362944C}"/>
                </a:ext>
              </a:extLst>
            </p:cNvPr>
            <p:cNvCxnSpPr>
              <a:cxnSpLocks/>
              <a:stCxn id="13" idx="2"/>
            </p:cNvCxnSpPr>
            <p:nvPr/>
          </p:nvCxnSpPr>
          <p:spPr>
            <a:xfrm flipH="1">
              <a:off x="7594600" y="3618988"/>
              <a:ext cx="1633295" cy="61820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680439CC-B5F1-694D-8F7F-963C05D11128}"/>
                </a:ext>
              </a:extLst>
            </p:cNvPr>
            <p:cNvCxnSpPr>
              <a:cxnSpLocks/>
              <a:stCxn id="11" idx="2"/>
            </p:cNvCxnSpPr>
            <p:nvPr/>
          </p:nvCxnSpPr>
          <p:spPr>
            <a:xfrm>
              <a:off x="4397958" y="3553911"/>
              <a:ext cx="1165604" cy="147528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AE68F04-3A69-174F-BE35-0B7D831AA488}"/>
                </a:ext>
              </a:extLst>
            </p:cNvPr>
            <p:cNvCxnSpPr>
              <a:cxnSpLocks/>
              <a:stCxn id="11" idx="2"/>
            </p:cNvCxnSpPr>
            <p:nvPr/>
          </p:nvCxnSpPr>
          <p:spPr>
            <a:xfrm>
              <a:off x="4397958" y="3553911"/>
              <a:ext cx="3439432" cy="100538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2A62F70A-23B0-2041-BC54-A806AFC6C195}"/>
              </a:ext>
            </a:extLst>
          </p:cNvPr>
          <p:cNvSpPr txBox="1"/>
          <p:nvPr/>
        </p:nvSpPr>
        <p:spPr>
          <a:xfrm>
            <a:off x="200217" y="2346634"/>
            <a:ext cx="4162871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Magnetotail</a:t>
            </a:r>
          </a:p>
          <a:p>
            <a:pPr lvl="1"/>
            <a:r>
              <a:rPr lang="en-US" sz="2200" dirty="0"/>
              <a:t>In-situ spectra for both species</a:t>
            </a:r>
          </a:p>
          <a:p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90C945A-D659-7147-8597-2CBE572C6613}"/>
              </a:ext>
            </a:extLst>
          </p:cNvPr>
          <p:cNvSpPr txBox="1"/>
          <p:nvPr/>
        </p:nvSpPr>
        <p:spPr>
          <a:xfrm>
            <a:off x="239217" y="689567"/>
            <a:ext cx="14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Solar flares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43608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F5704-F126-5E41-9AA1-93F3BDEFD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4440" y="168132"/>
            <a:ext cx="10515600" cy="1325563"/>
          </a:xfrm>
        </p:spPr>
        <p:txBody>
          <a:bodyPr>
            <a:normAutofit/>
          </a:bodyPr>
          <a:lstStyle/>
          <a:p>
            <a:r>
              <a:rPr lang="en-US" sz="2900" b="1" dirty="0"/>
              <a:t>Magnetic reconnection releases magnetic 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C4298-E3CD-7640-971D-415BB99D7B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5200620-D169-734D-9DEC-B3D9071BC6C6}"/>
              </a:ext>
            </a:extLst>
          </p:cNvPr>
          <p:cNvGrpSpPr/>
          <p:nvPr/>
        </p:nvGrpSpPr>
        <p:grpSpPr>
          <a:xfrm>
            <a:off x="340228" y="1546852"/>
            <a:ext cx="5896945" cy="2001837"/>
            <a:chOff x="140145" y="1754699"/>
            <a:chExt cx="5896945" cy="2001837"/>
          </a:xfrm>
        </p:grpSpPr>
        <p:pic>
          <p:nvPicPr>
            <p:cNvPr id="4" name="Picture 3" descr="C:\Users\Qile\Documents\umd\ra\gss talk 12.4\reconnectionori.png">
              <a:extLst>
                <a:ext uri="{FF2B5EF4-FFF2-40B4-BE49-F238E27FC236}">
                  <a16:creationId xmlns:a16="http://schemas.microsoft.com/office/drawing/2014/main" id="{809FD829-7C05-8247-8F96-8CEF442FB0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9488" y="1754699"/>
              <a:ext cx="5259387" cy="2001837"/>
            </a:xfrm>
            <a:prstGeom prst="rect">
              <a:avLst/>
            </a:prstGeom>
            <a:noFill/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41BE419-22DA-A546-A19A-2CD85C19D2B2}"/>
                </a:ext>
              </a:extLst>
            </p:cNvPr>
            <p:cNvSpPr/>
            <p:nvPr/>
          </p:nvSpPr>
          <p:spPr>
            <a:xfrm>
              <a:off x="140145" y="2450817"/>
              <a:ext cx="1244926" cy="6096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</a:rPr>
                <a:t>Energy release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E6E797A-6631-DA4D-833C-A5F2F4737A67}"/>
                </a:ext>
              </a:extLst>
            </p:cNvPr>
            <p:cNvSpPr/>
            <p:nvPr/>
          </p:nvSpPr>
          <p:spPr>
            <a:xfrm>
              <a:off x="4792165" y="2413943"/>
              <a:ext cx="1244925" cy="6096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</a:rPr>
                <a:t>Energy release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87722B6-CED5-2C41-9CE3-F33E168FD6C2}"/>
              </a:ext>
            </a:extLst>
          </p:cNvPr>
          <p:cNvGrpSpPr/>
          <p:nvPr/>
        </p:nvGrpSpPr>
        <p:grpSpPr>
          <a:xfrm>
            <a:off x="4308661" y="4025434"/>
            <a:ext cx="3970377" cy="2685336"/>
            <a:chOff x="4543260" y="4381436"/>
            <a:chExt cx="3121848" cy="211143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12C6F64-AFBC-9043-86B2-56E4CDC1F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3260" y="4736836"/>
              <a:ext cx="3121848" cy="17560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02694E0-32F6-934C-8D4D-ADB30A58393A}"/>
                </a:ext>
              </a:extLst>
            </p:cNvPr>
            <p:cNvSpPr txBox="1"/>
            <p:nvPr/>
          </p:nvSpPr>
          <p:spPr>
            <a:xfrm>
              <a:off x="5483396" y="4381436"/>
              <a:ext cx="142808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100"/>
              </a:lvl1pPr>
            </a:lstStyle>
            <a:p>
              <a:r>
                <a:rPr lang="en-US" dirty="0"/>
                <a:t>Solar </a:t>
              </a:r>
              <a:r>
                <a:rPr lang="en-US" sz="2200" dirty="0"/>
                <a:t>flares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1915253-0FF8-9D4A-B5A9-C25FC64C6751}"/>
              </a:ext>
            </a:extLst>
          </p:cNvPr>
          <p:cNvGrpSpPr/>
          <p:nvPr/>
        </p:nvGrpSpPr>
        <p:grpSpPr>
          <a:xfrm>
            <a:off x="6737579" y="1050815"/>
            <a:ext cx="4115815" cy="2453455"/>
            <a:chOff x="7189314" y="1645326"/>
            <a:chExt cx="3317321" cy="19774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E28AC9D-ED81-8148-969B-869BE1B635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18080"/>
            <a:stretch/>
          </p:blipFill>
          <p:spPr>
            <a:xfrm>
              <a:off x="7189314" y="1866758"/>
              <a:ext cx="3317321" cy="175603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459060A-5A94-984D-B5B8-AE9BF544E965}"/>
                </a:ext>
              </a:extLst>
            </p:cNvPr>
            <p:cNvSpPr txBox="1"/>
            <p:nvPr/>
          </p:nvSpPr>
          <p:spPr>
            <a:xfrm>
              <a:off x="7834274" y="1645326"/>
              <a:ext cx="239597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Earth’s magnetotail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0327C6D-4DB1-D548-BA74-27F9E5AD90C3}"/>
              </a:ext>
            </a:extLst>
          </p:cNvPr>
          <p:cNvGrpSpPr/>
          <p:nvPr/>
        </p:nvGrpSpPr>
        <p:grpSpPr>
          <a:xfrm>
            <a:off x="9937552" y="3448548"/>
            <a:ext cx="2645044" cy="3451676"/>
            <a:chOff x="9765653" y="3686126"/>
            <a:chExt cx="2426347" cy="316628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54DA8E5-F3D9-F245-A530-77E8DB0845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4258" b="12745"/>
            <a:stretch/>
          </p:blipFill>
          <p:spPr>
            <a:xfrm>
              <a:off x="9928653" y="3853276"/>
              <a:ext cx="1685365" cy="299913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79DE2CE-8CFA-6042-AEC2-459F5961F653}"/>
                </a:ext>
              </a:extLst>
            </p:cNvPr>
            <p:cNvSpPr txBox="1"/>
            <p:nvPr/>
          </p:nvSpPr>
          <p:spPr>
            <a:xfrm>
              <a:off x="9765653" y="3686126"/>
              <a:ext cx="242634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100"/>
              </a:lvl1pPr>
            </a:lstStyle>
            <a:p>
              <a:r>
                <a:rPr lang="en-US" sz="2200" dirty="0"/>
                <a:t>Laboratory plasma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43A0D6C-4B2A-CA44-84FD-57EB7EDAEAFD}"/>
              </a:ext>
            </a:extLst>
          </p:cNvPr>
          <p:cNvSpPr txBox="1"/>
          <p:nvPr/>
        </p:nvSpPr>
        <p:spPr>
          <a:xfrm>
            <a:off x="411114" y="3712082"/>
            <a:ext cx="18389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Guide field  ⊗</a:t>
            </a:r>
          </a:p>
        </p:txBody>
      </p:sp>
    </p:spTree>
    <p:extLst>
      <p:ext uri="{BB962C8B-B14F-4D97-AF65-F5344CB8AC3E}">
        <p14:creationId xmlns:p14="http://schemas.microsoft.com/office/powerpoint/2010/main" val="428910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874E0-680C-E944-B57D-419FAD756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4969" y="-272933"/>
            <a:ext cx="10515600" cy="1325563"/>
          </a:xfrm>
        </p:spPr>
        <p:txBody>
          <a:bodyPr>
            <a:normAutofit/>
          </a:bodyPr>
          <a:lstStyle/>
          <a:p>
            <a:r>
              <a:rPr lang="en-US" sz="2900" b="1" dirty="0"/>
              <a:t>Related ongoing works in higher guide field regime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A829425-BB7C-9F4C-9A01-2952B6FF541A}"/>
              </a:ext>
            </a:extLst>
          </p:cNvPr>
          <p:cNvGrpSpPr/>
          <p:nvPr/>
        </p:nvGrpSpPr>
        <p:grpSpPr>
          <a:xfrm>
            <a:off x="7667486" y="1451139"/>
            <a:ext cx="3440446" cy="889000"/>
            <a:chOff x="7667486" y="1451139"/>
            <a:chExt cx="3440446" cy="889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43C8E47-7854-AD47-A77A-D88C95FAB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67486" y="1451139"/>
              <a:ext cx="2946400" cy="889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49A42DD-34BC-BF4E-8B49-B80ABA3BACBF}"/>
                </a:ext>
              </a:extLst>
            </p:cNvPr>
            <p:cNvSpPr txBox="1"/>
            <p:nvPr/>
          </p:nvSpPr>
          <p:spPr>
            <a:xfrm>
              <a:off x="10613886" y="1737171"/>
              <a:ext cx="4940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~7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BB2934D-6CD4-5848-A240-5B055ADCAF04}"/>
              </a:ext>
            </a:extLst>
          </p:cNvPr>
          <p:cNvCxnSpPr>
            <a:cxnSpLocks/>
          </p:cNvCxnSpPr>
          <p:nvPr/>
        </p:nvCxnSpPr>
        <p:spPr>
          <a:xfrm flipV="1">
            <a:off x="8370569" y="-2109159"/>
            <a:ext cx="0" cy="157941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B1D9F7E-A26A-094E-BF79-8F80A646176E}"/>
              </a:ext>
            </a:extLst>
          </p:cNvPr>
          <p:cNvGrpSpPr/>
          <p:nvPr/>
        </p:nvGrpSpPr>
        <p:grpSpPr>
          <a:xfrm>
            <a:off x="700439" y="529692"/>
            <a:ext cx="6736080" cy="1884390"/>
            <a:chOff x="3137182" y="-4214781"/>
            <a:chExt cx="6736080" cy="188439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993C09-7D35-BA40-B96D-6B1F76A56245}"/>
                </a:ext>
              </a:extLst>
            </p:cNvPr>
            <p:cNvGrpSpPr/>
            <p:nvPr/>
          </p:nvGrpSpPr>
          <p:grpSpPr>
            <a:xfrm>
              <a:off x="3137182" y="-4104950"/>
              <a:ext cx="6736080" cy="1774559"/>
              <a:chOff x="16818470" y="-7878019"/>
              <a:chExt cx="6736080" cy="1774559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CF2D45C-E248-DD4E-AA19-C9E5E8F696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818470" y="-7878019"/>
                <a:ext cx="6736080" cy="1774559"/>
              </a:xfrm>
              <a:prstGeom prst="rect">
                <a:avLst/>
              </a:prstGeom>
            </p:spPr>
          </p:pic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89514159-C811-3040-BED7-6AFC97F4F0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237951" y="-7878019"/>
                <a:ext cx="0" cy="1579418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lgDash"/>
              </a:ln>
              <a:scene3d>
                <a:camera prst="orthographicFront">
                  <a:rot lat="0" lon="0" rev="19799999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A852642-22D8-F045-8538-D1AADF2ECB24}"/>
                </a:ext>
              </a:extLst>
            </p:cNvPr>
            <p:cNvSpPr txBox="1"/>
            <p:nvPr/>
          </p:nvSpPr>
          <p:spPr>
            <a:xfrm>
              <a:off x="6903525" y="-4214781"/>
              <a:ext cx="4972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30°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E940778-50DC-EA42-9489-7C4E76A36B4A}"/>
              </a:ext>
            </a:extLst>
          </p:cNvPr>
          <p:cNvSpPr txBox="1"/>
          <p:nvPr/>
        </p:nvSpPr>
        <p:spPr>
          <a:xfrm>
            <a:off x="944461" y="527520"/>
            <a:ext cx="7489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bg</a:t>
            </a:r>
            <a:r>
              <a:rPr lang="en-US" sz="2200" dirty="0"/>
              <a:t>=1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2B764C9-A42A-E34B-BBC1-9927C56013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7849" y="2290300"/>
            <a:ext cx="6400800" cy="4572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1C0B6E6-A9CA-9344-8173-903278C687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5172" y="2274802"/>
            <a:ext cx="6400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3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D3C98-C898-F24D-9863-A2A63436A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358" y="-331952"/>
            <a:ext cx="12192000" cy="1325563"/>
          </a:xfrm>
        </p:spPr>
        <p:txBody>
          <a:bodyPr>
            <a:noAutofit/>
          </a:bodyPr>
          <a:lstStyle/>
          <a:p>
            <a:r>
              <a:rPr lang="en-US" sz="2900" dirty="0">
                <a:latin typeface="+mn-lt"/>
              </a:rPr>
              <a:t>Take-aways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88935-BAA0-F146-BA13-AB7E984E1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68" y="666186"/>
            <a:ext cx="11064766" cy="4351338"/>
          </a:xfrm>
        </p:spPr>
        <p:txBody>
          <a:bodyPr>
            <a:normAutofit/>
          </a:bodyPr>
          <a:lstStyle/>
          <a:p>
            <a:r>
              <a:rPr lang="en-US" sz="2200" dirty="0"/>
              <a:t>3D reconnection drives efficient nonthermal acceleration for both protons and electrons.</a:t>
            </a:r>
          </a:p>
          <a:p>
            <a:r>
              <a:rPr lang="en-US" sz="2200" dirty="0"/>
              <a:t>Efficient Fermi acceleration is enabled by field-line chaos driven by flux-rope kink instability. </a:t>
            </a:r>
          </a:p>
          <a:p>
            <a:r>
              <a:rPr lang="en-US" sz="2200" dirty="0"/>
              <a:t>Low-energy bound is determined by injection; high-energy cutoff grows with system size.</a:t>
            </a:r>
            <a:endParaRPr lang="en-US" sz="2200" dirty="0">
              <a:ea typeface="+mj-ea"/>
              <a:cs typeface="+mj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50F5F8F-C15E-5349-9B09-8566D4C1B907}"/>
              </a:ext>
            </a:extLst>
          </p:cNvPr>
          <p:cNvGrpSpPr/>
          <p:nvPr/>
        </p:nvGrpSpPr>
        <p:grpSpPr>
          <a:xfrm>
            <a:off x="77263" y="1850607"/>
            <a:ext cx="6929746" cy="2472011"/>
            <a:chOff x="0" y="1905749"/>
            <a:chExt cx="7502302" cy="267625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8C40E73-B679-C646-BE59-6EF31C11C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0471"/>
            <a:stretch/>
          </p:blipFill>
          <p:spPr>
            <a:xfrm>
              <a:off x="0" y="1912963"/>
              <a:ext cx="7502302" cy="2669042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93A2C31-6122-E145-A4A8-35393D32E91A}"/>
                </a:ext>
              </a:extLst>
            </p:cNvPr>
            <p:cNvSpPr/>
            <p:nvPr/>
          </p:nvSpPr>
          <p:spPr>
            <a:xfrm>
              <a:off x="148468" y="1905749"/>
              <a:ext cx="350044" cy="33463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8DDE3AB-F25C-204D-9DA5-AFF481D892EA}"/>
                </a:ext>
              </a:extLst>
            </p:cNvPr>
            <p:cNvSpPr/>
            <p:nvPr/>
          </p:nvSpPr>
          <p:spPr>
            <a:xfrm>
              <a:off x="3625621" y="1912963"/>
              <a:ext cx="350044" cy="33463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C008CA9-D804-A74C-8875-C4F8EC86B6CA}"/>
              </a:ext>
            </a:extLst>
          </p:cNvPr>
          <p:cNvGrpSpPr/>
          <p:nvPr/>
        </p:nvGrpSpPr>
        <p:grpSpPr>
          <a:xfrm>
            <a:off x="7282149" y="1991749"/>
            <a:ext cx="4698466" cy="3867151"/>
            <a:chOff x="7477768" y="2274649"/>
            <a:chExt cx="4698466" cy="3867151"/>
          </a:xfrm>
        </p:grpSpPr>
        <p:pic>
          <p:nvPicPr>
            <p:cNvPr id="4" name="Content Placeholder 4">
              <a:extLst>
                <a:ext uri="{FF2B5EF4-FFF2-40B4-BE49-F238E27FC236}">
                  <a16:creationId xmlns:a16="http://schemas.microsoft.com/office/drawing/2014/main" id="{3CAF950D-ACF3-DB42-BB6B-3346DFE6D8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-2" r="49879" b="-184"/>
            <a:stretch/>
          </p:blipFill>
          <p:spPr>
            <a:xfrm>
              <a:off x="7477768" y="2274649"/>
              <a:ext cx="4698466" cy="386715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F7CFA82-9F15-DA45-8CF9-F19769F88D1C}"/>
                </a:ext>
              </a:extLst>
            </p:cNvPr>
            <p:cNvSpPr/>
            <p:nvPr/>
          </p:nvSpPr>
          <p:spPr>
            <a:xfrm>
              <a:off x="7502302" y="2293260"/>
              <a:ext cx="350044" cy="33463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2DD0CCC-209E-F543-82D6-AC10703138A6}"/>
                </a:ext>
              </a:extLst>
            </p:cNvPr>
            <p:cNvSpPr/>
            <p:nvPr/>
          </p:nvSpPr>
          <p:spPr>
            <a:xfrm>
              <a:off x="7611798" y="4230102"/>
              <a:ext cx="350044" cy="33463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21D6927-8789-E04C-99E8-8392DFA5038E}"/>
              </a:ext>
            </a:extLst>
          </p:cNvPr>
          <p:cNvGrpSpPr/>
          <p:nvPr/>
        </p:nvGrpSpPr>
        <p:grpSpPr>
          <a:xfrm>
            <a:off x="15766" y="4378850"/>
            <a:ext cx="3007863" cy="2465018"/>
            <a:chOff x="2095916" y="4417890"/>
            <a:chExt cx="3059410" cy="250726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1EA2E44-357B-F14C-9C9E-F3F5276625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8349" t="49181" r="7109"/>
            <a:stretch/>
          </p:blipFill>
          <p:spPr>
            <a:xfrm>
              <a:off x="2095916" y="4417890"/>
              <a:ext cx="3059410" cy="2507262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AD1C1FC-39B7-8F47-AA4F-7B7DA772DBE3}"/>
                </a:ext>
              </a:extLst>
            </p:cNvPr>
            <p:cNvSpPr/>
            <p:nvPr/>
          </p:nvSpPr>
          <p:spPr>
            <a:xfrm>
              <a:off x="2165285" y="4417891"/>
              <a:ext cx="193236" cy="18627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44C4699-3A6E-3F4C-B422-FA29E94F3049}"/>
              </a:ext>
            </a:extLst>
          </p:cNvPr>
          <p:cNvSpPr txBox="1"/>
          <p:nvPr/>
        </p:nvSpPr>
        <p:spPr>
          <a:xfrm>
            <a:off x="9867962" y="6088030"/>
            <a:ext cx="21371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200" dirty="0"/>
              <a:t>Zhang+ 2021 PRL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7DC4BE-A4E9-E942-B266-238AE609B177}"/>
              </a:ext>
            </a:extLst>
          </p:cNvPr>
          <p:cNvSpPr txBox="1"/>
          <p:nvPr/>
        </p:nvSpPr>
        <p:spPr>
          <a:xfrm>
            <a:off x="9792749" y="6361661"/>
            <a:ext cx="22123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qlzhang@lanl.gov</a:t>
            </a:r>
            <a:endParaRPr lang="en-US" sz="22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76E78F8-0EC4-124E-A64A-216516A126C1}"/>
              </a:ext>
            </a:extLst>
          </p:cNvPr>
          <p:cNvGrpSpPr/>
          <p:nvPr/>
        </p:nvGrpSpPr>
        <p:grpSpPr>
          <a:xfrm>
            <a:off x="3423000" y="4392982"/>
            <a:ext cx="3022058" cy="2465018"/>
            <a:chOff x="3890674" y="3839715"/>
            <a:chExt cx="3700352" cy="301828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EFF7CFC-E14C-2443-AD20-DECE58817A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50374" r="56299"/>
            <a:stretch/>
          </p:blipFill>
          <p:spPr>
            <a:xfrm>
              <a:off x="3890674" y="3839715"/>
              <a:ext cx="3700352" cy="3018285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F214DD8-A898-A64E-87D0-5B499059C008}"/>
                </a:ext>
              </a:extLst>
            </p:cNvPr>
            <p:cNvSpPr/>
            <p:nvPr/>
          </p:nvSpPr>
          <p:spPr>
            <a:xfrm>
              <a:off x="3968272" y="3839715"/>
              <a:ext cx="467474" cy="1255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4560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8924C-435D-7F47-96D6-4FE056BA5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822" y="-88830"/>
            <a:ext cx="12453210" cy="1325563"/>
          </a:xfrm>
        </p:spPr>
        <p:txBody>
          <a:bodyPr>
            <a:noAutofit/>
          </a:bodyPr>
          <a:lstStyle/>
          <a:p>
            <a:r>
              <a:rPr lang="en-US" sz="2900" b="1" dirty="0"/>
              <a:t>In solar flares, </a:t>
            </a:r>
            <a:r>
              <a:rPr lang="en-US" sz="2900" dirty="0">
                <a:latin typeface="+mn-lt"/>
              </a:rPr>
              <a:t>electrons are efficiently accelerated into power-laws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E18DFED-ECBA-EC47-AF7C-034C898DDF6E}"/>
              </a:ext>
            </a:extLst>
          </p:cNvPr>
          <p:cNvGrpSpPr/>
          <p:nvPr/>
        </p:nvGrpSpPr>
        <p:grpSpPr>
          <a:xfrm>
            <a:off x="7219384" y="1667685"/>
            <a:ext cx="4607995" cy="4173278"/>
            <a:chOff x="1513064" y="737891"/>
            <a:chExt cx="3454824" cy="312889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DDD2970-C973-AC49-AF0A-0027DD38F4C6}"/>
                </a:ext>
              </a:extLst>
            </p:cNvPr>
            <p:cNvGrpSpPr/>
            <p:nvPr/>
          </p:nvGrpSpPr>
          <p:grpSpPr>
            <a:xfrm>
              <a:off x="1513064" y="737891"/>
              <a:ext cx="3454824" cy="3128897"/>
              <a:chOff x="236552" y="410635"/>
              <a:chExt cx="3454824" cy="3128897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A4477E2B-DB0E-EA46-8BC7-9A9DD0BFFCEF}"/>
                  </a:ext>
                </a:extLst>
              </p:cNvPr>
              <p:cNvGrpSpPr/>
              <p:nvPr/>
            </p:nvGrpSpPr>
            <p:grpSpPr>
              <a:xfrm>
                <a:off x="236552" y="410635"/>
                <a:ext cx="3454824" cy="3128897"/>
                <a:chOff x="236552" y="410635"/>
                <a:chExt cx="3454824" cy="3128897"/>
              </a:xfrm>
            </p:grpSpPr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BA1C3472-40BC-5A4F-B500-ACEE02290555}"/>
                    </a:ext>
                  </a:extLst>
                </p:cNvPr>
                <p:cNvGrpSpPr/>
                <p:nvPr/>
              </p:nvGrpSpPr>
              <p:grpSpPr>
                <a:xfrm>
                  <a:off x="236552" y="410635"/>
                  <a:ext cx="3454824" cy="3128897"/>
                  <a:chOff x="236552" y="834699"/>
                  <a:chExt cx="3454824" cy="3128897"/>
                </a:xfrm>
              </p:grpSpPr>
              <p:pic>
                <p:nvPicPr>
                  <p:cNvPr id="27" name="Picture 26">
                    <a:extLst>
                      <a:ext uri="{FF2B5EF4-FFF2-40B4-BE49-F238E27FC236}">
                        <a16:creationId xmlns:a16="http://schemas.microsoft.com/office/drawing/2014/main" id="{11B25B18-F04F-4B41-907F-F09FC72394A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236552" y="834699"/>
                    <a:ext cx="3454824" cy="3128897"/>
                  </a:xfrm>
                  <a:prstGeom prst="rect">
                    <a:avLst/>
                  </a:prstGeom>
                </p:spPr>
              </p:pic>
              <p:sp>
                <p:nvSpPr>
                  <p:cNvPr id="20" name="Oval 19">
                    <a:extLst>
                      <a:ext uri="{FF2B5EF4-FFF2-40B4-BE49-F238E27FC236}">
                        <a16:creationId xmlns:a16="http://schemas.microsoft.com/office/drawing/2014/main" id="{1B3F0F7A-06AD-AF40-8F4B-0ED40D5D8A0B}"/>
                      </a:ext>
                    </a:extLst>
                  </p:cNvPr>
                  <p:cNvSpPr/>
                  <p:nvPr/>
                </p:nvSpPr>
                <p:spPr>
                  <a:xfrm>
                    <a:off x="1583915" y="2095956"/>
                    <a:ext cx="1121369" cy="736600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1892FFAB-10FB-1149-8FC4-887615537E4C}"/>
                    </a:ext>
                  </a:extLst>
                </p:cNvPr>
                <p:cNvSpPr txBox="1"/>
                <p:nvPr/>
              </p:nvSpPr>
              <p:spPr>
                <a:xfrm>
                  <a:off x="870394" y="2845078"/>
                  <a:ext cx="109356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Lin+ 2011</a:t>
                  </a:r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8167F8E-9BDC-2244-8B50-B73CBD094E17}"/>
                  </a:ext>
                </a:extLst>
              </p:cNvPr>
              <p:cNvSpPr txBox="1"/>
              <p:nvPr/>
            </p:nvSpPr>
            <p:spPr>
              <a:xfrm>
                <a:off x="1401002" y="1273190"/>
                <a:ext cx="220707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2"/>
                    </a:solidFill>
                  </a:rPr>
                  <a:t>Electron power-law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843BCC8-C761-164B-8A02-9748DB68CA96}"/>
                </a:ext>
              </a:extLst>
            </p:cNvPr>
            <p:cNvSpPr txBox="1"/>
            <p:nvPr/>
          </p:nvSpPr>
          <p:spPr>
            <a:xfrm>
              <a:off x="3810196" y="967206"/>
              <a:ext cx="75559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X-ray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E2BA6A2-E9E6-1E40-A178-B2E22CCC1F41}"/>
              </a:ext>
            </a:extLst>
          </p:cNvPr>
          <p:cNvSpPr txBox="1"/>
          <p:nvPr/>
        </p:nvSpPr>
        <p:spPr>
          <a:xfrm>
            <a:off x="3492228" y="5931056"/>
            <a:ext cx="135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Chen+ 2020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ED18431-7990-1942-8972-E705AB114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6566" y="1375517"/>
            <a:ext cx="2796853" cy="45555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AC0D10C-EE82-6B48-9354-A95AB31395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097" y="1375516"/>
            <a:ext cx="3282484" cy="455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2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177B5-37E9-D544-AAD7-4B18C1456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649" y="345533"/>
            <a:ext cx="10515600" cy="1325563"/>
          </a:xfrm>
        </p:spPr>
        <p:txBody>
          <a:bodyPr>
            <a:normAutofit/>
          </a:bodyPr>
          <a:lstStyle/>
          <a:p>
            <a:r>
              <a:rPr lang="en-US" sz="2900" b="1" dirty="0"/>
              <a:t>Ions are also efficiently accelerated into power-laws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9516C-2A51-D940-8190-7C8D291E3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3670615-47A7-894D-A895-AB15E101805E}"/>
              </a:ext>
            </a:extLst>
          </p:cNvPr>
          <p:cNvGrpSpPr/>
          <p:nvPr/>
        </p:nvGrpSpPr>
        <p:grpSpPr>
          <a:xfrm>
            <a:off x="-70965" y="2506895"/>
            <a:ext cx="7329911" cy="3350458"/>
            <a:chOff x="630780" y="4234118"/>
            <a:chExt cx="5403579" cy="246994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45F334D-A74B-9141-B444-F984EBC31B92}"/>
                </a:ext>
              </a:extLst>
            </p:cNvPr>
            <p:cNvGrpSpPr/>
            <p:nvPr/>
          </p:nvGrpSpPr>
          <p:grpSpPr>
            <a:xfrm>
              <a:off x="630780" y="4311218"/>
              <a:ext cx="5403579" cy="2392844"/>
              <a:chOff x="-645732" y="4050222"/>
              <a:chExt cx="5403579" cy="2392844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5FF92C7A-ABCA-1B48-8BDA-63EE6D6D73F1}"/>
                  </a:ext>
                </a:extLst>
              </p:cNvPr>
              <p:cNvGrpSpPr/>
              <p:nvPr/>
            </p:nvGrpSpPr>
            <p:grpSpPr>
              <a:xfrm>
                <a:off x="-645732" y="4050222"/>
                <a:ext cx="4589509" cy="2392844"/>
                <a:chOff x="-645732" y="4050222"/>
                <a:chExt cx="4589509" cy="2392844"/>
              </a:xfrm>
            </p:grpSpPr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948B0BDD-B23F-C747-8278-FA0B20C19A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1843" b="1625"/>
                <a:stretch/>
              </p:blipFill>
              <p:spPr>
                <a:xfrm>
                  <a:off x="-25365" y="4050222"/>
                  <a:ext cx="3969142" cy="2392844"/>
                </a:xfrm>
                <a:prstGeom prst="rect">
                  <a:avLst/>
                </a:prstGeom>
              </p:spPr>
            </p:pic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BF59E1C-5418-464B-9387-7DEBD4C4387B}"/>
                    </a:ext>
                  </a:extLst>
                </p:cNvPr>
                <p:cNvSpPr txBox="1"/>
                <p:nvPr/>
              </p:nvSpPr>
              <p:spPr>
                <a:xfrm>
                  <a:off x="-645732" y="5547662"/>
                  <a:ext cx="4378234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Credits: M. </a:t>
                  </a:r>
                  <a:r>
                    <a:rPr lang="en-US" dirty="0" err="1"/>
                    <a:t>Pesce</a:t>
                  </a:r>
                  <a:r>
                    <a:rPr lang="en-US" dirty="0"/>
                    <a:t>-Rollins</a:t>
                  </a:r>
                </a:p>
                <a:p>
                  <a:r>
                    <a:rPr lang="en-US" dirty="0"/>
                    <a:t>	</a:t>
                  </a:r>
                </a:p>
              </p:txBody>
            </p:sp>
          </p:grp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112B019A-B181-374D-8409-0F1491922AFB}"/>
                  </a:ext>
                </a:extLst>
              </p:cNvPr>
              <p:cNvSpPr/>
              <p:nvPr/>
            </p:nvSpPr>
            <p:spPr>
              <a:xfrm>
                <a:off x="2774283" y="5215177"/>
                <a:ext cx="1121369" cy="736600"/>
              </a:xfrm>
              <a:prstGeom prst="ellipse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F75363E-4FBE-7D48-870E-D58C0DB5DBCB}"/>
                  </a:ext>
                </a:extLst>
              </p:cNvPr>
              <p:cNvSpPr txBox="1"/>
              <p:nvPr/>
            </p:nvSpPr>
            <p:spPr>
              <a:xfrm>
                <a:off x="2707157" y="4824288"/>
                <a:ext cx="205069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0070C0"/>
                    </a:solidFill>
                  </a:rPr>
                  <a:t>Proton power-law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FE7CABA-3D79-F949-96FA-E2F1FE3E2B27}"/>
                </a:ext>
              </a:extLst>
            </p:cNvPr>
            <p:cNvSpPr txBox="1"/>
            <p:nvPr/>
          </p:nvSpPr>
          <p:spPr>
            <a:xfrm>
              <a:off x="3652005" y="4234118"/>
              <a:ext cx="152016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Gamma-ray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92503AF-E0C0-8043-BF20-C58460DB5474}"/>
              </a:ext>
            </a:extLst>
          </p:cNvPr>
          <p:cNvGrpSpPr/>
          <p:nvPr/>
        </p:nvGrpSpPr>
        <p:grpSpPr>
          <a:xfrm>
            <a:off x="6587500" y="1825625"/>
            <a:ext cx="5327131" cy="4474483"/>
            <a:chOff x="6587500" y="1825625"/>
            <a:chExt cx="5327131" cy="447448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9615FE4-AFC2-0F44-9BD1-360763F7DA4E}"/>
                </a:ext>
              </a:extLst>
            </p:cNvPr>
            <p:cNvGrpSpPr/>
            <p:nvPr/>
          </p:nvGrpSpPr>
          <p:grpSpPr>
            <a:xfrm>
              <a:off x="6587500" y="1825625"/>
              <a:ext cx="4939352" cy="4474483"/>
              <a:chOff x="1363851" y="3110019"/>
              <a:chExt cx="4137373" cy="3747982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BAB3F99-2AAB-D448-BCDB-3B4DF1E4AA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44" t="3944" b="1501"/>
              <a:stretch/>
            </p:blipFill>
            <p:spPr>
              <a:xfrm>
                <a:off x="1363851" y="3110019"/>
                <a:ext cx="4137373" cy="3747982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543BF7B-8A37-884D-AB6E-7E90AA10E53F}"/>
                  </a:ext>
                </a:extLst>
              </p:cNvPr>
              <p:cNvSpPr txBox="1"/>
              <p:nvPr/>
            </p:nvSpPr>
            <p:spPr>
              <a:xfrm>
                <a:off x="2479128" y="6079530"/>
                <a:ext cx="14622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Mason+ 2020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2D7D2C0-A218-3B4C-8D85-2E898086D5D6}"/>
                </a:ext>
              </a:extLst>
            </p:cNvPr>
            <p:cNvSpPr txBox="1"/>
            <p:nvPr/>
          </p:nvSpPr>
          <p:spPr>
            <a:xfrm>
              <a:off x="10224938" y="2020637"/>
              <a:ext cx="168969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/>
                <a:t>Solar energetic particles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423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D3233-C77B-4646-B2F7-72C3F00ED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236" y="166245"/>
            <a:ext cx="12346252" cy="1325563"/>
          </a:xfrm>
        </p:spPr>
        <p:txBody>
          <a:bodyPr>
            <a:normAutofit/>
          </a:bodyPr>
          <a:lstStyle/>
          <a:p>
            <a:r>
              <a:rPr lang="en-US" sz="2900" b="1" dirty="0"/>
              <a:t>Simultaneous acceleration of electrons and protons in low beta reconnection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C78A4-F5E6-8E45-B32A-C344049C9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A085163-EB27-934C-B1A7-3568028EF855}"/>
              </a:ext>
            </a:extLst>
          </p:cNvPr>
          <p:cNvGrpSpPr/>
          <p:nvPr/>
        </p:nvGrpSpPr>
        <p:grpSpPr>
          <a:xfrm>
            <a:off x="1059435" y="1541640"/>
            <a:ext cx="5114370" cy="4793791"/>
            <a:chOff x="-8771970" y="0"/>
            <a:chExt cx="7316622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28E8C2C-8787-3045-A9E4-7D5B2E87C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8771970" y="0"/>
              <a:ext cx="7316622" cy="6858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AB0BF66-6302-0F42-8B39-38EAE8095FB9}"/>
                </a:ext>
              </a:extLst>
            </p:cNvPr>
            <p:cNvSpPr txBox="1"/>
            <p:nvPr/>
          </p:nvSpPr>
          <p:spPr>
            <a:xfrm>
              <a:off x="-4091731" y="5236086"/>
              <a:ext cx="1750214" cy="5283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Shih+ 2009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F2FD19C-18ED-E04C-BACB-2C99B71A264A}"/>
              </a:ext>
            </a:extLst>
          </p:cNvPr>
          <p:cNvGrpSpPr/>
          <p:nvPr/>
        </p:nvGrpSpPr>
        <p:grpSpPr>
          <a:xfrm>
            <a:off x="6438105" y="1542210"/>
            <a:ext cx="5003795" cy="4486763"/>
            <a:chOff x="6494358" y="1103831"/>
            <a:chExt cx="5003795" cy="448676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114D8E6-0306-FA44-BC86-DC9DD6E49A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344"/>
            <a:stretch/>
          </p:blipFill>
          <p:spPr>
            <a:xfrm>
              <a:off x="8857690" y="1484330"/>
              <a:ext cx="2640463" cy="407958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639FD6F-F1AF-7844-BDD0-37B068C78A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4766"/>
            <a:stretch/>
          </p:blipFill>
          <p:spPr>
            <a:xfrm>
              <a:off x="6494358" y="1511014"/>
              <a:ext cx="2759362" cy="407958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889F5A8-2866-4748-B893-1486FBC170EA}"/>
                </a:ext>
              </a:extLst>
            </p:cNvPr>
            <p:cNvSpPr txBox="1"/>
            <p:nvPr/>
          </p:nvSpPr>
          <p:spPr>
            <a:xfrm>
              <a:off x="8466357" y="1103831"/>
              <a:ext cx="157472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Magnetotail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CF1B3E7-6CB4-CF45-BF21-FAB2EAE852E2}"/>
                </a:ext>
              </a:extLst>
            </p:cNvPr>
            <p:cNvSpPr txBox="1"/>
            <p:nvPr/>
          </p:nvSpPr>
          <p:spPr>
            <a:xfrm>
              <a:off x="7192570" y="4696755"/>
              <a:ext cx="13629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Ergun+ 2020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5DFEDD3-4C37-7242-B044-4729B9A648A6}"/>
              </a:ext>
            </a:extLst>
          </p:cNvPr>
          <p:cNvSpPr txBox="1"/>
          <p:nvPr/>
        </p:nvSpPr>
        <p:spPr>
          <a:xfrm>
            <a:off x="6096000" y="6215212"/>
            <a:ext cx="59407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But the underlying physics is not well understood.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977019-FF79-1C48-8B49-ABDABFD5455B}"/>
              </a:ext>
            </a:extLst>
          </p:cNvPr>
          <p:cNvSpPr txBox="1"/>
          <p:nvPr/>
        </p:nvSpPr>
        <p:spPr>
          <a:xfrm>
            <a:off x="3198076" y="1299470"/>
            <a:ext cx="14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Solar flares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1465E8-EFD3-0E4A-BE9F-3622AC319BB9}"/>
              </a:ext>
            </a:extLst>
          </p:cNvPr>
          <p:cNvSpPr txBox="1"/>
          <p:nvPr/>
        </p:nvSpPr>
        <p:spPr>
          <a:xfrm>
            <a:off x="2587094" y="6176963"/>
            <a:ext cx="208005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dirty="0"/>
              <a:t>Energetic electrons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7B2E0B-365A-AE4B-8505-A6558E239149}"/>
              </a:ext>
            </a:extLst>
          </p:cNvPr>
          <p:cNvSpPr txBox="1"/>
          <p:nvPr/>
        </p:nvSpPr>
        <p:spPr>
          <a:xfrm>
            <a:off x="740502" y="2786807"/>
            <a:ext cx="477054" cy="183947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900" dirty="0"/>
              <a:t>Energetic protons</a:t>
            </a:r>
          </a:p>
        </p:txBody>
      </p:sp>
    </p:spTree>
    <p:extLst>
      <p:ext uri="{BB962C8B-B14F-4D97-AF65-F5344CB8AC3E}">
        <p14:creationId xmlns:p14="http://schemas.microsoft.com/office/powerpoint/2010/main" val="16372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A2B4F-3E47-8444-8A34-3DA8CFB6D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576" y="-265107"/>
            <a:ext cx="10515600" cy="1325563"/>
          </a:xfrm>
        </p:spPr>
        <p:txBody>
          <a:bodyPr>
            <a:normAutofit/>
          </a:bodyPr>
          <a:lstStyle/>
          <a:p>
            <a:r>
              <a:rPr lang="en-US" sz="2900" dirty="0">
                <a:latin typeface="+mn-lt"/>
              </a:rPr>
              <a:t>The preferential ion abundance enhancement is an open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E550C-0D5F-AF4E-8A28-0BA30CE60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655" y="5035634"/>
            <a:ext cx="12821647" cy="4351338"/>
          </a:xfrm>
        </p:spPr>
        <p:txBody>
          <a:bodyPr>
            <a:normAutofit/>
          </a:bodyPr>
          <a:lstStyle/>
          <a:p>
            <a:r>
              <a:rPr lang="en-US" sz="2400" dirty="0"/>
              <a:t>Preferential enhancement: Q/M dependence and </a:t>
            </a:r>
            <a:r>
              <a:rPr lang="en-US" sz="2400" baseline="30000" dirty="0"/>
              <a:t>3</a:t>
            </a:r>
            <a:r>
              <a:rPr lang="en-US" sz="2400" dirty="0"/>
              <a:t>He</a:t>
            </a:r>
          </a:p>
          <a:p>
            <a:r>
              <a:rPr lang="en-US" sz="2400" dirty="0"/>
              <a:t>We focus on protons and electrons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B093F01-E027-1A44-B821-660B6F5BE5B0}"/>
              </a:ext>
            </a:extLst>
          </p:cNvPr>
          <p:cNvGrpSpPr/>
          <p:nvPr/>
        </p:nvGrpSpPr>
        <p:grpSpPr>
          <a:xfrm>
            <a:off x="1317356" y="893757"/>
            <a:ext cx="4137373" cy="3747982"/>
            <a:chOff x="1363851" y="3110019"/>
            <a:chExt cx="4137373" cy="374798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69B3184-E7B2-4D4C-9E38-D383363A6D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44" t="3944" b="1501"/>
            <a:stretch/>
          </p:blipFill>
          <p:spPr>
            <a:xfrm>
              <a:off x="1363851" y="3110019"/>
              <a:ext cx="4137373" cy="374798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04F0DC4-743D-D345-B58A-AA1D0E412957}"/>
                </a:ext>
              </a:extLst>
            </p:cNvPr>
            <p:cNvSpPr txBox="1"/>
            <p:nvPr/>
          </p:nvSpPr>
          <p:spPr>
            <a:xfrm>
              <a:off x="2479128" y="6079530"/>
              <a:ext cx="14622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Mason+ 2020</a:t>
              </a:r>
            </a:p>
          </p:txBody>
        </p:sp>
      </p:grpSp>
      <p:pic>
        <p:nvPicPr>
          <p:cNvPr id="13" name="image1.png">
            <a:extLst>
              <a:ext uri="{FF2B5EF4-FFF2-40B4-BE49-F238E27FC236}">
                <a16:creationId xmlns:a16="http://schemas.microsoft.com/office/drawing/2014/main" id="{AC8916F2-EA1E-8240-9C15-1CE88C0DF4E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56358" y="791570"/>
            <a:ext cx="4417066" cy="38501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9BE5F5-21E3-5E4F-A7F3-47AA9011252E}"/>
              </a:ext>
            </a:extLst>
          </p:cNvPr>
          <p:cNvSpPr txBox="1"/>
          <p:nvPr/>
        </p:nvSpPr>
        <p:spPr>
          <a:xfrm>
            <a:off x="7384800" y="3822324"/>
            <a:ext cx="2819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Adapted from Mason+ 2004</a:t>
            </a:r>
          </a:p>
        </p:txBody>
      </p:sp>
    </p:spTree>
    <p:extLst>
      <p:ext uri="{BB962C8B-B14F-4D97-AF65-F5344CB8AC3E}">
        <p14:creationId xmlns:p14="http://schemas.microsoft.com/office/powerpoint/2010/main" val="28987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312A010-299F-034A-AE5D-839A0BAEB592}"/>
              </a:ext>
            </a:extLst>
          </p:cNvPr>
          <p:cNvGrpSpPr/>
          <p:nvPr/>
        </p:nvGrpSpPr>
        <p:grpSpPr>
          <a:xfrm>
            <a:off x="6858593" y="339106"/>
            <a:ext cx="4607202" cy="3270015"/>
            <a:chOff x="6858593" y="339106"/>
            <a:chExt cx="4607202" cy="327001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612B2ED-A85F-B64D-8806-26726F4DA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67067" y="339106"/>
              <a:ext cx="4598728" cy="3270015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AC11A2B-5661-F142-8870-1E8B24C3DC75}"/>
                </a:ext>
              </a:extLst>
            </p:cNvPr>
            <p:cNvSpPr/>
            <p:nvPr/>
          </p:nvSpPr>
          <p:spPr>
            <a:xfrm>
              <a:off x="9825707" y="547486"/>
              <a:ext cx="1373209" cy="4469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D03DA94-1B48-144E-B996-B402D93E42D1}"/>
                </a:ext>
              </a:extLst>
            </p:cNvPr>
            <p:cNvSpPr/>
            <p:nvPr/>
          </p:nvSpPr>
          <p:spPr>
            <a:xfrm>
              <a:off x="6858593" y="481332"/>
              <a:ext cx="467474" cy="4469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C8DFA5-B348-664B-941E-2DE97EA5AF7B}"/>
                </a:ext>
              </a:extLst>
            </p:cNvPr>
            <p:cNvSpPr txBox="1"/>
            <p:nvPr/>
          </p:nvSpPr>
          <p:spPr>
            <a:xfrm>
              <a:off x="8408317" y="561464"/>
              <a:ext cx="9765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LI+ 2019</a:t>
              </a: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F25DB-F353-8D42-8AA1-139AF21F0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174" y="2701994"/>
            <a:ext cx="10515600" cy="4351338"/>
          </a:xfrm>
        </p:spPr>
        <p:txBody>
          <a:bodyPr/>
          <a:lstStyle/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BE9653-FBA6-964A-BFCD-2E481EC0A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8836" y="2698250"/>
            <a:ext cx="2174327" cy="70918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3996934-3CD1-0C48-8508-470518243440}"/>
              </a:ext>
            </a:extLst>
          </p:cNvPr>
          <p:cNvGrpSpPr/>
          <p:nvPr/>
        </p:nvGrpSpPr>
        <p:grpSpPr>
          <a:xfrm>
            <a:off x="332249" y="554608"/>
            <a:ext cx="5053687" cy="2545608"/>
            <a:chOff x="304564" y="1404935"/>
            <a:chExt cx="5305188" cy="267229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8D53D6A-CEA9-7540-9628-5B99903E2E2B}"/>
                </a:ext>
              </a:extLst>
            </p:cNvPr>
            <p:cNvGrpSpPr/>
            <p:nvPr/>
          </p:nvGrpSpPr>
          <p:grpSpPr>
            <a:xfrm>
              <a:off x="304564" y="1802534"/>
              <a:ext cx="5305188" cy="2274693"/>
              <a:chOff x="304564" y="1802535"/>
              <a:chExt cx="4726562" cy="202659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CCF136E0-E906-7240-9D6A-5C24869FAE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6054"/>
              <a:stretch/>
            </p:blipFill>
            <p:spPr>
              <a:xfrm>
                <a:off x="2810933" y="1802535"/>
                <a:ext cx="2220193" cy="1563763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195AF55-E422-324C-9F07-FF51804BB987}"/>
                  </a:ext>
                </a:extLst>
              </p:cNvPr>
              <p:cNvSpPr txBox="1"/>
              <p:nvPr/>
            </p:nvSpPr>
            <p:spPr>
              <a:xfrm>
                <a:off x="1274105" y="3459800"/>
                <a:ext cx="28111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Adapted from Dahlin+ 2014</a:t>
                </a: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FE4649B3-6867-7B4C-B30B-67D0E00B49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22999" b="29429"/>
              <a:stretch/>
            </p:blipFill>
            <p:spPr>
              <a:xfrm flipH="1">
                <a:off x="304564" y="2170140"/>
                <a:ext cx="2363281" cy="743919"/>
              </a:xfrm>
              <a:prstGeom prst="rect">
                <a:avLst/>
              </a:prstGeom>
            </p:spPr>
          </p:pic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F0F2FB10-846B-CF42-B8F5-59D84DF63CA9}"/>
                  </a:ext>
                </a:extLst>
              </p:cNvPr>
              <p:cNvCxnSpPr/>
              <p:nvPr/>
            </p:nvCxnSpPr>
            <p:spPr>
              <a:xfrm>
                <a:off x="449451" y="1802535"/>
                <a:ext cx="4448013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AFB4140C-0E10-0C4A-B0C6-4DFE85A1D59F}"/>
                  </a:ext>
                </a:extLst>
              </p:cNvPr>
              <p:cNvCxnSpPr/>
              <p:nvPr/>
            </p:nvCxnSpPr>
            <p:spPr>
              <a:xfrm>
                <a:off x="449451" y="3416666"/>
                <a:ext cx="4448013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40007164-1CBB-5D44-8599-0BF92B939A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7020" y="1802535"/>
                <a:ext cx="80252" cy="0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F67C2870-1954-EA42-982E-D8400F8480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547467" y="3412626"/>
                <a:ext cx="80252" cy="0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7FB161E-B3CD-0A4C-BFDD-6450F36F7C1F}"/>
                </a:ext>
              </a:extLst>
            </p:cNvPr>
            <p:cNvSpPr txBox="1"/>
            <p:nvPr/>
          </p:nvSpPr>
          <p:spPr>
            <a:xfrm>
              <a:off x="3844410" y="1404935"/>
              <a:ext cx="5739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B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57EE1AF-9C57-FB4D-8758-59AADBCC409E}"/>
              </a:ext>
            </a:extLst>
          </p:cNvPr>
          <p:cNvGrpSpPr/>
          <p:nvPr/>
        </p:nvGrpSpPr>
        <p:grpSpPr>
          <a:xfrm>
            <a:off x="765226" y="3363314"/>
            <a:ext cx="4886570" cy="3588623"/>
            <a:chOff x="765226" y="3363314"/>
            <a:chExt cx="4886570" cy="358862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5C189A7-09E7-2248-AEC6-E197A75A4E20}"/>
                </a:ext>
              </a:extLst>
            </p:cNvPr>
            <p:cNvGrpSpPr/>
            <p:nvPr/>
          </p:nvGrpSpPr>
          <p:grpSpPr>
            <a:xfrm>
              <a:off x="765226" y="3363314"/>
              <a:ext cx="4886570" cy="3588623"/>
              <a:chOff x="4387715" y="3534728"/>
              <a:chExt cx="3597889" cy="2642235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A0661FF6-00C7-5C46-B32B-C8E822B011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52957"/>
              <a:stretch/>
            </p:blipFill>
            <p:spPr>
              <a:xfrm>
                <a:off x="4617271" y="3534728"/>
                <a:ext cx="3368333" cy="2642235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4AB34391-997B-264B-86CC-87FDEDE663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87715" y="4366900"/>
                <a:ext cx="325251" cy="751441"/>
              </a:xfrm>
              <a:prstGeom prst="rect">
                <a:avLst/>
              </a:prstGeom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AB388AC-FAD1-9E43-9CCF-A4D48760D022}"/>
                </a:ext>
              </a:extLst>
            </p:cNvPr>
            <p:cNvSpPr txBox="1"/>
            <p:nvPr/>
          </p:nvSpPr>
          <p:spPr>
            <a:xfrm>
              <a:off x="3772017" y="5968185"/>
              <a:ext cx="14237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Dahlin+ 2015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0ED1A1-6B05-D849-9384-7347BB30CD3A}"/>
              </a:ext>
            </a:extLst>
          </p:cNvPr>
          <p:cNvGrpSpPr/>
          <p:nvPr/>
        </p:nvGrpSpPr>
        <p:grpSpPr>
          <a:xfrm>
            <a:off x="6218676" y="3552670"/>
            <a:ext cx="5208944" cy="3407455"/>
            <a:chOff x="6218676" y="3552670"/>
            <a:chExt cx="5208944" cy="3407455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9EE3E67-60F5-BA49-B329-B820607776EE}"/>
                </a:ext>
              </a:extLst>
            </p:cNvPr>
            <p:cNvGrpSpPr/>
            <p:nvPr/>
          </p:nvGrpSpPr>
          <p:grpSpPr>
            <a:xfrm>
              <a:off x="6218676" y="3552670"/>
              <a:ext cx="5208944" cy="3407455"/>
              <a:chOff x="5637736" y="1518884"/>
              <a:chExt cx="5716064" cy="3739190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F3C5350B-9600-B345-BB05-9683A3E24C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t="2752"/>
              <a:stretch/>
            </p:blipFill>
            <p:spPr>
              <a:xfrm>
                <a:off x="5637736" y="1518884"/>
                <a:ext cx="5716064" cy="3739190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FE17A35-98B5-304F-A9A4-63834EB57560}"/>
                  </a:ext>
                </a:extLst>
              </p:cNvPr>
              <p:cNvSpPr txBox="1"/>
              <p:nvPr/>
            </p:nvSpPr>
            <p:spPr>
              <a:xfrm>
                <a:off x="7403203" y="4214763"/>
                <a:ext cx="14237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Dahlin+ 2016</a:t>
                </a:r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8289AA6-6363-A64E-8DC6-4D6C929A5243}"/>
                </a:ext>
              </a:extLst>
            </p:cNvPr>
            <p:cNvSpPr/>
            <p:nvPr/>
          </p:nvSpPr>
          <p:spPr>
            <a:xfrm>
              <a:off x="7360040" y="3750648"/>
              <a:ext cx="467474" cy="4469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9BE8E4B-372B-3544-BD92-0B442059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3558" y="-397330"/>
            <a:ext cx="12191999" cy="1325563"/>
          </a:xfrm>
        </p:spPr>
        <p:txBody>
          <a:bodyPr>
            <a:normAutofit/>
          </a:bodyPr>
          <a:lstStyle/>
          <a:p>
            <a:r>
              <a:rPr lang="en-US" sz="2900" dirty="0">
                <a:latin typeface="+mn-lt"/>
              </a:rPr>
              <a:t>Fermi acceleration is efficient with low guide fields</a:t>
            </a:r>
          </a:p>
        </p:txBody>
      </p:sp>
    </p:spTree>
    <p:extLst>
      <p:ext uri="{BB962C8B-B14F-4D97-AF65-F5344CB8AC3E}">
        <p14:creationId xmlns:p14="http://schemas.microsoft.com/office/powerpoint/2010/main" val="70616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DCEBE-B83F-2B48-A855-26935CF58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4828" y="220395"/>
            <a:ext cx="10515600" cy="1325563"/>
          </a:xfrm>
        </p:spPr>
        <p:txBody>
          <a:bodyPr>
            <a:normAutofit/>
          </a:bodyPr>
          <a:lstStyle/>
          <a:p>
            <a:r>
              <a:rPr lang="en-US" sz="2900" dirty="0"/>
              <a:t>Observations also suggest low guide field reconnection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960E2-D4D1-2A45-83A5-1EF2CA060F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F750BB-8802-EB41-A3F4-15C1E63DB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3821" y="1362292"/>
            <a:ext cx="5853339" cy="53607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FCD9BE-BA91-9647-8090-C3F0A8404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0668" y="665163"/>
            <a:ext cx="8928100" cy="5511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C54E8C-C972-664D-937C-5D528394D6B1}"/>
              </a:ext>
            </a:extLst>
          </p:cNvPr>
          <p:cNvSpPr txBox="1"/>
          <p:nvPr/>
        </p:nvSpPr>
        <p:spPr>
          <a:xfrm>
            <a:off x="2933821" y="6442116"/>
            <a:ext cx="135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Chen+ 2020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432AF42-95F9-F34C-BCCF-999BA0495FBD}"/>
              </a:ext>
            </a:extLst>
          </p:cNvPr>
          <p:cNvGrpSpPr/>
          <p:nvPr/>
        </p:nvGrpSpPr>
        <p:grpSpPr>
          <a:xfrm>
            <a:off x="6831297" y="1094858"/>
            <a:ext cx="1114655" cy="937142"/>
            <a:chOff x="6831297" y="1094858"/>
            <a:chExt cx="1114655" cy="93714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B18BE83-503D-3144-8781-3A850E1C1C9D}"/>
                </a:ext>
              </a:extLst>
            </p:cNvPr>
            <p:cNvSpPr txBox="1"/>
            <p:nvPr/>
          </p:nvSpPr>
          <p:spPr>
            <a:xfrm>
              <a:off x="6831297" y="1094858"/>
              <a:ext cx="96212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err="1"/>
                <a:t>bg</a:t>
              </a:r>
              <a:r>
                <a:rPr lang="en-US" sz="2200" dirty="0"/>
                <a:t>=0.3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7321E9B-99D9-D549-86AB-33C7B743B304}"/>
                </a:ext>
              </a:extLst>
            </p:cNvPr>
            <p:cNvCxnSpPr>
              <a:cxnSpLocks/>
              <a:stCxn id="7" idx="2"/>
            </p:cNvCxnSpPr>
            <p:nvPr/>
          </p:nvCxnSpPr>
          <p:spPr>
            <a:xfrm flipH="1">
              <a:off x="6952344" y="1525745"/>
              <a:ext cx="360015" cy="506255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BAD2820-ACDD-A64D-B1A6-2123D605E1A5}"/>
                </a:ext>
              </a:extLst>
            </p:cNvPr>
            <p:cNvCxnSpPr>
              <a:cxnSpLocks/>
              <a:stCxn id="7" idx="2"/>
            </p:cNvCxnSpPr>
            <p:nvPr/>
          </p:nvCxnSpPr>
          <p:spPr>
            <a:xfrm>
              <a:off x="7312359" y="1525745"/>
              <a:ext cx="633593" cy="203598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7B3EA53-71CE-0848-8DAA-9833E35D804C}"/>
              </a:ext>
            </a:extLst>
          </p:cNvPr>
          <p:cNvSpPr txBox="1"/>
          <p:nvPr/>
        </p:nvSpPr>
        <p:spPr>
          <a:xfrm>
            <a:off x="16695506" y="6257450"/>
            <a:ext cx="1423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Dahlin+ 2021</a:t>
            </a:r>
          </a:p>
        </p:txBody>
      </p:sp>
    </p:spTree>
    <p:extLst>
      <p:ext uri="{BB962C8B-B14F-4D97-AF65-F5344CB8AC3E}">
        <p14:creationId xmlns:p14="http://schemas.microsoft.com/office/powerpoint/2010/main" val="13937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E8E4B-372B-3544-BD92-0B442059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247" y="-297412"/>
            <a:ext cx="12191999" cy="1325563"/>
          </a:xfrm>
        </p:spPr>
        <p:txBody>
          <a:bodyPr>
            <a:normAutofit/>
          </a:bodyPr>
          <a:lstStyle/>
          <a:p>
            <a:r>
              <a:rPr lang="en-US" sz="2900" dirty="0">
                <a:latin typeface="+mn-lt"/>
              </a:rPr>
              <a:t>Fermi acceleration is more efficient with field-line chaos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F25DB-F353-8D42-8AA1-139AF21F0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C4EF8D-0B95-484C-91F2-A7D9C7EA99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724"/>
          <a:stretch/>
        </p:blipFill>
        <p:spPr>
          <a:xfrm>
            <a:off x="6385107" y="826622"/>
            <a:ext cx="4533410" cy="203858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610EE1D-539D-8B40-866C-8D130FD55271}"/>
              </a:ext>
            </a:extLst>
          </p:cNvPr>
          <p:cNvGrpSpPr/>
          <p:nvPr/>
        </p:nvGrpSpPr>
        <p:grpSpPr>
          <a:xfrm>
            <a:off x="690750" y="3420572"/>
            <a:ext cx="5078806" cy="3048467"/>
            <a:chOff x="5598191" y="681037"/>
            <a:chExt cx="5078806" cy="304846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E5DE037-EE22-DD46-AB94-ADAB8128D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98191" y="681037"/>
              <a:ext cx="5078806" cy="261612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81C1EA6-D228-8C40-BD84-8D8250045B0D}"/>
                </a:ext>
              </a:extLst>
            </p:cNvPr>
            <p:cNvSpPr txBox="1"/>
            <p:nvPr/>
          </p:nvSpPr>
          <p:spPr>
            <a:xfrm>
              <a:off x="7323685" y="3360172"/>
              <a:ext cx="17432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Daughton</a:t>
              </a:r>
              <a:r>
                <a:rPr lang="en-US" dirty="0"/>
                <a:t>+ 2011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7A0DCAC-653E-9D47-9BFF-ADCE86C18487}"/>
              </a:ext>
            </a:extLst>
          </p:cNvPr>
          <p:cNvGrpSpPr/>
          <p:nvPr/>
        </p:nvGrpSpPr>
        <p:grpSpPr>
          <a:xfrm>
            <a:off x="1291404" y="821307"/>
            <a:ext cx="4134302" cy="2442177"/>
            <a:chOff x="0" y="4104118"/>
            <a:chExt cx="4134302" cy="244217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C4485EB-888C-F441-8674-3305457F2C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238"/>
            <a:stretch/>
          </p:blipFill>
          <p:spPr>
            <a:xfrm>
              <a:off x="0" y="4104118"/>
              <a:ext cx="4134302" cy="203858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4897F3F-1217-7741-A118-BE83533C600A}"/>
                </a:ext>
              </a:extLst>
            </p:cNvPr>
            <p:cNvSpPr txBox="1"/>
            <p:nvPr/>
          </p:nvSpPr>
          <p:spPr>
            <a:xfrm>
              <a:off x="1146636" y="6176963"/>
              <a:ext cx="14237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Dahlin+ 2017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7DB6E40-BF81-6F43-B113-E990E5126B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70424" y="5198671"/>
              <a:ext cx="290709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D6877D43-2B83-1046-BD52-2E680BC78637}"/>
                </a:ext>
              </a:extLst>
            </p:cNvPr>
            <p:cNvCxnSpPr>
              <a:cxnSpLocks/>
            </p:cNvCxnSpPr>
            <p:nvPr/>
          </p:nvCxnSpPr>
          <p:spPr>
            <a:xfrm>
              <a:off x="3013534" y="5198671"/>
              <a:ext cx="313866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A89EA63-EEC0-CE40-860B-746EF460A7B5}"/>
              </a:ext>
            </a:extLst>
          </p:cNvPr>
          <p:cNvGrpSpPr/>
          <p:nvPr/>
        </p:nvGrpSpPr>
        <p:grpSpPr>
          <a:xfrm>
            <a:off x="6103200" y="3420572"/>
            <a:ext cx="4580826" cy="3269638"/>
            <a:chOff x="6103200" y="3420572"/>
            <a:chExt cx="4580826" cy="326963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2DE10E0-4EDF-D242-87CB-769D7BA0D150}"/>
                </a:ext>
              </a:extLst>
            </p:cNvPr>
            <p:cNvGrpSpPr/>
            <p:nvPr/>
          </p:nvGrpSpPr>
          <p:grpSpPr>
            <a:xfrm>
              <a:off x="6103200" y="3420572"/>
              <a:ext cx="4580826" cy="3269638"/>
              <a:chOff x="6551994" y="3224285"/>
              <a:chExt cx="4580826" cy="3269638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259124CD-1ACF-F74C-A439-B23ED37A64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47132" y="3224285"/>
                <a:ext cx="3785688" cy="2716448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F4E619CC-B428-6A46-8116-AAD46AEC7D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93817" y="6074823"/>
                <a:ext cx="952500" cy="419100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691F885E-4689-9C41-8B6B-E5AA8A2A4D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551994" y="4063002"/>
                <a:ext cx="580230" cy="883532"/>
              </a:xfrm>
              <a:prstGeom prst="rect">
                <a:avLst/>
              </a:prstGeom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8001070-ED0B-F44D-8947-230AEF429056}"/>
                </a:ext>
              </a:extLst>
            </p:cNvPr>
            <p:cNvSpPr txBox="1"/>
            <p:nvPr/>
          </p:nvSpPr>
          <p:spPr>
            <a:xfrm>
              <a:off x="7273282" y="5642937"/>
              <a:ext cx="9717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Li+ 2019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830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61087</TotalTime>
  <Words>580</Words>
  <Application>Microsoft Macintosh PowerPoint</Application>
  <PresentationFormat>Widescreen</PresentationFormat>
  <Paragraphs>133</Paragraphs>
  <Slides>21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</vt:lpstr>
      <vt:lpstr>Office Theme</vt:lpstr>
      <vt:lpstr>Efficient Nonthermal Ion and Electron Acceleration  in 3D Magnetic Reconnection</vt:lpstr>
      <vt:lpstr>Magnetic reconnection releases magnetic energy</vt:lpstr>
      <vt:lpstr>In solar flares, electrons are efficiently accelerated into power-laws</vt:lpstr>
      <vt:lpstr>Ions are also efficiently accelerated into power-laws</vt:lpstr>
      <vt:lpstr>Simultaneous acceleration of electrons and protons in low beta reconnection</vt:lpstr>
      <vt:lpstr>The preferential ion abundance enhancement is an open question</vt:lpstr>
      <vt:lpstr>Fermi acceleration is efficient with low guide fields</vt:lpstr>
      <vt:lpstr>Observations also suggest low guide field reconnection</vt:lpstr>
      <vt:lpstr>Fermi acceleration is more efficient with field-line chaos</vt:lpstr>
      <vt:lpstr>3D turbulent reconnection is a frontier of research</vt:lpstr>
      <vt:lpstr>We focus on 3D reconnection with low guide fields</vt:lpstr>
      <vt:lpstr>With low guide fields, flux-rope kink instability drives field-line chaos</vt:lpstr>
      <vt:lpstr>In contrast, below-threshold reconnection is nearly laminar</vt:lpstr>
      <vt:lpstr>Field-line chaos leads to efficient particle transport out of flux ropes,  allowing further acceleration</vt:lpstr>
      <vt:lpstr>Electrons and protons form power-laws containing a large fraction of energy </vt:lpstr>
      <vt:lpstr>  High-energy cutoff is limited by system size</vt:lpstr>
      <vt:lpstr> Low-energy bound is determined by injection  </vt:lpstr>
      <vt:lpstr>The Fermi acceleration process can be elucidated by a scaling analysis</vt:lpstr>
      <vt:lpstr>Results are roughly consistent with observations</vt:lpstr>
      <vt:lpstr>Related ongoing works in higher guide field regime</vt:lpstr>
      <vt:lpstr>Take-aways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480</cp:revision>
  <dcterms:created xsi:type="dcterms:W3CDTF">2020-06-19T18:22:11Z</dcterms:created>
  <dcterms:modified xsi:type="dcterms:W3CDTF">2021-11-22T17:54:45Z</dcterms:modified>
</cp:coreProperties>
</file>