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</p:sldMasterIdLst>
  <p:notesMasterIdLst>
    <p:notesMasterId r:id="rId69"/>
  </p:notesMasterIdLst>
  <p:sldIdLst>
    <p:sldId id="256" r:id="rId16"/>
    <p:sldId id="291" r:id="rId17"/>
    <p:sldId id="317" r:id="rId18"/>
    <p:sldId id="475" r:id="rId19"/>
    <p:sldId id="476" r:id="rId20"/>
    <p:sldId id="477" r:id="rId21"/>
    <p:sldId id="478" r:id="rId22"/>
    <p:sldId id="479" r:id="rId23"/>
    <p:sldId id="418" r:id="rId24"/>
    <p:sldId id="321" r:id="rId25"/>
    <p:sldId id="480" r:id="rId26"/>
    <p:sldId id="449" r:id="rId27"/>
    <p:sldId id="438" r:id="rId28"/>
    <p:sldId id="343" r:id="rId29"/>
    <p:sldId id="342" r:id="rId30"/>
    <p:sldId id="445" r:id="rId31"/>
    <p:sldId id="328" r:id="rId32"/>
    <p:sldId id="350" r:id="rId33"/>
    <p:sldId id="334" r:id="rId34"/>
    <p:sldId id="469" r:id="rId35"/>
    <p:sldId id="470" r:id="rId36"/>
    <p:sldId id="447" r:id="rId37"/>
    <p:sldId id="397" r:id="rId38"/>
    <p:sldId id="448" r:id="rId39"/>
    <p:sldId id="435" r:id="rId40"/>
    <p:sldId id="481" r:id="rId41"/>
    <p:sldId id="436" r:id="rId42"/>
    <p:sldId id="434" r:id="rId43"/>
    <p:sldId id="450" r:id="rId44"/>
    <p:sldId id="451" r:id="rId45"/>
    <p:sldId id="452" r:id="rId46"/>
    <p:sldId id="429" r:id="rId47"/>
    <p:sldId id="453" r:id="rId48"/>
    <p:sldId id="454" r:id="rId49"/>
    <p:sldId id="472" r:id="rId50"/>
    <p:sldId id="456" r:id="rId51"/>
    <p:sldId id="457" r:id="rId52"/>
    <p:sldId id="458" r:id="rId53"/>
    <p:sldId id="459" r:id="rId54"/>
    <p:sldId id="460" r:id="rId55"/>
    <p:sldId id="461" r:id="rId56"/>
    <p:sldId id="473" r:id="rId57"/>
    <p:sldId id="462" r:id="rId58"/>
    <p:sldId id="466" r:id="rId59"/>
    <p:sldId id="463" r:id="rId60"/>
    <p:sldId id="464" r:id="rId61"/>
    <p:sldId id="465" r:id="rId62"/>
    <p:sldId id="432" r:id="rId63"/>
    <p:sldId id="474" r:id="rId64"/>
    <p:sldId id="428" r:id="rId65"/>
    <p:sldId id="467" r:id="rId66"/>
    <p:sldId id="431" r:id="rId67"/>
    <p:sldId id="383" r:id="rId68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E0FF"/>
    <a:srgbClr val="87A9FF"/>
    <a:srgbClr val="E18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4"/>
  </p:normalViewPr>
  <p:slideViewPr>
    <p:cSldViewPr>
      <p:cViewPr varScale="1">
        <p:scale>
          <a:sx n="78" d="100"/>
          <a:sy n="78" d="100"/>
        </p:scale>
        <p:origin x="1656" y="18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3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image" Target="../media/image128.png"/><Relationship Id="rId1" Type="http://schemas.openxmlformats.org/officeDocument/2006/relationships/image" Target="../media/image1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8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25630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The solar quake that the science team recorded looks much like ripples spreading from a rock dropped into a pool of water. But over the course of an hour, the solar waves traveled for a distance equal to 10 Earth diameters before fading into the fiery background of the Sun's photosphere. Unlike water ripples that travel outward at a constant velocity, the solar waves accelerated from an initial speed of 22,000 miles per hour to a maximum of 250,000 miles per hour before disappearing.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3AB2CCC7-EBC0-EB40-9DC9-5BFE63821D38}" type="slidenum">
              <a:rPr lang="en-GB">
                <a:solidFill>
                  <a:schemeClr val="tx1"/>
                </a:solidFill>
                <a:latin typeface="Arial" charset="0"/>
                <a:ea typeface="ＭＳ Ｐゴシック" charset="0"/>
              </a:rPr>
              <a:pPr eaLnBrk="1" hangingPunct="1"/>
              <a:t>29</a:t>
            </a:fld>
            <a:endParaRPr lang="en-GB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D7767A92-1C2B-EF4E-8437-884F225A0EE0}" type="slidenum">
              <a:rPr lang="en-GB">
                <a:solidFill>
                  <a:schemeClr val="tx1"/>
                </a:solidFill>
                <a:latin typeface="Arial" charset="0"/>
                <a:ea typeface="ＭＳ Ｐゴシック" charset="0"/>
              </a:rPr>
              <a:pPr eaLnBrk="1" hangingPunct="1"/>
              <a:t>30</a:t>
            </a:fld>
            <a:endParaRPr lang="en-GB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865A5F24-AB35-634F-BB93-3C261CC95701}" type="slidenum">
              <a:rPr lang="en-GB" sz="120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pPr eaLnBrk="1" hangingPunct="1"/>
              <a:t>31</a:t>
            </a:fld>
            <a:endParaRPr lang="en-GB" sz="1200">
              <a:solidFill>
                <a:schemeClr val="tx1"/>
              </a:solidFill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2588" indent="-342900" eaLnBrk="1" hangingPunct="1">
              <a:spcBef>
                <a:spcPts val="900"/>
              </a:spcBef>
              <a:buFontTx/>
              <a:buChar char="•"/>
            </a:pPr>
            <a:r>
              <a:rPr lang="en-US" sz="1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So what can we see in real data?</a:t>
            </a:r>
          </a:p>
          <a:p>
            <a:pPr marL="782638" lvl="1" indent="-285750" eaLnBrk="1" hangingPunct="1">
              <a:spcBef>
                <a:spcPts val="788"/>
              </a:spcBef>
              <a:buFont typeface="Arial" charset="0"/>
              <a:buChar char="–"/>
            </a:pPr>
            <a:r>
              <a:rPr lang="en-US" sz="1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ripples, but only in a handful of cases;</a:t>
            </a:r>
          </a:p>
          <a:p>
            <a:pPr marL="782638" lvl="1" indent="-285750" eaLnBrk="1" hangingPunct="1">
              <a:spcBef>
                <a:spcPts val="788"/>
              </a:spcBef>
              <a:buFont typeface="Arial" charset="0"/>
              <a:buChar char="–"/>
            </a:pPr>
            <a:r>
              <a:rPr lang="en-US" sz="1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need to use helioseismology for better detection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this slide will be to quickly explain/give an intro for acoustic holography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D0224CC9-976D-A74F-9054-520920046FB6}" type="slidenum">
              <a:rPr lang="en-GB">
                <a:solidFill>
                  <a:schemeClr val="tx1"/>
                </a:solidFill>
                <a:latin typeface="Arial" charset="0"/>
                <a:ea typeface="ＭＳ Ｐゴシック" charset="0"/>
              </a:rPr>
              <a:pPr eaLnBrk="1" hangingPunct="1"/>
              <a:t>12</a:t>
            </a:fld>
            <a:endParaRPr lang="en-GB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A15946D3-7FFE-014C-B499-AF234AE7B7A0}" type="slidenum">
              <a:rPr lang="en-GB" sz="1200">
                <a:solidFill>
                  <a:schemeClr val="tx1"/>
                </a:solidFill>
                <a:latin typeface="Arial" charset="0"/>
                <a:ea typeface="ＭＳ Ｐゴシック" charset="0"/>
              </a:rPr>
              <a:pPr eaLnBrk="1" hangingPunct="1"/>
              <a:t>22</a:t>
            </a:fld>
            <a:endParaRPr lang="en-GB" sz="120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26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C8806207-BA2A-4F92-B572-D9B138A5F012}" type="slidenum">
              <a:rPr lang="en-GB" smtClean="0">
                <a:latin typeface="Times New Roman" pitchFamily="18" charset="0"/>
              </a:rPr>
              <a:pPr>
                <a:buFont typeface="Wingdings" pitchFamily="2" charset="2"/>
                <a:buNone/>
              </a:pPr>
              <a:t>26</a:t>
            </a:fld>
            <a:endParaRPr lang="en-GB">
              <a:latin typeface="Times New Roman" pitchFamily="18" charset="0"/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buFont typeface="Wingdings" charset="0"/>
              <a:buNone/>
            </a:pPr>
            <a:fld id="{1474E1B1-B284-864F-98D9-B781DCEE1679}" type="slidenum">
              <a:rPr lang="en-GB">
                <a:latin typeface="Times New Roman" charset="0"/>
              </a:rPr>
              <a:pPr eaLnBrk="1" hangingPunct="1">
                <a:buFont typeface="Wingdings" charset="0"/>
                <a:buNone/>
              </a:pPr>
              <a:t>27</a:t>
            </a:fld>
            <a:endParaRPr lang="en-GB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buFont typeface="Wingdings" charset="0"/>
              <a:buNone/>
            </a:pPr>
            <a:fld id="{AAEB68CC-F141-A64A-ACAF-C47487472B94}" type="slidenum">
              <a:rPr lang="en-GB">
                <a:latin typeface="Times New Roman" charset="0"/>
              </a:rPr>
              <a:pPr eaLnBrk="1" hangingPunct="1">
                <a:buFont typeface="Wingdings" charset="0"/>
                <a:buNone/>
              </a:pPr>
              <a:t>28</a:t>
            </a:fld>
            <a:endParaRPr lang="en-GB">
              <a:latin typeface="Times New Roman" charset="0"/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/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3701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2389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31281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296330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464887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010832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82340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95084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21866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12847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5103733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616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3957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80651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64583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549642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6000481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221903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80804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74937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37408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83727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0740206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2666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F1846-1486-294D-94C6-A9F7BB5280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98168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26173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00504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014597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1185814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6066100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28791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288085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8027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63186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187167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24485-15AD-A848-8E17-EFAB5C822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90888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0845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286548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5661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858301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5436352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8122555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13472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12531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01864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7247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A7EBB-783E-8146-9B91-38E359DAE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52884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165302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58191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1429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02304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745078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4354624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178924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98059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59436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0802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9900" y="3851275"/>
            <a:ext cx="5961063" cy="5902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363" y="3851275"/>
            <a:ext cx="5961062" cy="5902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49C14-8EA8-FE4E-8D4A-D8C20E550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25517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22700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5196456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66390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08779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72071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984075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6363915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347077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00678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1639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D39F8-79C8-C146-AF02-E1ECD56EF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67789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28113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95242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0641277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33186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965562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59544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855018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4665601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1468362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9457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3BF23-F6C0-CC4E-A1F3-5E24DA5C0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47581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1269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A3718-8A79-8D42-BFCA-4DE3396B9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8228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E22AE-69FA-BC43-9830-6C0D26B0E9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5201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1094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A4557-5D61-064F-B33C-B0F630B4C2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3171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C0341-6B67-8C40-BFC6-A2BC9DAEE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6076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26588" y="1290638"/>
            <a:ext cx="3017837" cy="8462962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9900" y="1290638"/>
            <a:ext cx="8904288" cy="8462962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5ED1A-19EF-094F-A794-F90E87EF69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8455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33" y="1083733"/>
            <a:ext cx="11270827" cy="16256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92107" y="3359574"/>
            <a:ext cx="10941191" cy="5296747"/>
          </a:xfrm>
        </p:spPr>
        <p:txBody>
          <a:bodyPr/>
          <a:lstStyle/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3468688" y="8886825"/>
            <a:ext cx="3028950" cy="674688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>
                <a:ea typeface="ヒラギノ角ゴ ProN W3" charset="-128"/>
                <a:cs typeface="ヒラギノ角ゴ ProN W3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8235950" y="8886825"/>
            <a:ext cx="4121150" cy="674688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>
                <a:ea typeface="ヒラギノ角ゴ ProN W3" charset="-128"/>
                <a:cs typeface="ヒラギノ角ゴ ProN W3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2D441-81B4-C24A-B719-4974B6EC1A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5527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83733" y="1083733"/>
            <a:ext cx="11270827" cy="1625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92107" y="3359573"/>
            <a:ext cx="5362223" cy="254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771076" y="3359573"/>
            <a:ext cx="5362222" cy="254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92107" y="6116322"/>
            <a:ext cx="5362223" cy="2539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71076" y="6116322"/>
            <a:ext cx="5362222" cy="2539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3468688" y="8886825"/>
            <a:ext cx="3028950" cy="674688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>
                <a:ea typeface="ヒラギノ角ゴ ProN W3" charset="-128"/>
                <a:cs typeface="ヒラギノ角ゴ ProN W3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8235950" y="8886825"/>
            <a:ext cx="4121150" cy="674688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>
                <a:ea typeface="ヒラギノ角ゴ ProN W3" charset="-128"/>
                <a:cs typeface="ヒラギノ角ゴ ProN W3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05B30-4E72-8243-A497-AC51921373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2444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17" y="389161"/>
            <a:ext cx="11700224" cy="16262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50875" y="8883650"/>
            <a:ext cx="3024188" cy="671513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>
                <a:ea typeface="ヒラギノ角ゴ ProN W3" charset="-128"/>
                <a:cs typeface="ヒラギノ角ゴ ProN W3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448175" y="8883650"/>
            <a:ext cx="4119563" cy="671513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>
                <a:ea typeface="ヒラギノ角ゴ ProN W3" charset="-128"/>
                <a:cs typeface="ヒラギノ角ゴ ProN W3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9321800" y="8883650"/>
            <a:ext cx="3028950" cy="6715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2C18E-1FC1-774E-BBCF-AEB8B00FD2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8821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541867"/>
            <a:ext cx="11704320" cy="1950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50240" y="2817707"/>
            <a:ext cx="5743787" cy="5852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817707"/>
            <a:ext cx="5743787" cy="5852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50875" y="8882063"/>
            <a:ext cx="3033713" cy="677862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413" y="8882063"/>
            <a:ext cx="4117975" cy="677862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24E47-5331-FE40-9B56-D15A7714FC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3357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400" y="146756"/>
            <a:ext cx="11725161" cy="1869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2"/>
            <a:ext cx="5752124" cy="63375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602436" y="2275842"/>
            <a:ext cx="5752124" cy="30592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602436" y="5551876"/>
            <a:ext cx="5752124" cy="30615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xfrm>
            <a:off x="650875" y="8882063"/>
            <a:ext cx="3033713" cy="677862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413" y="8882063"/>
            <a:ext cx="4117975" cy="677862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RHESSI 08,  2-6 Sept '08</a:t>
            </a:r>
            <a:endParaRPr lang="en-GB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B5513-F289-014D-B316-AAFADB4D64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1765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9266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7670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2800984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00013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3427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1962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3771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56758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300456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61682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1440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2149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7856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96592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407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661224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9682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8829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5151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78661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998439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952070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0851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6493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6173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939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5820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4369315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5283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6080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9385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89059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794973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278384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975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69635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735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1980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563855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829052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38448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57838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64965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3994520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2654396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228594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487702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78847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04792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56617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34633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990326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35890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51475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252114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634150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334186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8279453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6691156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0062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05901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21456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1230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030366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86278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79520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82394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82836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8503737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782524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8820462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17390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29882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76321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7129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2582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34550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95934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04188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76" r:id="rId1"/>
    <p:sldLayoutId id="2147485377" r:id="rId2"/>
    <p:sldLayoutId id="2147485378" r:id="rId3"/>
    <p:sldLayoutId id="2147485379" r:id="rId4"/>
    <p:sldLayoutId id="2147485380" r:id="rId5"/>
    <p:sldLayoutId id="2147485381" r:id="rId6"/>
    <p:sldLayoutId id="2147485382" r:id="rId7"/>
    <p:sldLayoutId id="2147485383" r:id="rId8"/>
    <p:sldLayoutId id="2147485384" r:id="rId9"/>
    <p:sldLayoutId id="2147485385" r:id="rId10"/>
    <p:sldLayoutId id="214748538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475" r:id="rId1"/>
    <p:sldLayoutId id="2147485476" r:id="rId2"/>
    <p:sldLayoutId id="2147485477" r:id="rId3"/>
    <p:sldLayoutId id="2147485478" r:id="rId4"/>
    <p:sldLayoutId id="2147485479" r:id="rId5"/>
    <p:sldLayoutId id="2147485480" r:id="rId6"/>
    <p:sldLayoutId id="2147485481" r:id="rId7"/>
    <p:sldLayoutId id="2147485482" r:id="rId8"/>
    <p:sldLayoutId id="2147485483" r:id="rId9"/>
    <p:sldLayoutId id="2147485484" r:id="rId10"/>
    <p:sldLayoutId id="214748548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86" r:id="rId1"/>
    <p:sldLayoutId id="2147485487" r:id="rId2"/>
    <p:sldLayoutId id="2147485488" r:id="rId3"/>
    <p:sldLayoutId id="2147485489" r:id="rId4"/>
    <p:sldLayoutId id="2147485490" r:id="rId5"/>
    <p:sldLayoutId id="2147485491" r:id="rId6"/>
    <p:sldLayoutId id="2147485492" r:id="rId7"/>
    <p:sldLayoutId id="2147485493" r:id="rId8"/>
    <p:sldLayoutId id="2147485494" r:id="rId9"/>
    <p:sldLayoutId id="2147485495" r:id="rId10"/>
    <p:sldLayoutId id="214748549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97" r:id="rId1"/>
    <p:sldLayoutId id="2147485498" r:id="rId2"/>
    <p:sldLayoutId id="2147485499" r:id="rId3"/>
    <p:sldLayoutId id="2147485500" r:id="rId4"/>
    <p:sldLayoutId id="2147485501" r:id="rId5"/>
    <p:sldLayoutId id="2147485502" r:id="rId6"/>
    <p:sldLayoutId id="2147485503" r:id="rId7"/>
    <p:sldLayoutId id="2147485504" r:id="rId8"/>
    <p:sldLayoutId id="2147485505" r:id="rId9"/>
    <p:sldLayoutId id="2147485506" r:id="rId10"/>
    <p:sldLayoutId id="214748550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08" r:id="rId1"/>
    <p:sldLayoutId id="2147485509" r:id="rId2"/>
    <p:sldLayoutId id="2147485510" r:id="rId3"/>
    <p:sldLayoutId id="2147485511" r:id="rId4"/>
    <p:sldLayoutId id="2147485512" r:id="rId5"/>
    <p:sldLayoutId id="2147485513" r:id="rId6"/>
    <p:sldLayoutId id="2147485514" r:id="rId7"/>
    <p:sldLayoutId id="2147485515" r:id="rId8"/>
    <p:sldLayoutId id="2147485516" r:id="rId9"/>
    <p:sldLayoutId id="2147485517" r:id="rId10"/>
    <p:sldLayoutId id="214748551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19" r:id="rId1"/>
    <p:sldLayoutId id="2147485520" r:id="rId2"/>
    <p:sldLayoutId id="2147485521" r:id="rId3"/>
    <p:sldLayoutId id="2147485522" r:id="rId4"/>
    <p:sldLayoutId id="2147485523" r:id="rId5"/>
    <p:sldLayoutId id="2147485524" r:id="rId6"/>
    <p:sldLayoutId id="2147485525" r:id="rId7"/>
    <p:sldLayoutId id="2147485526" r:id="rId8"/>
    <p:sldLayoutId id="2147485527" r:id="rId9"/>
    <p:sldLayoutId id="2147485528" r:id="rId10"/>
    <p:sldLayoutId id="214748552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0" r:id="rId1"/>
    <p:sldLayoutId id="2147485531" r:id="rId2"/>
    <p:sldLayoutId id="2147485532" r:id="rId3"/>
    <p:sldLayoutId id="2147485533" r:id="rId4"/>
    <p:sldLayoutId id="2147485534" r:id="rId5"/>
    <p:sldLayoutId id="2147485535" r:id="rId6"/>
    <p:sldLayoutId id="2147485536" r:id="rId7"/>
    <p:sldLayoutId id="2147485537" r:id="rId8"/>
    <p:sldLayoutId id="2147485538" r:id="rId9"/>
    <p:sldLayoutId id="2147485539" r:id="rId10"/>
    <p:sldLayoutId id="214748554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69900" y="1290638"/>
            <a:ext cx="12074525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108599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3851275"/>
            <a:ext cx="12074525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108599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642725" y="9017000"/>
            <a:ext cx="368300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B1BB12F6-CE73-DA46-9558-EAC30A13D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87" r:id="rId1"/>
    <p:sldLayoutId id="2147485388" r:id="rId2"/>
    <p:sldLayoutId id="2147485389" r:id="rId3"/>
    <p:sldLayoutId id="2147485390" r:id="rId4"/>
    <p:sldLayoutId id="2147485391" r:id="rId5"/>
    <p:sldLayoutId id="2147485392" r:id="rId6"/>
    <p:sldLayoutId id="2147485393" r:id="rId7"/>
    <p:sldLayoutId id="2147485394" r:id="rId8"/>
    <p:sldLayoutId id="2147485395" r:id="rId9"/>
    <p:sldLayoutId id="2147485396" r:id="rId10"/>
    <p:sldLayoutId id="2147485397" r:id="rId11"/>
    <p:sldLayoutId id="2147485541" r:id="rId12"/>
    <p:sldLayoutId id="2147485542" r:id="rId13"/>
    <p:sldLayoutId id="2147485543" r:id="rId14"/>
    <p:sldLayoutId id="2147485544" r:id="rId15"/>
    <p:sldLayoutId id="2147485545" r:id="rId16"/>
  </p:sldLayoutIdLst>
  <p:transition/>
  <p:hf hdr="0" ftr="0" dt="0"/>
  <p:txStyles>
    <p:titleStyle>
      <a:lvl1pPr marL="6350" indent="-6350"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4359"/>
          </a:solidFill>
          <a:latin typeface="+mj-lt"/>
          <a:ea typeface="+mj-ea"/>
          <a:cs typeface="+mj-cs"/>
          <a:sym typeface="Hoefler Text" charset="0"/>
        </a:defRPr>
      </a:lvl1pPr>
      <a:lvl2pPr marL="6350" indent="-6350"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4359"/>
          </a:solidFill>
          <a:latin typeface="Hoefler Text" charset="0"/>
          <a:ea typeface="ヒラギノ明朝 ProN W6" charset="-128"/>
          <a:cs typeface="ヒラギノ明朝 ProN W6" charset="-128"/>
          <a:sym typeface="Hoefler Text" charset="0"/>
        </a:defRPr>
      </a:lvl2pPr>
      <a:lvl3pPr marL="6350" indent="-6350"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4359"/>
          </a:solidFill>
          <a:latin typeface="Hoefler Text" charset="0"/>
          <a:ea typeface="ヒラギノ明朝 ProN W6" charset="-128"/>
          <a:cs typeface="ヒラギノ明朝 ProN W6" charset="-128"/>
          <a:sym typeface="Hoefler Text" charset="0"/>
        </a:defRPr>
      </a:lvl3pPr>
      <a:lvl4pPr marL="6350" indent="-6350"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4359"/>
          </a:solidFill>
          <a:latin typeface="Hoefler Text" charset="0"/>
          <a:ea typeface="ヒラギノ明朝 ProN W6" charset="-128"/>
          <a:cs typeface="ヒラギノ明朝 ProN W6" charset="-128"/>
          <a:sym typeface="Hoefler Text" charset="0"/>
        </a:defRPr>
      </a:lvl4pPr>
      <a:lvl5pPr marL="6350" indent="-6350"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4359"/>
          </a:solidFill>
          <a:latin typeface="Hoefler Text" charset="0"/>
          <a:ea typeface="ヒラギノ明朝 ProN W6" charset="-128"/>
          <a:cs typeface="ヒラギノ明朝 ProN W6" charset="-128"/>
          <a:sym typeface="Hoefler Text" charset="0"/>
        </a:defRPr>
      </a:lvl5pPr>
      <a:lvl6pPr marL="463550" algn="l" rtl="0" fontAlgn="base">
        <a:spcBef>
          <a:spcPct val="0"/>
        </a:spcBef>
        <a:spcAft>
          <a:spcPct val="0"/>
        </a:spcAft>
        <a:defRPr sz="4200" b="1">
          <a:solidFill>
            <a:srgbClr val="004359"/>
          </a:solidFill>
          <a:latin typeface="Hoefler Text" charset="0"/>
          <a:ea typeface="ヒラギノ明朝 ProN W6" charset="-128"/>
          <a:cs typeface="ヒラギノ明朝 ProN W6" charset="-128"/>
          <a:sym typeface="Hoefler Text" charset="0"/>
        </a:defRPr>
      </a:lvl6pPr>
      <a:lvl7pPr marL="920750" algn="l" rtl="0" fontAlgn="base">
        <a:spcBef>
          <a:spcPct val="0"/>
        </a:spcBef>
        <a:spcAft>
          <a:spcPct val="0"/>
        </a:spcAft>
        <a:defRPr sz="4200" b="1">
          <a:solidFill>
            <a:srgbClr val="004359"/>
          </a:solidFill>
          <a:latin typeface="Hoefler Text" charset="0"/>
          <a:ea typeface="ヒラギノ明朝 ProN W6" charset="-128"/>
          <a:cs typeface="ヒラギノ明朝 ProN W6" charset="-128"/>
          <a:sym typeface="Hoefler Text" charset="0"/>
        </a:defRPr>
      </a:lvl7pPr>
      <a:lvl8pPr marL="1377950" algn="l" rtl="0" fontAlgn="base">
        <a:spcBef>
          <a:spcPct val="0"/>
        </a:spcBef>
        <a:spcAft>
          <a:spcPct val="0"/>
        </a:spcAft>
        <a:defRPr sz="4200" b="1">
          <a:solidFill>
            <a:srgbClr val="004359"/>
          </a:solidFill>
          <a:latin typeface="Hoefler Text" charset="0"/>
          <a:ea typeface="ヒラギノ明朝 ProN W6" charset="-128"/>
          <a:cs typeface="ヒラギノ明朝 ProN W6" charset="-128"/>
          <a:sym typeface="Hoefler Text" charset="0"/>
        </a:defRPr>
      </a:lvl8pPr>
      <a:lvl9pPr marL="1835150" algn="l" rtl="0" fontAlgn="base">
        <a:spcBef>
          <a:spcPct val="0"/>
        </a:spcBef>
        <a:spcAft>
          <a:spcPct val="0"/>
        </a:spcAft>
        <a:defRPr sz="4200" b="1">
          <a:solidFill>
            <a:srgbClr val="004359"/>
          </a:solidFill>
          <a:latin typeface="Hoefler Text" charset="0"/>
          <a:ea typeface="ヒラギノ明朝 ProN W6" charset="-128"/>
          <a:cs typeface="ヒラギノ明朝 ProN W6" charset="-128"/>
          <a:sym typeface="Hoefler Text" charset="0"/>
        </a:defRPr>
      </a:lvl9pPr>
    </p:titleStyle>
    <p:bodyStyle>
      <a:lvl1pPr marL="382588" indent="-342900" algn="l" rtl="0" eaLnBrk="0" fontAlgn="base" hangingPunct="0">
        <a:spcBef>
          <a:spcPts val="900"/>
        </a:spcBef>
        <a:spcAft>
          <a:spcPct val="0"/>
        </a:spcAft>
        <a:buSzPct val="100000"/>
        <a:buFont typeface="Arial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800"/>
        </a:spcBef>
        <a:spcAft>
          <a:spcPct val="0"/>
        </a:spcAft>
        <a:buSzPct val="100000"/>
        <a:buFont typeface="Arial" charset="0"/>
        <a:buChar char="–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98" r:id="rId1"/>
    <p:sldLayoutId id="2147485399" r:id="rId2"/>
    <p:sldLayoutId id="2147485400" r:id="rId3"/>
    <p:sldLayoutId id="2147485401" r:id="rId4"/>
    <p:sldLayoutId id="2147485402" r:id="rId5"/>
    <p:sldLayoutId id="2147485403" r:id="rId6"/>
    <p:sldLayoutId id="2147485404" r:id="rId7"/>
    <p:sldLayoutId id="2147485405" r:id="rId8"/>
    <p:sldLayoutId id="2147485406" r:id="rId9"/>
    <p:sldLayoutId id="2147485407" r:id="rId10"/>
    <p:sldLayoutId id="214748540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09" r:id="rId1"/>
    <p:sldLayoutId id="2147485410" r:id="rId2"/>
    <p:sldLayoutId id="2147485411" r:id="rId3"/>
    <p:sldLayoutId id="2147485412" r:id="rId4"/>
    <p:sldLayoutId id="2147485413" r:id="rId5"/>
    <p:sldLayoutId id="2147485414" r:id="rId6"/>
    <p:sldLayoutId id="2147485415" r:id="rId7"/>
    <p:sldLayoutId id="2147485416" r:id="rId8"/>
    <p:sldLayoutId id="2147485417" r:id="rId9"/>
    <p:sldLayoutId id="2147485418" r:id="rId10"/>
    <p:sldLayoutId id="214748541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20" r:id="rId1"/>
    <p:sldLayoutId id="2147485421" r:id="rId2"/>
    <p:sldLayoutId id="2147485422" r:id="rId3"/>
    <p:sldLayoutId id="2147485423" r:id="rId4"/>
    <p:sldLayoutId id="2147485424" r:id="rId5"/>
    <p:sldLayoutId id="2147485425" r:id="rId6"/>
    <p:sldLayoutId id="2147485426" r:id="rId7"/>
    <p:sldLayoutId id="2147485427" r:id="rId8"/>
    <p:sldLayoutId id="2147485428" r:id="rId9"/>
    <p:sldLayoutId id="2147485429" r:id="rId10"/>
    <p:sldLayoutId id="214748543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1" r:id="rId1"/>
    <p:sldLayoutId id="2147485432" r:id="rId2"/>
    <p:sldLayoutId id="2147485433" r:id="rId3"/>
    <p:sldLayoutId id="2147485434" r:id="rId4"/>
    <p:sldLayoutId id="2147485435" r:id="rId5"/>
    <p:sldLayoutId id="2147485436" r:id="rId6"/>
    <p:sldLayoutId id="2147485437" r:id="rId7"/>
    <p:sldLayoutId id="2147485438" r:id="rId8"/>
    <p:sldLayoutId id="2147485439" r:id="rId9"/>
    <p:sldLayoutId id="2147485440" r:id="rId10"/>
    <p:sldLayoutId id="214748544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42" r:id="rId1"/>
    <p:sldLayoutId id="2147485443" r:id="rId2"/>
    <p:sldLayoutId id="2147485444" r:id="rId3"/>
    <p:sldLayoutId id="2147485445" r:id="rId4"/>
    <p:sldLayoutId id="2147485446" r:id="rId5"/>
    <p:sldLayoutId id="2147485447" r:id="rId6"/>
    <p:sldLayoutId id="2147485448" r:id="rId7"/>
    <p:sldLayoutId id="2147485449" r:id="rId8"/>
    <p:sldLayoutId id="2147485450" r:id="rId9"/>
    <p:sldLayoutId id="2147485451" r:id="rId10"/>
    <p:sldLayoutId id="214748545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53" r:id="rId1"/>
    <p:sldLayoutId id="2147485454" r:id="rId2"/>
    <p:sldLayoutId id="2147485455" r:id="rId3"/>
    <p:sldLayoutId id="2147485456" r:id="rId4"/>
    <p:sldLayoutId id="2147485457" r:id="rId5"/>
    <p:sldLayoutId id="2147485458" r:id="rId6"/>
    <p:sldLayoutId id="2147485459" r:id="rId7"/>
    <p:sldLayoutId id="2147485460" r:id="rId8"/>
    <p:sldLayoutId id="2147485461" r:id="rId9"/>
    <p:sldLayoutId id="2147485462" r:id="rId10"/>
    <p:sldLayoutId id="214748546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64" r:id="rId1"/>
    <p:sldLayoutId id="2147485465" r:id="rId2"/>
    <p:sldLayoutId id="2147485466" r:id="rId3"/>
    <p:sldLayoutId id="2147485467" r:id="rId4"/>
    <p:sldLayoutId id="2147485468" r:id="rId5"/>
    <p:sldLayoutId id="2147485469" r:id="rId6"/>
    <p:sldLayoutId id="2147485470" r:id="rId7"/>
    <p:sldLayoutId id="2147485471" r:id="rId8"/>
    <p:sldLayoutId id="2147485472" r:id="rId9"/>
    <p:sldLayoutId id="2147485473" r:id="rId10"/>
    <p:sldLayoutId id="214748547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png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file:////Valentina/research/presentations/quakes/UCLAN_draft_final.ppt_media/Shallow_water_wave-1.mov" TargetMode="External"/><Relationship Id="rId7" Type="http://schemas.openxmlformats.org/officeDocument/2006/relationships/image" Target="../media/image5.png"/><Relationship Id="rId2" Type="http://schemas.openxmlformats.org/officeDocument/2006/relationships/video" Target="file:////Valentina/research/presentations/quakes/UCLAN_draft_final.ppt_media/sunquake_flare-1.mov" TargetMode="External"/><Relationship Id="rId1" Type="http://schemas.microsoft.com/office/2007/relationships/media" Target="file:////Valentina/research/presentations/quakes/UCLAN_draft_final.ppt_media/sunquake_flare-1.mov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.png"/><Relationship Id="rId4" Type="http://schemas.openxmlformats.org/officeDocument/2006/relationships/video" Target="file:////Valentina/research/presentations/quakes/UCLAN_draft_final.ppt_media/Shallow_water_wave-1.mov" TargetMode="External"/><Relationship Id="rId9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1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2.gif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video" Target="file:////Valentina/research/presentations/quakes/UCLAN_draft_final.ppt_media/quake00_fast-1.mov" TargetMode="External"/><Relationship Id="rId1" Type="http://schemas.microsoft.com/office/2007/relationships/media" Target="file:////Valentina/research/presentations/quakes/UCLAN_draft_final.ppt_media/quake00_fast-1.mov" TargetMode="External"/><Relationship Id="rId6" Type="http://schemas.openxmlformats.org/officeDocument/2006/relationships/image" Target="../media/image9.wmf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0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0.pn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emf"/><Relationship Id="rId3" Type="http://schemas.openxmlformats.org/officeDocument/2006/relationships/package" Target="../embeddings/Microsoft_Word_Document.docx"/><Relationship Id="rId7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8.png"/><Relationship Id="rId5" Type="http://schemas.openxmlformats.org/officeDocument/2006/relationships/package" Target="../embeddings/Microsoft_Word_Document1.docx"/><Relationship Id="rId4" Type="http://schemas.openxmlformats.org/officeDocument/2006/relationships/image" Target="../media/image127.png"/><Relationship Id="rId9" Type="http://schemas.openxmlformats.org/officeDocument/2006/relationships/image" Target="../media/image12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33.emf"/><Relationship Id="rId4" Type="http://schemas.openxmlformats.org/officeDocument/2006/relationships/image" Target="../media/image132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37.emf"/><Relationship Id="rId4" Type="http://schemas.openxmlformats.org/officeDocument/2006/relationships/image" Target="../media/image136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6200" y="-163513"/>
            <a:ext cx="14878050" cy="991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-660400" y="2667000"/>
            <a:ext cx="13665200" cy="3302000"/>
          </a:xfrm>
        </p:spPr>
        <p:txBody>
          <a:bodyPr/>
          <a:lstStyle/>
          <a:p>
            <a:pPr eaLnBrk="1" hangingPunct="1"/>
            <a:r>
              <a:rPr lang="en-US" sz="6400" b="1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     </a:t>
            </a:r>
            <a:r>
              <a:rPr lang="en-US" sz="6400" b="1">
                <a:solidFill>
                  <a:schemeClr val="accent1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What sunquakes tell us about energy transport </a:t>
            </a:r>
            <a:br>
              <a:rPr lang="en-US" sz="6400" b="1">
                <a:solidFill>
                  <a:schemeClr val="accent1"/>
                </a:solidFill>
                <a:latin typeface="Gill Sans" charset="0"/>
                <a:ea typeface="ヒラギノ角ゴ ProN W3" charset="0"/>
                <a:cs typeface="ヒラギノ角ゴ ProN W3" charset="0"/>
              </a:rPr>
            </a:br>
            <a:r>
              <a:rPr lang="en-US" sz="6400" b="1">
                <a:solidFill>
                  <a:schemeClr val="accent1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in solar flares</a:t>
            </a:r>
            <a:endParaRPr lang="en-US" sz="4800" b="1">
              <a:solidFill>
                <a:schemeClr val="accent1"/>
              </a:solidFill>
              <a:latin typeface="Gill Sans" charset="0"/>
              <a:ea typeface="ヒラギノ角ゴ ProN W6" charset="0"/>
              <a:cs typeface="ヒラギノ角ゴ ProN W6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2225" y="6100763"/>
            <a:ext cx="12369800" cy="1130300"/>
          </a:xfrm>
        </p:spPr>
        <p:txBody>
          <a:bodyPr/>
          <a:lstStyle/>
          <a:p>
            <a:pPr marL="0" indent="0" eaLnBrk="1" hangingPunct="1"/>
            <a:r>
              <a:rPr lang="en-US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V.V.Zharkova </a:t>
            </a:r>
          </a:p>
          <a:p>
            <a:pPr marL="0" indent="0" eaLnBrk="1" hangingPunct="1"/>
            <a:r>
              <a:rPr lang="en-US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Department of Mathematics, University of Northumbria, UK</a:t>
            </a:r>
          </a:p>
          <a:p>
            <a:pPr marL="0" indent="0" eaLnBrk="1" hangingPunct="1"/>
            <a:r>
              <a:rPr lang="en-US">
                <a:solidFill>
                  <a:srgbClr val="FF0000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With thanks to:</a:t>
            </a:r>
            <a:r>
              <a:rPr lang="en-US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>
                <a:solidFill>
                  <a:srgbClr val="CCFFC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Sergei Zharkov</a:t>
            </a:r>
            <a:r>
              <a:rPr lang="en-US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(Hull University, UK),</a:t>
            </a:r>
          </a:p>
          <a:p>
            <a:pPr marL="0" indent="0" eaLnBrk="1" hangingPunct="1"/>
            <a:r>
              <a:rPr lang="en-US">
                <a:solidFill>
                  <a:srgbClr val="CCFFC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Malcolm Druett</a:t>
            </a:r>
            <a:r>
              <a:rPr lang="en-US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(Stockholm University, Sweden)</a:t>
            </a:r>
          </a:p>
          <a:p>
            <a:pPr marL="0" indent="0" eaLnBrk="1" hangingPunct="1"/>
            <a:r>
              <a:rPr lang="en-US">
                <a:solidFill>
                  <a:srgbClr val="CCFFC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Sarah Matthews</a:t>
            </a:r>
            <a:r>
              <a:rPr lang="en-US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(MSSL/UCL, UK) </a:t>
            </a:r>
          </a:p>
        </p:txBody>
      </p:sp>
      <p:sp>
        <p:nvSpPr>
          <p:cNvPr id="33796" name="Rectangle 4"/>
          <p:cNvSpPr>
            <a:spLocks/>
          </p:cNvSpPr>
          <p:nvPr/>
        </p:nvSpPr>
        <p:spPr bwMode="auto">
          <a:xfrm>
            <a:off x="0" y="8880475"/>
            <a:ext cx="11150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ts val="1800"/>
              </a:lnSpc>
            </a:pPr>
            <a:r>
              <a:rPr lang="en-US" sz="2400" b="1">
                <a:solidFill>
                  <a:srgbClr val="FFFFFF"/>
                </a:solidFill>
              </a:rPr>
              <a:t>Solar Physics Webinar				                             26 June 2019</a:t>
            </a:r>
            <a:endParaRPr lang="en-US" sz="2400" b="1">
              <a:solidFill>
                <a:srgbClr val="FFFFFF"/>
              </a:solidFill>
              <a:latin typeface="American Typewriter" charset="0"/>
              <a:cs typeface="American Typewriter" charset="0"/>
              <a:sym typeface="American Typewriter" charset="0"/>
            </a:endParaRPr>
          </a:p>
        </p:txBody>
      </p:sp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-4763"/>
            <a:ext cx="8843962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3798" name="Picture 27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8863" y="0"/>
            <a:ext cx="3452813" cy="9128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9063" y="8877300"/>
            <a:ext cx="836612" cy="695325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D26C3921-6E5B-1A49-93F6-422C0826D14B}" type="slidenum">
              <a:rPr lang="en-GB" sz="18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pPr eaLnBrk="1" hangingPunct="1"/>
              <a:t>10</a:t>
            </a:fld>
            <a:endParaRPr lang="en-GB" sz="18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0962" name="AutoShape 2"/>
          <p:cNvSpPr>
            <a:spLocks noGrp="1" noChangeArrowheads="1"/>
          </p:cNvSpPr>
          <p:nvPr>
            <p:ph type="title"/>
          </p:nvPr>
        </p:nvSpPr>
        <p:spPr>
          <a:xfrm>
            <a:off x="1084263" y="1084263"/>
            <a:ext cx="11269662" cy="1214437"/>
          </a:xfrm>
        </p:spPr>
        <p:txBody>
          <a:bodyPr/>
          <a:lstStyle/>
          <a:p>
            <a:pPr eaLnBrk="1" hangingPunct="1"/>
            <a:r>
              <a:rPr lang="en-GB">
                <a:solidFill>
                  <a:srgbClr val="FF0066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The seismic sources from </a:t>
            </a:r>
            <a:r>
              <a:rPr lang="en-GB">
                <a:solidFill>
                  <a:srgbClr val="0000FF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TD</a:t>
            </a:r>
            <a:endParaRPr lang="el-GR">
              <a:solidFill>
                <a:srgbClr val="0000FF"/>
              </a:solidFill>
              <a:latin typeface="Hoefler Text" charset="0"/>
              <a:ea typeface="ヒラギノ明朝 ProN W6" charset="0"/>
              <a:cs typeface="ヒラギノ明朝 ProN W6" charset="0"/>
            </a:endParaRPr>
          </a:p>
        </p:txBody>
      </p:sp>
      <p:graphicFrame>
        <p:nvGraphicFramePr>
          <p:cNvPr id="130261" name="Group 2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195249"/>
              </p:ext>
            </p:extLst>
          </p:nvPr>
        </p:nvGraphicFramePr>
        <p:xfrm>
          <a:off x="357188" y="1701800"/>
          <a:ext cx="12495212" cy="8345358"/>
        </p:xfrm>
        <a:graphic>
          <a:graphicData uri="http://schemas.openxmlformats.org/drawingml/2006/table">
            <a:tbl>
              <a:tblPr/>
              <a:tblGrid>
                <a:gridCol w="81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1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3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0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4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39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335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255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303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538106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TD sources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Zharkova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 and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Zharkov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,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ApJ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 2007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ヒラギノ角ゴ ProN W3" charset="0"/>
                        <a:cs typeface="Arial" charset="0"/>
                        <a:sym typeface="Gill Sans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Different quakes have different 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: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a) First ripple location, b) momenta, c) horizontal velocities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it-IT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ヒラギノ角ゴ ProN W3" charset="0"/>
                        <a:cs typeface="Times New Roman" charset="0"/>
                        <a:sym typeface="Gill Sans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it-IT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ヒラギノ角ゴ ProN W3" charset="0"/>
                        <a:cs typeface="Times New Roman" charset="0"/>
                        <a:sym typeface="Gill Sans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it-IT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ヒラギノ角ゴ ProN W3" charset="0"/>
                        <a:cs typeface="Times New Roman" charset="0"/>
                        <a:sym typeface="Gill Sans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it-IT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ヒラギノ角ゴ ProN W3" charset="0"/>
                        <a:cs typeface="Times New Roman" charset="0"/>
                        <a:sym typeface="Gill Sans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it-IT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ヒラギノ角ゴ ProN W3" charset="0"/>
                          <a:cs typeface="Times New Roman" charset="0"/>
                          <a:sym typeface="Gill Sans" charset="0"/>
                        </a:rPr>
                        <a:t>Times &amp;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it-IT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ヒラギノ角ゴ ProN W3" charset="0"/>
                          <a:cs typeface="Times New Roman" charset="0"/>
                          <a:sym typeface="Gill Sans" charset="0"/>
                        </a:rPr>
                        <a:t> </a:t>
                      </a:r>
                      <a:r>
                        <a:rPr kumimoji="0" lang="it-IT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ヒラギノ角ゴ ProN W3" charset="0"/>
                          <a:cs typeface="Times New Roman" charset="0"/>
                          <a:sym typeface="Gill Sans" charset="0"/>
                        </a:rPr>
                        <a:t>Horizontal</a:t>
                      </a:r>
                      <a:r>
                        <a:rPr kumimoji="0" lang="it-IT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ヒラギノ角ゴ ProN W3" charset="0"/>
                          <a:cs typeface="Times New Roman" charset="0"/>
                          <a:sym typeface="Gill Sans" charset="0"/>
                        </a:rPr>
                        <a:t> </a:t>
                      </a:r>
                      <a:r>
                        <a:rPr kumimoji="0" lang="it-IT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ヒラギノ角ゴ ProN W3" charset="0"/>
                          <a:cs typeface="Times New Roman" charset="0"/>
                          <a:sym typeface="Gill Sans" charset="0"/>
                        </a:rPr>
                        <a:t>displacement</a:t>
                      </a:r>
                      <a:endParaRPr kumimoji="0" lang="it-IT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ヒラギノ角ゴ ProN W3" charset="0"/>
                        <a:cs typeface="Times New Roman" charset="0"/>
                        <a:sym typeface="Gill Sans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ヒラギノ角ゴ ProN W3" charset="0"/>
                          <a:cs typeface="Times New Roman" charset="0"/>
                          <a:sym typeface="Gill Sans" charset="0"/>
                        </a:rPr>
                        <a:t> </a:t>
                      </a:r>
                      <a:endParaRPr kumimoji="0" lang="it-IT" sz="2300" b="0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ヒラギノ角ゴ ProN W3" charset="0"/>
                        <a:cs typeface="Times New Roman" charset="0"/>
                        <a:sym typeface="Gill Sans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23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Name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Area/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Pixels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Area,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cm</a:t>
                      </a:r>
                      <a:r>
                        <a:rPr kumimoji="0" lang="en-GB" sz="26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2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V</a:t>
                      </a:r>
                      <a:r>
                        <a:rPr kumimoji="0" lang="en-GB" sz="26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vert,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Km/s</a:t>
                      </a:r>
                      <a:endParaRPr kumimoji="0" lang="en-GB" sz="2600" b="1" i="0" u="none" strike="noStrike" cap="none" normalizeH="0" baseline="-2500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  <a:ea typeface="ヒラギノ角ゴ ProN W3" charset="0"/>
                        <a:cs typeface="Arial" charset="0"/>
                        <a:sym typeface="Gill Sans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M</a:t>
                      </a:r>
                      <a:r>
                        <a:rPr kumimoji="0" lang="en-GB" sz="28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e</a:t>
                      </a:r>
                      <a:r>
                        <a:rPr kumimoji="0" lang="en-GB" sz="2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HD</a:t>
                      </a:r>
                      <a:r>
                        <a:rPr kumimoji="0" lang="en-GB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g cm/s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M</a:t>
                      </a:r>
                      <a:r>
                        <a:rPr kumimoji="0" lang="en-GB" sz="2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TD</a:t>
                      </a:r>
                      <a:r>
                        <a:rPr kumimoji="0" lang="en-GB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g cm/s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Time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n-GB" sz="2600" b="1" i="0" u="none" strike="noStrike" cap="none" normalizeH="0" baseline="0">
                        <a:ln>
                          <a:noFill/>
                        </a:ln>
                        <a:solidFill>
                          <a:srgbClr val="00CC00"/>
                        </a:solidFill>
                        <a:effectLst/>
                        <a:latin typeface="Arial" charset="0"/>
                        <a:ea typeface="ヒラギノ角ゴ ProN W3" charset="0"/>
                        <a:cs typeface="Arial" charset="0"/>
                        <a:sym typeface="Gill Sans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T</a:t>
                      </a:r>
                      <a:r>
                        <a:rPr kumimoji="0" lang="en-GB" sz="20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diff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min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V</a:t>
                      </a:r>
                      <a:r>
                        <a:rPr kumimoji="0" lang="en-GB" sz="26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horiz,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n-GB" sz="2600" b="1" i="0" u="none" strike="noStrike" cap="none" normalizeH="0" baseline="-2500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ヒラギノ角ゴ ProN W3" charset="0"/>
                        <a:cs typeface="Arial" charset="0"/>
                        <a:sym typeface="Gill Sans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Km/s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16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S1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3 x 3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5.05 10</a:t>
                      </a:r>
                      <a:r>
                        <a:rPr kumimoji="0" lang="en-GB" sz="26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17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Gill Sans" charset="0"/>
                        </a:rPr>
                        <a:t>  -2.15</a:t>
                      </a:r>
                      <a:endParaRPr kumimoji="0" lang="en-GB" sz="2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ヒラギノ角ゴ ProN W3" charset="0"/>
                        <a:cs typeface="Arial" charset="0"/>
                        <a:sym typeface="Gill Sans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 0.9 10</a:t>
                      </a:r>
                      <a:r>
                        <a:rPr kumimoji="0" lang="en-GB" sz="26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21</a:t>
                      </a: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 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 3.8 10</a:t>
                      </a:r>
                      <a:r>
                        <a:rPr kumimoji="0" lang="en-GB" sz="26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22</a:t>
                      </a: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 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Times New Roman" charset="0"/>
                          <a:ea typeface="Times New Roman" charset="0"/>
                          <a:sym typeface="Gill Sans" charset="0"/>
                        </a:rPr>
                        <a:t>11:06-11:55</a:t>
                      </a:r>
                      <a:endParaRPr kumimoji="0" lang="en-GB" sz="2300" b="1" i="0" u="none" strike="noStrike" cap="none" normalizeH="0" baseline="0">
                        <a:ln>
                          <a:noFill/>
                        </a:ln>
                        <a:solidFill>
                          <a:srgbClr val="00CC00"/>
                        </a:solidFill>
                        <a:effectLst/>
                        <a:latin typeface="Arial" charset="0"/>
                        <a:ea typeface="Times New Roman" charset="0"/>
                        <a:sym typeface="Gill Sans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49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40.8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16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S2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3 x 2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3.34 10</a:t>
                      </a:r>
                      <a:r>
                        <a:rPr kumimoji="0" lang="en-GB" sz="26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17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Gill Sans" charset="0"/>
                        </a:rPr>
                        <a:t>  -1.98</a:t>
                      </a:r>
                      <a:endParaRPr kumimoji="0" lang="en-GB" sz="2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ヒラギノ角ゴ ProN W3" charset="0"/>
                        <a:cs typeface="Arial" charset="0"/>
                        <a:sym typeface="Gill Sans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 0.8 10</a:t>
                      </a:r>
                      <a:r>
                        <a:rPr kumimoji="0" lang="en-GB" sz="26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21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 3.1 10</a:t>
                      </a:r>
                      <a:r>
                        <a:rPr kumimoji="0" lang="en-GB" sz="26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22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Times New Roman" charset="0"/>
                          <a:ea typeface="Times New Roman" charset="0"/>
                          <a:sym typeface="Gill Sans" charset="0"/>
                        </a:rPr>
                        <a:t>11:06-11:58</a:t>
                      </a:r>
                      <a:endParaRPr kumimoji="0" lang="en-GB" sz="2300" b="1" i="0" u="none" strike="noStrike" cap="none" normalizeH="0" baseline="0">
                        <a:ln>
                          <a:noFill/>
                        </a:ln>
                        <a:solidFill>
                          <a:srgbClr val="00CC00"/>
                        </a:solidFill>
                        <a:effectLst/>
                        <a:latin typeface="Arial" charset="0"/>
                        <a:ea typeface="Times New Roman" charset="0"/>
                        <a:sym typeface="Gill Sans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53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38.0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94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S3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2 x 2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2.22 10</a:t>
                      </a:r>
                      <a:r>
                        <a:rPr kumimoji="0" lang="en-GB" sz="26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17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n-GB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ヒラギノ角ゴ ProN W3" charset="0"/>
                        <a:cs typeface="Arial" charset="0"/>
                        <a:sym typeface="Gill Sans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Gill Sans" charset="0"/>
                        </a:rPr>
                        <a:t>  -1.70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 0.7 10</a:t>
                      </a:r>
                      <a:r>
                        <a:rPr kumimoji="0" lang="en-GB" sz="26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21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 2.9 10</a:t>
                      </a:r>
                      <a:r>
                        <a:rPr kumimoji="0" lang="en-GB" sz="26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22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11:06-12:05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59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Gill Sans" charset="0"/>
                        </a:rPr>
                        <a:t>35.4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1019" name="Rectangle 62"/>
          <p:cNvSpPr>
            <a:spLocks noChangeArrowheads="1"/>
          </p:cNvSpPr>
          <p:nvPr/>
        </p:nvSpPr>
        <p:spPr bwMode="auto">
          <a:xfrm>
            <a:off x="357188" y="6024563"/>
            <a:ext cx="26193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 anchor="ctr">
            <a:spAutoFit/>
          </a:bodyPr>
          <a:lstStyle/>
          <a:p>
            <a:pPr algn="l"/>
            <a:endParaRPr lang="en-US"/>
          </a:p>
        </p:txBody>
      </p:sp>
      <p:pic>
        <p:nvPicPr>
          <p:cNvPr id="6" name="Picture 2" descr="oct_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988" y="484188"/>
            <a:ext cx="4341812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0" y="325438"/>
            <a:ext cx="12074525" cy="866775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What does it mean…?</a:t>
            </a:r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>
          <a:xfrm>
            <a:off x="381720" y="1204392"/>
            <a:ext cx="12030075" cy="8352928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 stronger acoustic response is associated with a transient change in magnetic field  (induced by particles?)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Penumbral decay,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umbral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darkening and growing UV loops rooted in region of changing field suggest field becomes more vertical, rather than more horizontal.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Particle precipitation/flare heating known to distort line profiles, producing magnetic transients and increased non-thermal ionization that can affect Doppler signals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dominant effect in producing the sun-quake is particle precipitation and related effects (shocks)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what is role of magnetic field?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why white light emission accompanied many </a:t>
            </a:r>
            <a:r>
              <a:rPr lang="en-US" dirty="0" err="1">
                <a:latin typeface="Arial" charset="0"/>
                <a:ea typeface="ＭＳ Ｐゴシック" charset="0"/>
                <a:cs typeface="Arial" charset="0"/>
              </a:rPr>
              <a:t>sunquakes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 </a:t>
            </a:r>
          </a:p>
          <a:p>
            <a:pPr>
              <a:buFontTx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26938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309563" y="541338"/>
            <a:ext cx="12385675" cy="1951037"/>
          </a:xfrm>
        </p:spPr>
        <p:txBody>
          <a:bodyPr/>
          <a:lstStyle/>
          <a:p>
            <a:r>
              <a:rPr lang="en-GB" sz="5100">
                <a:latin typeface="Tahoma" charset="0"/>
                <a:ea typeface="ヒラギノ明朝 ProN W6" charset="0"/>
                <a:cs typeface="Arial" charset="0"/>
              </a:rPr>
              <a:t>Magnetic field and HXR sources</a:t>
            </a:r>
            <a:br>
              <a:rPr lang="en-GB" sz="5100">
                <a:latin typeface="Tahoma" charset="0"/>
                <a:ea typeface="ヒラギノ明朝 ProN W6" charset="0"/>
                <a:cs typeface="Arial" charset="0"/>
              </a:rPr>
            </a:br>
            <a:r>
              <a:rPr lang="en-GB" sz="5100">
                <a:latin typeface="Tahoma" charset="0"/>
                <a:ea typeface="ヒラギノ明朝 ProN W6" charset="0"/>
                <a:cs typeface="Arial" charset="0"/>
              </a:rPr>
              <a:t>flare 23 July 2002</a:t>
            </a:r>
            <a:r>
              <a:rPr lang="en-GB">
                <a:latin typeface="Tahoma" charset="0"/>
                <a:ea typeface="ヒラギノ明朝 ProN W6" charset="0"/>
                <a:cs typeface="Arial" charset="0"/>
              </a:rPr>
              <a:t> </a:t>
            </a:r>
            <a:r>
              <a:rPr lang="en-GB" sz="4600">
                <a:latin typeface="Tahoma" charset="0"/>
                <a:ea typeface="ヒラギノ明朝 ProN W6" charset="0"/>
                <a:cs typeface="Arial" charset="0"/>
              </a:rPr>
              <a:t>(Zh et al, 2005, JGR) JGR)</a:t>
            </a:r>
          </a:p>
        </p:txBody>
      </p:sp>
      <p:pic>
        <p:nvPicPr>
          <p:cNvPr id="41986" name="Content Placeholder 7" descr="f6.eps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336800"/>
            <a:ext cx="4368800" cy="7416800"/>
          </a:xfrm>
        </p:spPr>
      </p:pic>
      <p:pic>
        <p:nvPicPr>
          <p:cNvPr id="41987" name="Picture 11" descr="footpointflux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2336800"/>
            <a:ext cx="4610100" cy="74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12" descr="f3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35200"/>
            <a:ext cx="4224338" cy="751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7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"/>
            <a:ext cx="3452813" cy="7003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541338" y="758825"/>
            <a:ext cx="12074525" cy="1844675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Acoustic emission – first sun-quake observed  by GONG for December, 14 2006 X-class flare</a:t>
            </a:r>
          </a:p>
        </p:txBody>
      </p:sp>
      <p:pic>
        <p:nvPicPr>
          <p:cNvPr id="44034" name="Picture 4" descr="1412_td_source1_dia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4876800"/>
            <a:ext cx="7027863" cy="433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Content Placeholder 6" descr="1412_td_source2_diag.ep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5" t="4471" r="-3641"/>
          <a:stretch>
            <a:fillRect/>
          </a:stretch>
        </p:blipFill>
        <p:spPr>
          <a:xfrm>
            <a:off x="5635625" y="3359150"/>
            <a:ext cx="8235950" cy="4164013"/>
          </a:xfrm>
        </p:spPr>
      </p:pic>
      <p:sp>
        <p:nvSpPr>
          <p:cNvPr id="44036" name="TextBox 7"/>
          <p:cNvSpPr txBox="1">
            <a:spLocks noChangeArrowheads="1"/>
          </p:cNvSpPr>
          <p:nvPr/>
        </p:nvSpPr>
        <p:spPr bwMode="auto">
          <a:xfrm>
            <a:off x="2149475" y="8886825"/>
            <a:ext cx="2652713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600">
                <a:solidFill>
                  <a:schemeClr val="tx1"/>
                </a:solidFill>
                <a:latin typeface="Arial" charset="0"/>
                <a:ea typeface="ＭＳ Ｐゴシック" charset="0"/>
              </a:rPr>
              <a:t>Northern source</a:t>
            </a:r>
          </a:p>
        </p:txBody>
      </p:sp>
      <p:sp>
        <p:nvSpPr>
          <p:cNvPr id="44037" name="TextBox 8"/>
          <p:cNvSpPr txBox="1">
            <a:spLocks noChangeArrowheads="1"/>
          </p:cNvSpPr>
          <p:nvPr/>
        </p:nvSpPr>
        <p:spPr bwMode="auto">
          <a:xfrm>
            <a:off x="8994775" y="8345488"/>
            <a:ext cx="3468688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600">
                <a:solidFill>
                  <a:schemeClr val="tx1"/>
                </a:solidFill>
                <a:latin typeface="Arial" charset="0"/>
                <a:ea typeface="ＭＳ Ｐゴシック" charset="0"/>
              </a:rPr>
              <a:t>Southern </a:t>
            </a:r>
          </a:p>
          <a:p>
            <a:pPr eaLnBrk="1" hangingPunct="1"/>
            <a:r>
              <a:rPr lang="en-US" sz="2600">
                <a:solidFill>
                  <a:schemeClr val="tx1"/>
                </a:solidFill>
                <a:latin typeface="Arial" charset="0"/>
                <a:ea typeface="ＭＳ Ｐゴシック" charset="0"/>
              </a:rPr>
              <a:t>source</a:t>
            </a:r>
          </a:p>
        </p:txBody>
      </p:sp>
      <p:sp>
        <p:nvSpPr>
          <p:cNvPr id="44038" name="TextBox 9"/>
          <p:cNvSpPr txBox="1">
            <a:spLocks noChangeArrowheads="1"/>
          </p:cNvSpPr>
          <p:nvPr/>
        </p:nvSpPr>
        <p:spPr bwMode="auto">
          <a:xfrm>
            <a:off x="641350" y="3033713"/>
            <a:ext cx="3808413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600">
                <a:solidFill>
                  <a:schemeClr val="tx1"/>
                </a:solidFill>
                <a:latin typeface="Arial" charset="0"/>
                <a:ea typeface="ＭＳ Ｐゴシック" charset="0"/>
              </a:rPr>
              <a:t>Time-distance diagrams</a:t>
            </a:r>
          </a:p>
          <a:p>
            <a:pPr eaLnBrk="1" hangingPunct="1"/>
            <a:r>
              <a:rPr lang="en-US" sz="2600">
                <a:solidFill>
                  <a:schemeClr val="tx1"/>
                </a:solidFill>
                <a:latin typeface="Arial" charset="0"/>
                <a:ea typeface="ＭＳ Ｐゴシック" charset="0"/>
              </a:rPr>
              <a:t>with theoretical travel</a:t>
            </a:r>
          </a:p>
          <a:p>
            <a:pPr eaLnBrk="1" hangingPunct="1"/>
            <a:r>
              <a:rPr lang="en-US" sz="2600">
                <a:solidFill>
                  <a:schemeClr val="tx1"/>
                </a:solidFill>
                <a:latin typeface="Arial" charset="0"/>
                <a:ea typeface="ＭＳ Ｐゴシック" charset="0"/>
              </a:rPr>
              <a:t>time ridge overplotted –</a:t>
            </a:r>
          </a:p>
          <a:p>
            <a:pPr eaLnBrk="1" hangingPunct="1"/>
            <a:r>
              <a:rPr lang="en-US" sz="2600">
                <a:solidFill>
                  <a:schemeClr val="tx1"/>
                </a:solidFill>
                <a:latin typeface="Arial" charset="0"/>
                <a:ea typeface="ＭＳ Ｐゴシック" charset="0"/>
              </a:rPr>
              <a:t>start time 22:12 UT</a:t>
            </a:r>
          </a:p>
        </p:txBody>
      </p:sp>
      <p:pic>
        <p:nvPicPr>
          <p:cNvPr id="8" name="Picture 27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3452813" cy="9128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0"/>
            <a:ext cx="6894512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86FAF935-DC94-A14E-9EA5-ACA5B93383C2}" type="slidenum">
              <a:rPr lang="en-US" sz="18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pPr eaLnBrk="1" hangingPunct="1"/>
              <a:t>14</a:t>
            </a:fld>
            <a:endParaRPr lang="en-US" sz="18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45058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838200"/>
            <a:ext cx="12074525" cy="2560638"/>
          </a:xfrm>
        </p:spPr>
        <p:txBody>
          <a:bodyPr rIns="166398"/>
          <a:lstStyle/>
          <a:p>
            <a:pPr marL="57150" indent="0" eaLnBrk="1" hangingPunct="1"/>
            <a:r>
              <a:rPr lang="en-US">
                <a:latin typeface="Hoefler Text" charset="0"/>
                <a:ea typeface="ヒラギノ明朝 ProN W6" charset="0"/>
                <a:cs typeface="ヒラギノ明朝 ProN W6" charset="0"/>
              </a:rPr>
              <a:t>December 14, 2006 X-class flare: associated with magnetic field changes</a:t>
            </a:r>
          </a:p>
        </p:txBody>
      </p: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2514600"/>
            <a:ext cx="11811000" cy="693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DE063F3E-928A-4149-B9E8-3B527877713E}" type="slidenum">
              <a:rPr lang="en-US" sz="18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pPr eaLnBrk="1" hangingPunct="1"/>
              <a:t>15</a:t>
            </a:fld>
            <a:endParaRPr lang="en-US" sz="18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46082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66398"/>
          <a:lstStyle/>
          <a:p>
            <a:pPr marL="57150" indent="0" eaLnBrk="1" hangingPunct="1"/>
            <a:r>
              <a:rPr lang="en-US">
                <a:latin typeface="Hoefler Text" charset="0"/>
                <a:ea typeface="ヒラギノ明朝 ProN W6" charset="0"/>
                <a:cs typeface="ヒラギノ明朝 ProN W6" charset="0"/>
              </a:rPr>
              <a:t>December 14, 2006 X-class flare</a:t>
            </a:r>
          </a:p>
        </p:txBody>
      </p:sp>
      <p:grpSp>
        <p:nvGrpSpPr>
          <p:cNvPr id="46084" name="Group 10"/>
          <p:cNvGrpSpPr>
            <a:grpSpLocks/>
          </p:cNvGrpSpPr>
          <p:nvPr/>
        </p:nvGrpSpPr>
        <p:grpSpPr bwMode="auto">
          <a:xfrm>
            <a:off x="-344488" y="2092325"/>
            <a:ext cx="12939713" cy="8004175"/>
            <a:chOff x="0" y="0"/>
            <a:chExt cx="8152" cy="5041"/>
          </a:xfrm>
        </p:grpSpPr>
        <p:sp>
          <p:nvSpPr>
            <p:cNvPr id="46089" name="AutoShape 3"/>
            <p:cNvSpPr>
              <a:spLocks/>
            </p:cNvSpPr>
            <p:nvPr/>
          </p:nvSpPr>
          <p:spPr bwMode="auto">
            <a:xfrm>
              <a:off x="496" y="97"/>
              <a:ext cx="7656" cy="4416"/>
            </a:xfrm>
            <a:prstGeom prst="roundRect">
              <a:avLst>
                <a:gd name="adj" fmla="val 2718"/>
              </a:avLst>
            </a:prstGeom>
            <a:solidFill>
              <a:srgbClr val="FFFFFF"/>
            </a:solidFill>
            <a:ln w="38100">
              <a:solidFill>
                <a:srgbClr val="003C52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46090" name="Group 8"/>
            <p:cNvGrpSpPr>
              <a:grpSpLocks/>
            </p:cNvGrpSpPr>
            <p:nvPr/>
          </p:nvGrpSpPr>
          <p:grpSpPr bwMode="auto">
            <a:xfrm>
              <a:off x="0" y="0"/>
              <a:ext cx="5863" cy="5041"/>
              <a:chOff x="0" y="0"/>
              <a:chExt cx="5863" cy="5041"/>
            </a:xfrm>
          </p:grpSpPr>
          <p:pic>
            <p:nvPicPr>
              <p:cNvPr id="46092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" y="1742"/>
                <a:ext cx="4619" cy="3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grpSp>
            <p:nvGrpSpPr>
              <p:cNvPr id="46093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863" cy="2519"/>
                <a:chOff x="0" y="0"/>
                <a:chExt cx="5863" cy="2519"/>
              </a:xfrm>
            </p:grpSpPr>
            <p:pic>
              <p:nvPicPr>
                <p:cNvPr id="46094" name="Picture 5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3526" cy="25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095" name="Picture 6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37" y="0"/>
                  <a:ext cx="3526" cy="25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46091" name="Rectangle 9"/>
            <p:cNvSpPr>
              <a:spLocks/>
            </p:cNvSpPr>
            <p:nvPr/>
          </p:nvSpPr>
          <p:spPr bwMode="auto">
            <a:xfrm>
              <a:off x="5437" y="307"/>
              <a:ext cx="2666" cy="3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 algn="l"/>
              <a:r>
                <a:rPr lang="en-US" sz="2000">
                  <a:solidFill>
                    <a:schemeClr val="tx1"/>
                  </a:solidFill>
                  <a:latin typeface="American Typewriter" charset="0"/>
                  <a:cs typeface="American Typewriter" charset="0"/>
                  <a:sym typeface="American Typewriter" charset="0"/>
                </a:rPr>
                <a:t>December 14, 2006 flare</a:t>
              </a:r>
            </a:p>
            <a:p>
              <a:pPr marL="39688" algn="l"/>
              <a:r>
                <a:rPr lang="en-US" sz="2000" u="sng">
                  <a:solidFill>
                    <a:schemeClr val="tx1"/>
                  </a:solidFill>
                  <a:latin typeface="American Typewriter" charset="0"/>
                  <a:cs typeface="American Typewriter" charset="0"/>
                  <a:sym typeface="American Typewriter" charset="0"/>
                </a:rPr>
                <a:t>Top left: </a:t>
              </a:r>
              <a:r>
                <a:rPr lang="en-US" sz="2000">
                  <a:solidFill>
                    <a:schemeClr val="tx1"/>
                  </a:solidFill>
                  <a:latin typeface="American Typewriter" charset="0"/>
                  <a:cs typeface="American Typewriter" charset="0"/>
                  <a:sym typeface="American Typewriter" charset="0"/>
                </a:rPr>
                <a:t>Gray-scale difference image of the flare in the G-band (Hinode SOT), with contours of the sunspot overlaid in white.</a:t>
              </a:r>
            </a:p>
            <a:p>
              <a:pPr marL="39688" algn="l"/>
              <a:r>
                <a:rPr lang="en-US" sz="2000" u="sng">
                  <a:solidFill>
                    <a:schemeClr val="tx1"/>
                  </a:solidFill>
                  <a:latin typeface="American Typewriter" charset="0"/>
                  <a:cs typeface="American Typewriter" charset="0"/>
                  <a:sym typeface="American Typewriter" charset="0"/>
                </a:rPr>
                <a:t>Rest: </a:t>
              </a:r>
              <a:r>
                <a:rPr lang="en-US" sz="2000">
                  <a:solidFill>
                    <a:schemeClr val="tx1"/>
                  </a:solidFill>
                  <a:latin typeface="American Typewriter" charset="0"/>
                  <a:cs typeface="American Typewriter" charset="0"/>
                  <a:sym typeface="American Typewriter" charset="0"/>
                </a:rPr>
                <a:t>Hinode SOT Ca II images taken before and during the flare, showing two ribbon structure; 6mHz egression power contours are black; </a:t>
              </a:r>
            </a:p>
            <a:p>
              <a:pPr marL="39688" algn="l"/>
              <a:endParaRPr lang="en-US" sz="2000">
                <a:solidFill>
                  <a:schemeClr val="tx1"/>
                </a:solidFill>
                <a:latin typeface="American Typewriter" charset="0"/>
                <a:cs typeface="American Typewriter" charset="0"/>
                <a:sym typeface="American Typewriter" charset="0"/>
              </a:endParaRPr>
            </a:p>
            <a:p>
              <a:pPr marL="39688" algn="l"/>
              <a:r>
                <a:rPr lang="en-US" sz="2000">
                  <a:solidFill>
                    <a:schemeClr val="tx1"/>
                  </a:solidFill>
                  <a:latin typeface="American Typewriter" charset="0"/>
                  <a:cs typeface="American Typewriter" charset="0"/>
                  <a:sym typeface="American Typewriter" charset="0"/>
                </a:rPr>
                <a:t>RHESSI hard X-ray contours are in blue (20-30 keV) and yellow (40-100 keV). The red contours represent G-band emission as seen in Hinode SOT data.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714500" y="7064375"/>
            <a:ext cx="1536700" cy="914400"/>
            <a:chOff x="0" y="0"/>
            <a:chExt cx="968" cy="576"/>
          </a:xfrm>
        </p:grpSpPr>
        <p:sp>
          <p:nvSpPr>
            <p:cNvPr id="46087" name="Freeform 11"/>
            <p:cNvSpPr>
              <a:spLocks/>
            </p:cNvSpPr>
            <p:nvPr/>
          </p:nvSpPr>
          <p:spPr bwMode="auto">
            <a:xfrm>
              <a:off x="40" y="32"/>
              <a:ext cx="888" cy="5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600"/>
                <a:gd name="T52" fmla="*/ 0 h 21600"/>
                <a:gd name="T53" fmla="*/ 21600 w 21600"/>
                <a:gd name="T54" fmla="*/ 21600 h 216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600" h="21600">
                  <a:moveTo>
                    <a:pt x="1346" y="21600"/>
                  </a:moveTo>
                  <a:lnTo>
                    <a:pt x="0" y="16158"/>
                  </a:lnTo>
                  <a:lnTo>
                    <a:pt x="1346" y="12918"/>
                  </a:lnTo>
                  <a:lnTo>
                    <a:pt x="3846" y="11012"/>
                  </a:lnTo>
                  <a:lnTo>
                    <a:pt x="5961" y="8788"/>
                  </a:lnTo>
                  <a:lnTo>
                    <a:pt x="8461" y="8788"/>
                  </a:lnTo>
                  <a:cubicBezTo>
                    <a:pt x="8461" y="8788"/>
                    <a:pt x="10768" y="7941"/>
                    <a:pt x="10768" y="8788"/>
                  </a:cubicBezTo>
                  <a:cubicBezTo>
                    <a:pt x="10768" y="9635"/>
                    <a:pt x="14152" y="8788"/>
                    <a:pt x="14152" y="8788"/>
                  </a:cubicBezTo>
                  <a:lnTo>
                    <a:pt x="16152" y="8788"/>
                  </a:lnTo>
                  <a:lnTo>
                    <a:pt x="17536" y="8788"/>
                  </a:lnTo>
                  <a:lnTo>
                    <a:pt x="19228" y="8788"/>
                  </a:lnTo>
                  <a:lnTo>
                    <a:pt x="21536" y="6247"/>
                  </a:lnTo>
                  <a:lnTo>
                    <a:pt x="21536" y="6585"/>
                  </a:lnTo>
                  <a:lnTo>
                    <a:pt x="21600" y="1271"/>
                  </a:lnTo>
                  <a:lnTo>
                    <a:pt x="20318" y="1271"/>
                  </a:lnTo>
                  <a:lnTo>
                    <a:pt x="192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6088" name="Picture 12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68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46086" name="Rectangle 14"/>
          <p:cNvSpPr>
            <a:spLocks/>
          </p:cNvSpPr>
          <p:nvPr/>
        </p:nvSpPr>
        <p:spPr bwMode="auto">
          <a:xfrm>
            <a:off x="8496300" y="8331200"/>
            <a:ext cx="342423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 algn="l"/>
            <a:r>
              <a:rPr lang="en-US" sz="2400">
                <a:solidFill>
                  <a:schemeClr val="tx1"/>
                </a:solidFill>
                <a:latin typeface="Hoefler Text" charset="0"/>
                <a:cs typeface="Hoefler Text" charset="0"/>
                <a:sym typeface="Hoefler Text" charset="0"/>
              </a:rPr>
              <a:t>Matthews et al, 2011, ApJ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525736" y="988368"/>
            <a:ext cx="12074525" cy="1408113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Life is complicated…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22779" y="2384425"/>
            <a:ext cx="12138025" cy="736917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Solar quakes (4) observed by GONG spatially coincide with magnetic transients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2 of them coincide with WL/HXR sources while other 2 do not show any WL or HXR.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Southern WL, HXR and magnetic transient feature is stronger than in N spot.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‘Permanent’ change in magnetic flux seen in 1 source in the southern region and 1 in the northern one;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similar step-like change seen in total +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ve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flux for the region.</a:t>
            </a:r>
          </a:p>
        </p:txBody>
      </p:sp>
      <p:pic>
        <p:nvPicPr>
          <p:cNvPr id="4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7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"/>
            <a:ext cx="3452813" cy="7003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DE9DCEC8-602F-8346-9177-A6071044E1BD}" type="slidenum">
              <a:rPr lang="en-US" sz="18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pPr eaLnBrk="1" hangingPunct="1"/>
              <a:t>17</a:t>
            </a:fld>
            <a:endParaRPr lang="en-US" sz="18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4813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6248400"/>
            <a:ext cx="61849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/>
        <p:txBody>
          <a:bodyPr rIns="166398"/>
          <a:lstStyle/>
          <a:p>
            <a:pPr marL="57150" indent="0" eaLnBrk="1" hangingPunct="1"/>
            <a:r>
              <a:rPr lang="en-US">
                <a:latin typeface="Hoefler Text" charset="0"/>
                <a:ea typeface="ヒラギノ明朝 ProN W6" charset="0"/>
                <a:cs typeface="ヒラギノ明朝 ProN W6" charset="0"/>
              </a:rPr>
              <a:t>Feb 15 2011: egression contours &amp; td sources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1642725" y="9017000"/>
            <a:ext cx="3683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8CC43996-CFC9-284A-A42B-9446515822E9}" type="slidenum">
              <a:rPr lang="en-US" sz="18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pPr eaLnBrk="1" hangingPunct="1"/>
              <a:t>17</a:t>
            </a:fld>
            <a:endParaRPr lang="en-US" sz="18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565400"/>
            <a:ext cx="61849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2565400"/>
            <a:ext cx="61849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8135" name="Rectangle 7"/>
          <p:cNvSpPr>
            <a:spLocks/>
          </p:cNvSpPr>
          <p:nvPr/>
        </p:nvSpPr>
        <p:spPr bwMode="auto">
          <a:xfrm>
            <a:off x="558800" y="8559800"/>
            <a:ext cx="383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 algn="l"/>
            <a:r>
              <a:rPr lang="en-US" sz="2400">
                <a:solidFill>
                  <a:schemeClr val="tx1"/>
                </a:solidFill>
                <a:latin typeface="Hoefler Text" charset="0"/>
                <a:cs typeface="Hoefler Text" charset="0"/>
                <a:sym typeface="Hoefler Text" charset="0"/>
              </a:rPr>
              <a:t>S.Zharkov et al, ApJL, 2011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4AA331C5-D1B2-6C4F-8360-B6D90EDA666D}" type="slidenum">
              <a:rPr lang="en-US" sz="18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pPr eaLnBrk="1" hangingPunct="1"/>
              <a:t>18</a:t>
            </a:fld>
            <a:endParaRPr lang="en-US" sz="18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720" y="0"/>
            <a:ext cx="12074525" cy="2560637"/>
          </a:xfrm>
        </p:spPr>
        <p:txBody>
          <a:bodyPr rIns="166398"/>
          <a:lstStyle/>
          <a:p>
            <a:pPr marL="57150" indent="0" algn="ctr" eaLnBrk="1" hangingPunct="1"/>
            <a:r>
              <a:rPr lang="en-US" dirty="0">
                <a:latin typeface="Hoefler Text" charset="0"/>
                <a:ea typeface="ヒラギノ明朝 ProN W6" charset="0"/>
                <a:cs typeface="ヒラギノ明朝 ProN W6" charset="0"/>
              </a:rPr>
              <a:t>Feb 15 quakes: </a:t>
            </a:r>
            <a:r>
              <a:rPr lang="en-US" dirty="0">
                <a:solidFill>
                  <a:srgbClr val="FF0000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supersonic transients (</a:t>
            </a:r>
            <a:r>
              <a:rPr lang="en-US" dirty="0" err="1">
                <a:solidFill>
                  <a:srgbClr val="FF0000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Zharkov</a:t>
            </a:r>
            <a:r>
              <a:rPr lang="en-US" dirty="0">
                <a:solidFill>
                  <a:srgbClr val="FF0000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 et al, 2011)</a:t>
            </a:r>
          </a:p>
        </p:txBody>
      </p:sp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4686300"/>
            <a:ext cx="618490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4686300"/>
            <a:ext cx="618490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15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040" y="997041"/>
            <a:ext cx="6135960" cy="378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9159" name="Rectangle 6"/>
          <p:cNvSpPr>
            <a:spLocks/>
          </p:cNvSpPr>
          <p:nvPr/>
        </p:nvSpPr>
        <p:spPr bwMode="auto">
          <a:xfrm>
            <a:off x="812800" y="8763000"/>
            <a:ext cx="1170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 algn="l"/>
            <a:r>
              <a:rPr lang="en-US" sz="2400" b="1">
                <a:solidFill>
                  <a:schemeClr val="tx1"/>
                </a:solidFill>
                <a:latin typeface="Hoefler Text" charset="0"/>
                <a:cs typeface="Hoefler Text" charset="0"/>
                <a:sym typeface="Hoefler Text" charset="0"/>
              </a:rPr>
              <a:t>Supersonic movements can produce acoustic wave beams in the direction of the velocity due to acoustic cut-off frequency effect, </a:t>
            </a:r>
            <a:r>
              <a:rPr lang="en-US" sz="2400">
                <a:solidFill>
                  <a:schemeClr val="tx1"/>
                </a:solidFill>
                <a:latin typeface="Hoefler Text" charset="0"/>
                <a:cs typeface="Hoefler Text" charset="0"/>
                <a:sym typeface="Hoefler Text" charset="0"/>
              </a:rPr>
              <a:t>S.Zharkov ( 2013)</a:t>
            </a:r>
          </a:p>
        </p:txBody>
      </p:sp>
      <p:sp>
        <p:nvSpPr>
          <p:cNvPr id="49160" name="Rectangle 7"/>
          <p:cNvSpPr>
            <a:spLocks/>
          </p:cNvSpPr>
          <p:nvPr/>
        </p:nvSpPr>
        <p:spPr bwMode="auto">
          <a:xfrm>
            <a:off x="1104900" y="4305300"/>
            <a:ext cx="181451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 algn="l"/>
            <a:r>
              <a:rPr lang="en-US" sz="2400" b="1">
                <a:solidFill>
                  <a:schemeClr val="tx1"/>
                </a:solidFill>
                <a:latin typeface="Hoefler Text" charset="0"/>
                <a:cs typeface="Hoefler Text" charset="0"/>
                <a:sym typeface="Hoefler Text" charset="0"/>
              </a:rPr>
              <a:t>13 − 25 km/s</a:t>
            </a:r>
          </a:p>
        </p:txBody>
      </p:sp>
      <p:sp>
        <p:nvSpPr>
          <p:cNvPr id="49161" name="Rectangle 8"/>
          <p:cNvSpPr>
            <a:spLocks/>
          </p:cNvSpPr>
          <p:nvPr/>
        </p:nvSpPr>
        <p:spPr bwMode="auto">
          <a:xfrm>
            <a:off x="9118600" y="4305300"/>
            <a:ext cx="184626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 algn="l"/>
            <a:r>
              <a:rPr lang="en-US" sz="2400" b="1">
                <a:solidFill>
                  <a:schemeClr val="tx1"/>
                </a:solidFill>
                <a:latin typeface="Hoefler Text" charset="0"/>
                <a:cs typeface="Hoefler Text" charset="0"/>
                <a:sym typeface="Hoefler Text" charset="0"/>
              </a:rPr>
              <a:t>14 − 22 km/s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2E67184D-F422-0546-925B-D2B9FF4DEB3A}" type="slidenum">
              <a:rPr lang="en-US" sz="18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pPr eaLnBrk="1" hangingPunct="1"/>
              <a:t>19</a:t>
            </a:fld>
            <a:endParaRPr lang="en-US" sz="18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66398"/>
          <a:lstStyle/>
          <a:p>
            <a:pPr marL="57150" indent="0" eaLnBrk="1" hangingPunct="1"/>
            <a:r>
              <a:rPr lang="en-US">
                <a:latin typeface="Hoefler Text" charset="0"/>
                <a:ea typeface="ヒラギノ明朝 ProN W6" charset="0"/>
                <a:cs typeface="ヒラギノ明朝 ProN W6" charset="0"/>
              </a:rPr>
              <a:t>egression power distribution vs frequency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-12700" y="1854200"/>
            <a:ext cx="13266738" cy="3835400"/>
            <a:chOff x="0" y="0"/>
            <a:chExt cx="8357" cy="2416"/>
          </a:xfrm>
        </p:grpSpPr>
        <p:pic>
          <p:nvPicPr>
            <p:cNvPr id="5018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9" y="0"/>
              <a:ext cx="4358" cy="2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5018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"/>
              <a:ext cx="4357" cy="2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-12700" y="1852613"/>
            <a:ext cx="13322300" cy="3836987"/>
            <a:chOff x="0" y="0"/>
            <a:chExt cx="8392" cy="2416"/>
          </a:xfrm>
        </p:grpSpPr>
        <p:pic>
          <p:nvPicPr>
            <p:cNvPr id="5018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6" y="0"/>
              <a:ext cx="4376" cy="2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5018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375" cy="2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460500" y="5938838"/>
            <a:ext cx="11582400" cy="3810000"/>
            <a:chOff x="0" y="0"/>
            <a:chExt cx="7296" cy="2400"/>
          </a:xfrm>
        </p:grpSpPr>
        <p:pic>
          <p:nvPicPr>
            <p:cNvPr id="50184" name="Picture 9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400" cy="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0185" name="Rectangle 10"/>
            <p:cNvSpPr>
              <a:spLocks/>
            </p:cNvSpPr>
            <p:nvPr/>
          </p:nvSpPr>
          <p:spPr bwMode="auto">
            <a:xfrm>
              <a:off x="4544" y="26"/>
              <a:ext cx="2752" cy="1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7799" bIns="0"/>
            <a:lstStyle/>
            <a:p>
              <a:pPr marL="57150" algn="l"/>
              <a:r>
                <a:rPr lang="en-US" sz="3400">
                  <a:solidFill>
                    <a:srgbClr val="800000"/>
                  </a:solidFill>
                  <a:latin typeface="Hoefler Text" charset="0"/>
                  <a:cs typeface="Hoefler Text" charset="0"/>
                  <a:sym typeface="Hoefler Text" charset="0"/>
                </a:rPr>
                <a:t>Flare 15 February 2011</a:t>
              </a:r>
            </a:p>
            <a:p>
              <a:pPr marL="57150" algn="l"/>
              <a:endParaRPr lang="en-US" sz="3400">
                <a:solidFill>
                  <a:srgbClr val="800000"/>
                </a:solidFill>
                <a:latin typeface="Hoefler Text" charset="0"/>
                <a:cs typeface="Hoefler Text" charset="0"/>
                <a:sym typeface="Hoefler Text" charset="0"/>
              </a:endParaRPr>
            </a:p>
            <a:p>
              <a:pPr marL="57150" algn="l"/>
              <a:r>
                <a:rPr lang="en-US" sz="3400">
                  <a:solidFill>
                    <a:srgbClr val="800000"/>
                  </a:solidFill>
                  <a:latin typeface="Hoefler Text" charset="0"/>
                  <a:cs typeface="Hoefler Text" charset="0"/>
                  <a:sym typeface="Hoefler Text" charset="0"/>
                </a:rPr>
                <a:t> </a:t>
              </a:r>
              <a:r>
                <a:rPr lang="en-US" sz="3400">
                  <a:solidFill>
                    <a:schemeClr val="tx1"/>
                  </a:solidFill>
                  <a:latin typeface="Hoefler Text" charset="0"/>
                  <a:cs typeface="Hoefler Text" charset="0"/>
                  <a:sym typeface="Hoefler Text" charset="0"/>
                </a:rPr>
                <a:t>Total acoustic energy released (estimate):</a:t>
              </a:r>
            </a:p>
            <a:p>
              <a:pPr marL="57150" algn="l"/>
              <a:endParaRPr lang="en-US" sz="3400">
                <a:solidFill>
                  <a:schemeClr val="tx1"/>
                </a:solidFill>
                <a:latin typeface="Hoefler Text" charset="0"/>
                <a:cs typeface="Hoefler Text" charset="0"/>
                <a:sym typeface="Hoefler Text" charset="0"/>
              </a:endParaRPr>
            </a:p>
            <a:p>
              <a:pPr marL="57150" algn="l"/>
              <a:r>
                <a:rPr lang="en-US" sz="3400">
                  <a:solidFill>
                    <a:schemeClr val="tx1"/>
                  </a:solidFill>
                  <a:latin typeface="Hoefler Text" charset="0"/>
                  <a:cs typeface="Hoefler Text" charset="0"/>
                  <a:sym typeface="Hoefler Text" charset="0"/>
                </a:rPr>
                <a:t>source 1: 2.91 10</a:t>
              </a:r>
              <a:r>
                <a:rPr lang="en-US" sz="3400" baseline="32000">
                  <a:solidFill>
                    <a:schemeClr val="tx1"/>
                  </a:solidFill>
                  <a:latin typeface="Hoefler Text" charset="0"/>
                  <a:cs typeface="Hoefler Text" charset="0"/>
                  <a:sym typeface="Hoefler Text" charset="0"/>
                </a:rPr>
                <a:t>28 </a:t>
              </a:r>
              <a:r>
                <a:rPr lang="en-US" sz="3400">
                  <a:solidFill>
                    <a:schemeClr val="tx1"/>
                  </a:solidFill>
                  <a:latin typeface="Hoefler Text" charset="0"/>
                  <a:cs typeface="Hoefler Text" charset="0"/>
                  <a:sym typeface="Hoefler Text" charset="0"/>
                </a:rPr>
                <a:t>ergs</a:t>
              </a:r>
            </a:p>
            <a:p>
              <a:pPr marL="57150" algn="l"/>
              <a:r>
                <a:rPr lang="en-US" sz="3400">
                  <a:solidFill>
                    <a:schemeClr val="tx1"/>
                  </a:solidFill>
                  <a:latin typeface="Hoefler Text" charset="0"/>
                  <a:cs typeface="Hoefler Text" charset="0"/>
                  <a:sym typeface="Hoefler Text" charset="0"/>
                </a:rPr>
                <a:t>source 2: 1.24 10</a:t>
              </a:r>
              <a:r>
                <a:rPr lang="en-US" sz="3400" baseline="32000">
                  <a:solidFill>
                    <a:schemeClr val="tx1"/>
                  </a:solidFill>
                  <a:latin typeface="Hoefler Text" charset="0"/>
                  <a:cs typeface="Hoefler Text" charset="0"/>
                  <a:sym typeface="Hoefler Text" charset="0"/>
                </a:rPr>
                <a:t>28</a:t>
              </a:r>
              <a:r>
                <a:rPr lang="en-US" sz="3400">
                  <a:solidFill>
                    <a:schemeClr val="tx1"/>
                  </a:solidFill>
                  <a:latin typeface="Hoefler Text" charset="0"/>
                  <a:cs typeface="Hoefler Text" charset="0"/>
                  <a:sym typeface="Hoefler Text" charset="0"/>
                </a:rPr>
                <a:t> ergs</a:t>
              </a:r>
            </a:p>
          </p:txBody>
        </p:sp>
      </p:grpSp>
      <p:pic>
        <p:nvPicPr>
          <p:cNvPr id="75788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-190500"/>
            <a:ext cx="81534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F4C4ABF3-8D98-8B44-A5AE-9A6A69F16E64}" type="slidenum">
              <a:rPr lang="en-US" sz="18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pPr eaLnBrk="1" hangingPunct="1"/>
              <a:t>2</a:t>
            </a:fld>
            <a:endParaRPr lang="en-US" sz="18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922338"/>
            <a:ext cx="12074525" cy="2560637"/>
          </a:xfrm>
        </p:spPr>
        <p:txBody>
          <a:bodyPr rIns="166398"/>
          <a:lstStyle/>
          <a:p>
            <a:pPr marL="57150" indent="0" eaLnBrk="1" hangingPunct="1"/>
            <a:r>
              <a:rPr lang="en-US" dirty="0">
                <a:latin typeface="Hoefler Text" charset="0"/>
                <a:ea typeface="ヒラギノ明朝 ProN W6" charset="0"/>
                <a:cs typeface="ヒラギノ明朝 ProN W6" charset="0"/>
              </a:rPr>
              <a:t>Sun-quakes discovered by </a:t>
            </a:r>
            <a:r>
              <a:rPr lang="en-US" dirty="0" err="1">
                <a:latin typeface="Hoefler Text" charset="0"/>
                <a:ea typeface="ヒラギノ明朝 ProN W6" charset="0"/>
                <a:cs typeface="ヒラギノ明朝 ProN W6" charset="0"/>
              </a:rPr>
              <a:t>Kosovichev</a:t>
            </a:r>
            <a:r>
              <a:rPr lang="en-US" dirty="0">
                <a:latin typeface="Hoefler Text" charset="0"/>
                <a:ea typeface="ヒラギノ明朝 ProN W6" charset="0"/>
                <a:cs typeface="ヒラギノ明朝 ProN W6" charset="0"/>
              </a:rPr>
              <a:t> &amp; </a:t>
            </a:r>
            <a:r>
              <a:rPr lang="en-US" dirty="0" err="1">
                <a:latin typeface="Hoefler Text" charset="0"/>
                <a:ea typeface="ヒラギノ明朝 ProN W6" charset="0"/>
                <a:cs typeface="ヒラギノ明朝 ProN W6" charset="0"/>
              </a:rPr>
              <a:t>Zharkova</a:t>
            </a:r>
            <a:r>
              <a:rPr lang="en-US" dirty="0">
                <a:latin typeface="Hoefler Text" charset="0"/>
                <a:ea typeface="ヒラギノ明朝 ProN W6" charset="0"/>
                <a:cs typeface="ヒラギノ明朝 ProN W6" charset="0"/>
              </a:rPr>
              <a:t>, 1998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66398"/>
          <a:lstStyle/>
          <a:p>
            <a:pPr eaLnBrk="1" hangingPunct="1"/>
            <a:endParaRPr lang="en-US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195590" name="sunquake_flare-1.mov" descr="/Users/anyauthoriseduser/research/presentations/quakes/UCLAN_draft_final.ppt_media/sunquake_flare-1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700" y="2273300"/>
            <a:ext cx="8905875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1642725" y="9017000"/>
            <a:ext cx="3683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5C746768-88AF-C142-817D-E3087BB6F46B}" type="slidenum">
              <a:rPr lang="en-US" sz="18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pPr eaLnBrk="1" hangingPunct="1"/>
              <a:t>2</a:t>
            </a:fld>
            <a:endParaRPr lang="en-US" sz="18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1997075"/>
            <a:ext cx="6784975" cy="790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5593" name="Shallow_water_wave-1.mov" descr="/Users/anyauthoriseduser/research/presentations/quakes/UCLAN_draft_final.ppt_media/Shallow_water_wave-1.mov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064500"/>
            <a:ext cx="11010900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27" descr="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3452813" cy="9128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11113"/>
            <a:ext cx="8843962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55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280" fill="hold"/>
                                        <p:tgtEl>
                                          <p:spTgt spid="1955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5590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55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955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590"/>
                  </p:tgtEl>
                </p:cond>
              </p:nextCondLst>
            </p:seq>
            <p:video>
              <p:cMediaNode>
                <p:cTn id="2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5593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55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955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59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454025" y="268288"/>
            <a:ext cx="12074525" cy="1223962"/>
          </a:xfrm>
        </p:spPr>
        <p:txBody>
          <a:bodyPr/>
          <a:lstStyle/>
          <a:p>
            <a:r>
              <a:rPr lang="en-US" dirty="0">
                <a:latin typeface="Hoefler Text" charset="0"/>
                <a:ea typeface="ヒラギノ明朝 ProN W6" charset="0"/>
                <a:cs typeface="ヒラギノ明朝 ProN W6" charset="0"/>
              </a:rPr>
              <a:t>      </a:t>
            </a:r>
            <a:r>
              <a:rPr lang="en-US" sz="4000" dirty="0">
                <a:latin typeface="Hoefler Text" charset="0"/>
                <a:ea typeface="ヒラギノ明朝 ProN W6" charset="0"/>
                <a:cs typeface="ヒラギノ明朝 ProN W6" charset="0"/>
              </a:rPr>
              <a:t> 6 September 2011 flare (</a:t>
            </a:r>
            <a:r>
              <a:rPr lang="en-US" sz="4000" dirty="0" err="1">
                <a:latin typeface="Hoefler Text" charset="0"/>
                <a:ea typeface="ヒラギノ明朝 ProN W6" charset="0"/>
                <a:cs typeface="ヒラギノ明朝 ProN W6" charset="0"/>
              </a:rPr>
              <a:t>Macrae</a:t>
            </a:r>
            <a:r>
              <a:rPr lang="en-US" sz="4000" dirty="0">
                <a:latin typeface="Hoefler Text" charset="0"/>
                <a:ea typeface="ヒラギノ明朝 ProN W6" charset="0"/>
                <a:cs typeface="ヒラギノ明朝 ProN W6" charset="0"/>
              </a:rPr>
              <a:t> et al, 2018)</a:t>
            </a:r>
          </a:p>
        </p:txBody>
      </p:sp>
      <p:sp>
        <p:nvSpPr>
          <p:cNvPr id="33794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642725" y="9017000"/>
            <a:ext cx="368300" cy="355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FA43C5DB-A24A-6B4C-97A2-1474CFC9F49D}" type="slidenum">
              <a:rPr lang="en-US" sz="18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pPr eaLnBrk="1" hangingPunct="1"/>
              <a:t>20</a:t>
            </a:fld>
            <a:endParaRPr lang="en-US" sz="18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33795" name="Picture 10" descr="fig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397000"/>
            <a:ext cx="6048375" cy="835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Content Placeholder 5" descr="fig2a.eps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" r="3578"/>
          <a:stretch>
            <a:fillRect/>
          </a:stretch>
        </p:blipFill>
        <p:spPr>
          <a:xfrm>
            <a:off x="7396163" y="1420813"/>
            <a:ext cx="4219575" cy="4176712"/>
          </a:xfrm>
        </p:spPr>
      </p:pic>
      <p:pic>
        <p:nvPicPr>
          <p:cNvPr id="33797" name="Picture 14" descr="fig2b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6076950"/>
            <a:ext cx="4322763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78308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454025" y="7938"/>
            <a:ext cx="12074525" cy="1584325"/>
          </a:xfrm>
        </p:spPr>
        <p:txBody>
          <a:bodyPr/>
          <a:lstStyle/>
          <a:p>
            <a:r>
              <a:rPr lang="en-US" dirty="0">
                <a:latin typeface="Hoefler Text" charset="0"/>
                <a:ea typeface="ヒラギノ明朝 ProN W6" charset="0"/>
                <a:cs typeface="ヒラギノ明朝 ProN W6" charset="0"/>
              </a:rPr>
              <a:t>  Flare 6 September 2011  (</a:t>
            </a:r>
            <a:r>
              <a:rPr lang="en-US" dirty="0" err="1">
                <a:latin typeface="Hoefler Text" charset="0"/>
                <a:ea typeface="ヒラギノ明朝 ProN W6" charset="0"/>
                <a:cs typeface="ヒラギノ明朝 ProN W6" charset="0"/>
              </a:rPr>
              <a:t>Macrae</a:t>
            </a:r>
            <a:r>
              <a:rPr lang="en-US" dirty="0">
                <a:latin typeface="Hoefler Text" charset="0"/>
                <a:ea typeface="ヒラギノ明朝 ProN W6" charset="0"/>
                <a:cs typeface="ヒラギノ明朝 ProN W6" charset="0"/>
              </a:rPr>
              <a:t> et al, 2018) lost and found </a:t>
            </a:r>
            <a:r>
              <a:rPr lang="en-US" dirty="0" err="1">
                <a:latin typeface="Hoefler Text" charset="0"/>
                <a:ea typeface="ヒラギノ明朝 ProN W6" charset="0"/>
                <a:cs typeface="ヒラギノ明朝 ProN W6" charset="0"/>
              </a:rPr>
              <a:t>sunquake</a:t>
            </a:r>
            <a:endParaRPr lang="en-US" dirty="0">
              <a:latin typeface="Hoefler Text" charset="0"/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3481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fld id="{AD11C242-F5CC-0F42-A88A-4074BDB5D6B3}" type="slidenum">
              <a:rPr lang="en-US" sz="18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pPr/>
              <a:t>21</a:t>
            </a:fld>
            <a:endParaRPr lang="en-US" sz="18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34819" name="Picture 7" descr="fig2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4432"/>
            <a:ext cx="40735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8" descr="fig2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381625"/>
            <a:ext cx="4227513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9" descr="fig3b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5237163"/>
            <a:ext cx="618490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0" descr="fig3c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5308600"/>
            <a:ext cx="618490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4" descr="RedCon22175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192" y="1636440"/>
            <a:ext cx="30861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5" descr="RedContObsSim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8" y="1060450"/>
            <a:ext cx="46355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2642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9063" y="8877300"/>
            <a:ext cx="836612" cy="695325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9A673B43-14A4-8541-9E50-716498AEB5FF}" type="slidenum">
              <a:rPr lang="en-GB" sz="3700">
                <a:solidFill>
                  <a:schemeClr val="bg1"/>
                </a:solidFill>
                <a:latin typeface="Arial" charset="0"/>
                <a:ea typeface="ＭＳ Ｐゴシック" charset="0"/>
                <a:sym typeface="Arial" charset="0"/>
              </a:rPr>
              <a:pPr eaLnBrk="1" hangingPunct="1"/>
              <a:t>22</a:t>
            </a:fld>
            <a:endParaRPr lang="en-GB" sz="3700">
              <a:solidFill>
                <a:schemeClr val="bg1"/>
              </a:solidFill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52226" name="AutoShape 2"/>
          <p:cNvSpPr>
            <a:spLocks noGrp="1" noChangeArrowheads="1"/>
          </p:cNvSpPr>
          <p:nvPr>
            <p:ph type="title"/>
          </p:nvPr>
        </p:nvSpPr>
        <p:spPr>
          <a:xfrm>
            <a:off x="4556125" y="268288"/>
            <a:ext cx="6657975" cy="892175"/>
          </a:xfrm>
        </p:spPr>
        <p:txBody>
          <a:bodyPr/>
          <a:lstStyle/>
          <a:p>
            <a:pPr algn="ctr" eaLnBrk="1" hangingPunct="1"/>
            <a:r>
              <a:rPr lang="en-GB">
                <a:solidFill>
                  <a:srgbClr val="FF0066"/>
                </a:solidFill>
                <a:latin typeface="Arial" charset="0"/>
                <a:ea typeface="ヒラギノ明朝 ProN W6" charset="0"/>
                <a:cs typeface="Arial" charset="0"/>
              </a:rPr>
              <a:t>Conclusions 1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88" y="1563688"/>
            <a:ext cx="12749212" cy="85645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3200" b="1" dirty="0">
                <a:latin typeface="Arial" charset="0"/>
                <a:ea typeface="ヒラギノ角ゴ ProN W3" charset="0"/>
                <a:cs typeface="Arial" charset="0"/>
              </a:rPr>
              <a:t>Seismic sources in 17 flares are well distinguished with TD diagram  (8) and holographic techniques (17) seen up to the distance of 120 Mm</a:t>
            </a:r>
          </a:p>
          <a:p>
            <a:pPr eaLnBrk="1" hangingPunct="1">
              <a:lnSpc>
                <a:spcPct val="90000"/>
              </a:lnSpc>
            </a:pPr>
            <a:r>
              <a:rPr lang="en-GB" sz="3200" b="1" dirty="0">
                <a:latin typeface="Arial" charset="0"/>
                <a:ea typeface="ヒラギノ角ゴ ProN W3" charset="0"/>
                <a:cs typeface="Arial" charset="0"/>
              </a:rPr>
              <a:t>Areas of the seismic sources are small and vary in  (1 – 10)x10</a:t>
            </a:r>
            <a:r>
              <a:rPr lang="en-GB" sz="3200" b="1" baseline="30000" dirty="0">
                <a:latin typeface="Arial" charset="0"/>
                <a:ea typeface="ヒラギノ角ゴ ProN W3" charset="0"/>
                <a:cs typeface="Arial" charset="0"/>
              </a:rPr>
              <a:t>17</a:t>
            </a:r>
            <a:r>
              <a:rPr lang="en-GB" sz="3200" b="1" dirty="0">
                <a:latin typeface="Arial" charset="0"/>
                <a:ea typeface="ヒラギノ角ゴ ProN W3" charset="0"/>
                <a:cs typeface="Arial" charset="0"/>
              </a:rPr>
              <a:t> cm</a:t>
            </a:r>
            <a:r>
              <a:rPr lang="en-GB" sz="3200" b="1" baseline="30000" dirty="0">
                <a:latin typeface="Arial" charset="0"/>
                <a:ea typeface="ヒラギノ角ゴ ProN W3" charset="0"/>
                <a:cs typeface="Arial" charset="0"/>
              </a:rPr>
              <a:t>2</a:t>
            </a:r>
            <a:endParaRPr lang="en-GB" sz="3200" b="1" dirty="0">
              <a:solidFill>
                <a:srgbClr val="003399"/>
              </a:solidFill>
              <a:latin typeface="Arial" charset="0"/>
              <a:ea typeface="ヒラギノ角ゴ ProN W3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3200" b="1" dirty="0">
                <a:solidFill>
                  <a:srgbClr val="CC0000"/>
                </a:solidFill>
                <a:latin typeface="Arial" charset="0"/>
                <a:ea typeface="ヒラギノ角ゴ ProN W3" charset="0"/>
                <a:cs typeface="Arial" charset="0"/>
              </a:rPr>
              <a:t>Most large X-class flares are acoustically inactive because energetic particles deposit the bulk of their energy in the corona via collisions and </a:t>
            </a:r>
            <a:r>
              <a:rPr lang="en-GB" sz="3200" b="1" dirty="0" err="1">
                <a:solidFill>
                  <a:srgbClr val="CC0000"/>
                </a:solidFill>
                <a:latin typeface="Arial" charset="0"/>
                <a:ea typeface="ヒラギノ角ゴ ProN W3" charset="0"/>
                <a:cs typeface="Arial" charset="0"/>
              </a:rPr>
              <a:t>Ohmic</a:t>
            </a:r>
            <a:r>
              <a:rPr lang="en-GB" sz="3200" b="1" dirty="0">
                <a:solidFill>
                  <a:srgbClr val="CC0000"/>
                </a:solidFill>
                <a:latin typeface="Arial" charset="0"/>
                <a:ea typeface="ヒラギノ角ゴ ProN W3" charset="0"/>
                <a:cs typeface="Arial" charset="0"/>
              </a:rPr>
              <a:t> losses</a:t>
            </a:r>
            <a:endParaRPr lang="en-GB" sz="3200" b="1" dirty="0">
              <a:latin typeface="Arial" charset="0"/>
              <a:ea typeface="ヒラギノ角ゴ ProN W3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3200" b="1" dirty="0">
                <a:latin typeface="Arial" charset="0"/>
                <a:ea typeface="ヒラギノ角ゴ ProN W3" charset="0"/>
                <a:cs typeface="Arial" charset="0"/>
              </a:rPr>
              <a:t>M-class flares show much more acoustic activity because they associated with HE particles of moderate fluxes which can reach deeper layers</a:t>
            </a:r>
          </a:p>
          <a:p>
            <a:pPr eaLnBrk="1" hangingPunct="1">
              <a:lnSpc>
                <a:spcPct val="90000"/>
              </a:lnSpc>
            </a:pPr>
            <a:r>
              <a:rPr lang="en-GB" sz="3200" b="1" dirty="0">
                <a:latin typeface="Arial" charset="0"/>
                <a:ea typeface="ヒラギノ角ゴ ProN W3" charset="0"/>
                <a:cs typeface="Arial" charset="0"/>
              </a:rPr>
              <a:t> The momentums measured from seismic sources vary in flares as </a:t>
            </a:r>
            <a:r>
              <a:rPr lang="en-GB" sz="3200" dirty="0">
                <a:latin typeface="Arial" charset="0"/>
                <a:ea typeface="ヒラギノ角ゴ ProN W3" charset="0"/>
                <a:cs typeface="Arial" charset="0"/>
              </a:rPr>
              <a:t>(</a:t>
            </a:r>
            <a:r>
              <a:rPr lang="en-GB" sz="3200" b="1" dirty="0">
                <a:latin typeface="Arial" charset="0"/>
                <a:ea typeface="ヒラギノ角ゴ ProN W3" charset="0"/>
                <a:cs typeface="Arial" charset="0"/>
              </a:rPr>
              <a:t>0.1- 3.1-5</a:t>
            </a:r>
            <a:r>
              <a:rPr lang="en-GB" sz="3200" dirty="0">
                <a:latin typeface="Arial" charset="0"/>
                <a:ea typeface="ヒラギノ角ゴ ProN W3" charset="0"/>
                <a:cs typeface="Arial" charset="0"/>
              </a:rPr>
              <a:t>)</a:t>
            </a:r>
            <a:r>
              <a:rPr lang="en-GB" sz="3200" b="1" dirty="0">
                <a:latin typeface="Arial" charset="0"/>
                <a:ea typeface="ヒラギノ角ゴ ProN W3" charset="0"/>
                <a:cs typeface="Arial" charset="0"/>
              </a:rPr>
              <a:t>x10</a:t>
            </a:r>
            <a:r>
              <a:rPr lang="en-GB" sz="3200" b="1" baseline="30000" dirty="0">
                <a:latin typeface="Arial" charset="0"/>
                <a:ea typeface="ヒラギノ角ゴ ProN W3" charset="0"/>
                <a:cs typeface="Arial" charset="0"/>
              </a:rPr>
              <a:t>22</a:t>
            </a:r>
            <a:r>
              <a:rPr lang="en-GB" sz="3200" b="1" dirty="0">
                <a:latin typeface="Arial" charset="0"/>
                <a:ea typeface="ヒラギノ角ゴ ProN W3" charset="0"/>
                <a:cs typeface="Arial" charset="0"/>
              </a:rPr>
              <a:t> g cm/s and they are comparable with those delivered by HD-shocks caused either electron or proton beams  </a:t>
            </a:r>
          </a:p>
          <a:p>
            <a:pPr eaLnBrk="1" hangingPunct="1">
              <a:lnSpc>
                <a:spcPct val="90000"/>
              </a:lnSpc>
            </a:pPr>
            <a:endParaRPr lang="en-GB" sz="2600" dirty="0">
              <a:latin typeface="Arial" charset="0"/>
              <a:ea typeface="ヒラギノ角ゴ ProN W3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0228574A-1A44-A648-9E41-7426F35206CA}" type="slidenum">
              <a:rPr lang="en-US" sz="18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pPr eaLnBrk="1" hangingPunct="1"/>
              <a:t>23</a:t>
            </a:fld>
            <a:endParaRPr lang="en-US" sz="18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96850"/>
            <a:ext cx="12074525" cy="2560638"/>
          </a:xfrm>
        </p:spPr>
        <p:txBody>
          <a:bodyPr rIns="166398"/>
          <a:lstStyle/>
          <a:p>
            <a:pPr marL="57150" indent="0" eaLnBrk="1" hangingPunct="1"/>
            <a:r>
              <a:rPr lang="en-US">
                <a:solidFill>
                  <a:srgbClr val="FF0000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Possible mechanisms</a:t>
            </a:r>
            <a:br>
              <a:rPr lang="en-US">
                <a:solidFill>
                  <a:srgbClr val="FF0000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</a:br>
            <a:r>
              <a:rPr lang="en-US">
                <a:solidFill>
                  <a:srgbClr val="FF0000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associated with </a:t>
            </a:r>
            <a:br>
              <a:rPr lang="en-US">
                <a:solidFill>
                  <a:srgbClr val="FF0000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</a:br>
            <a:r>
              <a:rPr lang="en-US">
                <a:solidFill>
                  <a:srgbClr val="FF0000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sunquakes: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0" y="457200"/>
            <a:ext cx="6718300" cy="8166100"/>
          </a:xfrm>
        </p:spPr>
        <p:txBody>
          <a:bodyPr rIns="166398"/>
          <a:lstStyle/>
          <a:p>
            <a:pPr marL="39688" indent="0" eaLnBrk="1" hangingPunct="1">
              <a:buFont typeface="Arial" charset="0"/>
              <a:buNone/>
            </a:pPr>
            <a:r>
              <a:rPr lang="en-US" sz="3600"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rPr>
              <a:t>1.  </a:t>
            </a:r>
            <a:r>
              <a:rPr lang="en-US" sz="3600" b="1">
                <a:solidFill>
                  <a:srgbClr val="0000FF"/>
                </a:solidFill>
                <a:latin typeface="Hoefler Text" charset="0"/>
                <a:ea typeface="ヒラギノ角ゴ ProN W3" charset="0"/>
                <a:cs typeface="Hoefler Text" charset="0"/>
                <a:sym typeface="Hoefler Text" charset="0"/>
              </a:rPr>
              <a:t>Hydrodynamic shocks:</a:t>
            </a:r>
          </a:p>
          <a:p>
            <a:pPr marL="39688" indent="0" eaLnBrk="1" hangingPunct="1">
              <a:buFont typeface="Arial" charset="0"/>
              <a:buNone/>
            </a:pPr>
            <a:r>
              <a:rPr lang="en-US" sz="3000">
                <a:latin typeface="Hoefler Text" charset="0"/>
                <a:ea typeface="ヒラギノ角ゴ ProN W3" charset="0"/>
                <a:cs typeface="Hoefler Text" charset="0"/>
                <a:sym typeface="Hoefler Text" charset="0"/>
              </a:rPr>
              <a:t>Plasma T, n and V is governed hydrodynamics of the ambient plasma to e or p heating (KZ98, ZZ07, ZZ15)</a:t>
            </a:r>
            <a:endParaRPr lang="en-US" sz="3000">
              <a:latin typeface="Hoefler Text" charset="0"/>
              <a:ea typeface="ヒラギノ明朝 ProN W3" charset="0"/>
              <a:cs typeface="ヒラギノ明朝 ProN W3" charset="0"/>
              <a:sym typeface="Hoefler Text" charset="0"/>
            </a:endParaRPr>
          </a:p>
          <a:p>
            <a:pPr marL="39688" indent="0" eaLnBrk="1" hangingPunct="1">
              <a:buFont typeface="Arial" charset="0"/>
              <a:buNone/>
            </a:pPr>
            <a:r>
              <a:rPr lang="en-US" sz="3200" b="1">
                <a:solidFill>
                  <a:srgbClr val="0000FF"/>
                </a:solidFill>
                <a:latin typeface="Hoefler Text" charset="0"/>
                <a:ea typeface="ヒラギノ角ゴ ProN W3" charset="0"/>
                <a:cs typeface="Hoefler Text" charset="0"/>
                <a:sym typeface="Hoefler Text" charset="0"/>
              </a:rPr>
              <a:t>2. Backwarming heating</a:t>
            </a:r>
            <a:r>
              <a:rPr lang="en-US" sz="3000">
                <a:latin typeface="Hoefler Text" charset="0"/>
                <a:ea typeface="ヒラギノ角ゴ ProN W3" charset="0"/>
                <a:cs typeface="Hoefler Text" charset="0"/>
                <a:sym typeface="Hoefler Text" charset="0"/>
              </a:rPr>
              <a:t> by HXR, UV and WL radiation in flares</a:t>
            </a:r>
          </a:p>
          <a:p>
            <a:pPr marL="39688" indent="0" eaLnBrk="1" hangingPunct="1">
              <a:buFont typeface="Arial" charset="0"/>
              <a:buNone/>
            </a:pPr>
            <a:r>
              <a:rPr lang="en-US" sz="3000">
                <a:latin typeface="Hoefler Text" charset="0"/>
                <a:ea typeface="ヒラギノ角ゴ ProN W3" charset="0"/>
                <a:cs typeface="Hoefler Text" charset="0"/>
                <a:sym typeface="Hoefler Text" charset="0"/>
              </a:rPr>
              <a:t>(Donea et al, 2006)</a:t>
            </a:r>
            <a:endParaRPr lang="en-US" sz="3000">
              <a:latin typeface="Hoefler Text" charset="0"/>
              <a:ea typeface="ヒラギノ明朝 ProN W3" charset="0"/>
              <a:cs typeface="ヒラギノ明朝 ProN W3" charset="0"/>
              <a:sym typeface="Hoefler Text" charset="0"/>
            </a:endParaRPr>
          </a:p>
          <a:p>
            <a:pPr marL="39688" indent="0" eaLnBrk="1" hangingPunct="1">
              <a:buFont typeface="Arial" charset="0"/>
              <a:buNone/>
            </a:pPr>
            <a:r>
              <a:rPr lang="en-US" sz="3200">
                <a:solidFill>
                  <a:srgbClr val="0000FF"/>
                </a:solidFill>
                <a:latin typeface="Hoefler Text" charset="0"/>
                <a:ea typeface="ヒラギノ角ゴ ProN W3" charset="0"/>
                <a:cs typeface="Hoefler Text" charset="0"/>
                <a:sym typeface="Hoefler Text" charset="0"/>
              </a:rPr>
              <a:t>3. </a:t>
            </a:r>
            <a:r>
              <a:rPr lang="en-US" sz="3200" b="1">
                <a:solidFill>
                  <a:srgbClr val="0000FF"/>
                </a:solidFill>
                <a:latin typeface="Hoefler Text" charset="0"/>
                <a:ea typeface="ヒラギノ角ゴ ProN W3" charset="0"/>
                <a:cs typeface="Hoefler Text" charset="0"/>
                <a:sym typeface="Hoefler Text" charset="0"/>
              </a:rPr>
              <a:t>Fast magnetic field  changes</a:t>
            </a:r>
            <a:r>
              <a:rPr lang="en-US" sz="3200" b="1">
                <a:latin typeface="Hoefler Text" charset="0"/>
                <a:ea typeface="ヒラギノ角ゴ ProN W3" charset="0"/>
                <a:cs typeface="Hoefler Text" charset="0"/>
                <a:sym typeface="Hoefler Text" charset="0"/>
              </a:rPr>
              <a:t> </a:t>
            </a:r>
            <a:r>
              <a:rPr lang="en-US" sz="3000">
                <a:latin typeface="Hoefler Text" charset="0"/>
                <a:ea typeface="ヒラギノ角ゴ ProN W3" charset="0"/>
                <a:cs typeface="Hoefler Text" charset="0"/>
                <a:sym typeface="Hoefler Text" charset="0"/>
              </a:rPr>
              <a:t>during flares (irreversible or transient ones??) (Hudson et al, 2008, Fisher et al, 2012)</a:t>
            </a:r>
          </a:p>
          <a:p>
            <a:pPr marL="39688" indent="0" eaLnBrk="1" hangingPunct="1">
              <a:buFont typeface="Arial" charset="0"/>
              <a:buNone/>
            </a:pPr>
            <a:r>
              <a:rPr lang="en-US" sz="3000">
                <a:latin typeface="Hoefler Text" charset="0"/>
                <a:ea typeface="ヒラギノ角ゴ ProN W3" charset="0"/>
                <a:cs typeface="Hoefler Text" charset="0"/>
                <a:sym typeface="Hoefler Text" charset="0"/>
              </a:rPr>
              <a:t>Indeed, magnetic reconnection sets the whole flare phenomena while producing energetic particles, which, in turn, can produce HD (or MHD) shocks producing magneto-acoustic waves.</a:t>
            </a:r>
          </a:p>
          <a:p>
            <a:pPr marL="39688" indent="0" eaLnBrk="1" hangingPunct="1">
              <a:buFont typeface="Arial" charset="0"/>
              <a:buNone/>
            </a:pPr>
            <a:r>
              <a:rPr lang="en-US" sz="3000" b="1">
                <a:solidFill>
                  <a:srgbClr val="800000"/>
                </a:solidFill>
                <a:latin typeface="Hoefler Text" charset="0"/>
                <a:ea typeface="ヒラギノ角ゴ ProN W3" charset="0"/>
                <a:cs typeface="Hoefler Text" charset="0"/>
                <a:sym typeface="Hoefler Text" charset="0"/>
              </a:rPr>
              <a:t>How are these mechanisms acting?</a:t>
            </a:r>
            <a:endParaRPr lang="en-US" sz="3000" b="1">
              <a:solidFill>
                <a:srgbClr val="800000"/>
              </a:solidFill>
              <a:latin typeface="Hoefler Text" charset="0"/>
              <a:ea typeface="ヒラギノ明朝 ProN W3" charset="0"/>
              <a:cs typeface="ヒラギノ明朝 ProN W3" charset="0"/>
              <a:sym typeface="Hoefler Text" charset="0"/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1642725" y="9017000"/>
            <a:ext cx="3683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0F669654-08FB-6D4B-A53E-9A3D32667E97}" type="slidenum">
              <a:rPr lang="en-US" sz="18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pPr eaLnBrk="1" hangingPunct="1"/>
              <a:t>23</a:t>
            </a:fld>
            <a:endParaRPr lang="en-US" sz="18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0913"/>
            <a:ext cx="6146800" cy="753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320213" y="8880475"/>
            <a:ext cx="3033712" cy="649288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64576431-8C1F-9147-AA2C-D5623F6E5C8C}" type="slidenum">
              <a:rPr lang="en-GB" sz="18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pPr eaLnBrk="1" hangingPunct="1"/>
              <a:t>24</a:t>
            </a:fld>
            <a:endParaRPr lang="en-GB" sz="18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76130" name="Text Box 2"/>
          <p:cNvSpPr txBox="1">
            <a:spLocks noChangeArrowheads="1"/>
          </p:cNvSpPr>
          <p:nvPr/>
        </p:nvSpPr>
        <p:spPr bwMode="auto">
          <a:xfrm>
            <a:off x="2144713" y="268288"/>
            <a:ext cx="8715375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0000"/>
                </a:solidFill>
                <a:latin typeface="Times New Roman" charset="0"/>
              </a:rPr>
              <a:t>The scheme of proton/electron acceleration and precipitation </a:t>
            </a:r>
            <a:r>
              <a:rPr lang="en-GB" sz="3400" b="1" dirty="0" err="1">
                <a:solidFill>
                  <a:srgbClr val="3366FF"/>
                </a:solidFill>
                <a:latin typeface="Times New Roman" charset="0"/>
              </a:rPr>
              <a:t>Zharkova</a:t>
            </a:r>
            <a:r>
              <a:rPr lang="en-GB" sz="3400" b="1" dirty="0">
                <a:solidFill>
                  <a:srgbClr val="3366FF"/>
                </a:solidFill>
                <a:latin typeface="Times New Roman" charset="0"/>
              </a:rPr>
              <a:t> et al, 2011</a:t>
            </a:r>
          </a:p>
        </p:txBody>
      </p:sp>
      <p:sp>
        <p:nvSpPr>
          <p:cNvPr id="176131" name="Freeform 3"/>
          <p:cNvSpPr>
            <a:spLocks/>
          </p:cNvSpPr>
          <p:nvPr/>
        </p:nvSpPr>
        <p:spPr bwMode="auto">
          <a:xfrm>
            <a:off x="-266700" y="5021263"/>
            <a:ext cx="11988800" cy="3470275"/>
          </a:xfrm>
          <a:custGeom>
            <a:avLst/>
            <a:gdLst>
              <a:gd name="T0" fmla="*/ 2058 w 5310"/>
              <a:gd name="T1" fmla="*/ 216 h 1537"/>
              <a:gd name="T2" fmla="*/ 2002 w 5310"/>
              <a:gd name="T3" fmla="*/ 265 h 1537"/>
              <a:gd name="T4" fmla="*/ 1665 w 5310"/>
              <a:gd name="T5" fmla="*/ 490 h 1537"/>
              <a:gd name="T6" fmla="*/ 1278 w 5310"/>
              <a:gd name="T7" fmla="*/ 659 h 1537"/>
              <a:gd name="T8" fmla="*/ 1046 w 5310"/>
              <a:gd name="T9" fmla="*/ 792 h 1537"/>
              <a:gd name="T10" fmla="*/ 962 w 5310"/>
              <a:gd name="T11" fmla="*/ 834 h 1537"/>
              <a:gd name="T12" fmla="*/ 780 w 5310"/>
              <a:gd name="T13" fmla="*/ 898 h 1537"/>
              <a:gd name="T14" fmla="*/ 674 w 5310"/>
              <a:gd name="T15" fmla="*/ 961 h 1537"/>
              <a:gd name="T16" fmla="*/ 604 w 5310"/>
              <a:gd name="T17" fmla="*/ 1045 h 1537"/>
              <a:gd name="T18" fmla="*/ 302 w 5310"/>
              <a:gd name="T19" fmla="*/ 1179 h 1537"/>
              <a:gd name="T20" fmla="*/ 197 w 5310"/>
              <a:gd name="T21" fmla="*/ 1249 h 1537"/>
              <a:gd name="T22" fmla="*/ 168 w 5310"/>
              <a:gd name="T23" fmla="*/ 1305 h 1537"/>
              <a:gd name="T24" fmla="*/ 63 w 5310"/>
              <a:gd name="T25" fmla="*/ 1354 h 1537"/>
              <a:gd name="T26" fmla="*/ 0 w 5310"/>
              <a:gd name="T27" fmla="*/ 1403 h 1537"/>
              <a:gd name="T28" fmla="*/ 281 w 5310"/>
              <a:gd name="T29" fmla="*/ 1523 h 1537"/>
              <a:gd name="T30" fmla="*/ 534 w 5310"/>
              <a:gd name="T31" fmla="*/ 1467 h 1537"/>
              <a:gd name="T32" fmla="*/ 1587 w 5310"/>
              <a:gd name="T33" fmla="*/ 1382 h 1537"/>
              <a:gd name="T34" fmla="*/ 1995 w 5310"/>
              <a:gd name="T35" fmla="*/ 1446 h 1537"/>
              <a:gd name="T36" fmla="*/ 2416 w 5310"/>
              <a:gd name="T37" fmla="*/ 1523 h 1537"/>
              <a:gd name="T38" fmla="*/ 2634 w 5310"/>
              <a:gd name="T39" fmla="*/ 1474 h 1537"/>
              <a:gd name="T40" fmla="*/ 3357 w 5310"/>
              <a:gd name="T41" fmla="*/ 1495 h 1537"/>
              <a:gd name="T42" fmla="*/ 4074 w 5310"/>
              <a:gd name="T43" fmla="*/ 1389 h 1537"/>
              <a:gd name="T44" fmla="*/ 4229 w 5310"/>
              <a:gd name="T45" fmla="*/ 1144 h 1537"/>
              <a:gd name="T46" fmla="*/ 4369 w 5310"/>
              <a:gd name="T47" fmla="*/ 1017 h 1537"/>
              <a:gd name="T48" fmla="*/ 4524 w 5310"/>
              <a:gd name="T49" fmla="*/ 898 h 1537"/>
              <a:gd name="T50" fmla="*/ 4657 w 5310"/>
              <a:gd name="T51" fmla="*/ 589 h 1537"/>
              <a:gd name="T52" fmla="*/ 4959 w 5310"/>
              <a:gd name="T53" fmla="*/ 308 h 1537"/>
              <a:gd name="T54" fmla="*/ 5135 w 5310"/>
              <a:gd name="T55" fmla="*/ 216 h 1537"/>
              <a:gd name="T56" fmla="*/ 5240 w 5310"/>
              <a:gd name="T57" fmla="*/ 167 h 1537"/>
              <a:gd name="T58" fmla="*/ 5296 w 5310"/>
              <a:gd name="T59" fmla="*/ 118 h 1537"/>
              <a:gd name="T60" fmla="*/ 5177 w 5310"/>
              <a:gd name="T61" fmla="*/ 34 h 1537"/>
              <a:gd name="T62" fmla="*/ 4762 w 5310"/>
              <a:gd name="T63" fmla="*/ 48 h 1537"/>
              <a:gd name="T64" fmla="*/ 4657 w 5310"/>
              <a:gd name="T65" fmla="*/ 27 h 1537"/>
              <a:gd name="T66" fmla="*/ 4545 w 5310"/>
              <a:gd name="T67" fmla="*/ 48 h 1537"/>
              <a:gd name="T68" fmla="*/ 4229 w 5310"/>
              <a:gd name="T69" fmla="*/ 132 h 1537"/>
              <a:gd name="T70" fmla="*/ 3561 w 5310"/>
              <a:gd name="T71" fmla="*/ 69 h 1537"/>
              <a:gd name="T72" fmla="*/ 3224 w 5310"/>
              <a:gd name="T73" fmla="*/ 97 h 1537"/>
              <a:gd name="T74" fmla="*/ 2810 w 5310"/>
              <a:gd name="T75" fmla="*/ 62 h 1537"/>
              <a:gd name="T76" fmla="*/ 2634 w 5310"/>
              <a:gd name="T77" fmla="*/ 27 h 1537"/>
              <a:gd name="T78" fmla="*/ 2416 w 5310"/>
              <a:gd name="T79" fmla="*/ 62 h 1537"/>
              <a:gd name="T80" fmla="*/ 2142 w 5310"/>
              <a:gd name="T81" fmla="*/ 118 h 1537"/>
              <a:gd name="T82" fmla="*/ 2107 w 5310"/>
              <a:gd name="T83" fmla="*/ 181 h 1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310" h="1537">
                <a:moveTo>
                  <a:pt x="2121" y="174"/>
                </a:moveTo>
                <a:cubicBezTo>
                  <a:pt x="2100" y="188"/>
                  <a:pt x="2079" y="202"/>
                  <a:pt x="2058" y="216"/>
                </a:cubicBezTo>
                <a:cubicBezTo>
                  <a:pt x="2051" y="221"/>
                  <a:pt x="2037" y="230"/>
                  <a:pt x="2037" y="230"/>
                </a:cubicBezTo>
                <a:cubicBezTo>
                  <a:pt x="1997" y="290"/>
                  <a:pt x="2051" y="214"/>
                  <a:pt x="2002" y="265"/>
                </a:cubicBezTo>
                <a:cubicBezTo>
                  <a:pt x="1968" y="300"/>
                  <a:pt x="1944" y="350"/>
                  <a:pt x="1896" y="371"/>
                </a:cubicBezTo>
                <a:cubicBezTo>
                  <a:pt x="1821" y="404"/>
                  <a:pt x="1725" y="430"/>
                  <a:pt x="1665" y="490"/>
                </a:cubicBezTo>
                <a:cubicBezTo>
                  <a:pt x="1619" y="536"/>
                  <a:pt x="1560" y="594"/>
                  <a:pt x="1496" y="610"/>
                </a:cubicBezTo>
                <a:cubicBezTo>
                  <a:pt x="1434" y="651"/>
                  <a:pt x="1349" y="652"/>
                  <a:pt x="1278" y="659"/>
                </a:cubicBezTo>
                <a:cubicBezTo>
                  <a:pt x="1225" y="672"/>
                  <a:pt x="1182" y="696"/>
                  <a:pt x="1138" y="729"/>
                </a:cubicBezTo>
                <a:cubicBezTo>
                  <a:pt x="1106" y="753"/>
                  <a:pt x="1084" y="780"/>
                  <a:pt x="1046" y="792"/>
                </a:cubicBezTo>
                <a:cubicBezTo>
                  <a:pt x="1032" y="801"/>
                  <a:pt x="1018" y="811"/>
                  <a:pt x="1004" y="820"/>
                </a:cubicBezTo>
                <a:cubicBezTo>
                  <a:pt x="992" y="828"/>
                  <a:pt x="962" y="834"/>
                  <a:pt x="962" y="834"/>
                </a:cubicBezTo>
                <a:cubicBezTo>
                  <a:pt x="922" y="863"/>
                  <a:pt x="870" y="872"/>
                  <a:pt x="822" y="884"/>
                </a:cubicBezTo>
                <a:cubicBezTo>
                  <a:pt x="808" y="888"/>
                  <a:pt x="780" y="898"/>
                  <a:pt x="780" y="898"/>
                </a:cubicBezTo>
                <a:cubicBezTo>
                  <a:pt x="749" y="927"/>
                  <a:pt x="784" y="899"/>
                  <a:pt x="737" y="919"/>
                </a:cubicBezTo>
                <a:cubicBezTo>
                  <a:pt x="711" y="930"/>
                  <a:pt x="701" y="952"/>
                  <a:pt x="674" y="961"/>
                </a:cubicBezTo>
                <a:cubicBezTo>
                  <a:pt x="660" y="975"/>
                  <a:pt x="643" y="987"/>
                  <a:pt x="632" y="1003"/>
                </a:cubicBezTo>
                <a:cubicBezTo>
                  <a:pt x="623" y="1017"/>
                  <a:pt x="618" y="1036"/>
                  <a:pt x="604" y="1045"/>
                </a:cubicBezTo>
                <a:cubicBezTo>
                  <a:pt x="527" y="1096"/>
                  <a:pt x="432" y="1122"/>
                  <a:pt x="344" y="1151"/>
                </a:cubicBezTo>
                <a:cubicBezTo>
                  <a:pt x="328" y="1156"/>
                  <a:pt x="318" y="1174"/>
                  <a:pt x="302" y="1179"/>
                </a:cubicBezTo>
                <a:cubicBezTo>
                  <a:pt x="279" y="1187"/>
                  <a:pt x="262" y="1199"/>
                  <a:pt x="239" y="1207"/>
                </a:cubicBezTo>
                <a:cubicBezTo>
                  <a:pt x="225" y="1221"/>
                  <a:pt x="211" y="1235"/>
                  <a:pt x="197" y="1249"/>
                </a:cubicBezTo>
                <a:cubicBezTo>
                  <a:pt x="192" y="1254"/>
                  <a:pt x="182" y="1263"/>
                  <a:pt x="182" y="1263"/>
                </a:cubicBezTo>
                <a:cubicBezTo>
                  <a:pt x="177" y="1277"/>
                  <a:pt x="173" y="1291"/>
                  <a:pt x="168" y="1305"/>
                </a:cubicBezTo>
                <a:cubicBezTo>
                  <a:pt x="166" y="1312"/>
                  <a:pt x="154" y="1309"/>
                  <a:pt x="147" y="1312"/>
                </a:cubicBezTo>
                <a:cubicBezTo>
                  <a:pt x="119" y="1326"/>
                  <a:pt x="87" y="1334"/>
                  <a:pt x="63" y="1354"/>
                </a:cubicBezTo>
                <a:cubicBezTo>
                  <a:pt x="55" y="1360"/>
                  <a:pt x="50" y="1369"/>
                  <a:pt x="42" y="1375"/>
                </a:cubicBezTo>
                <a:cubicBezTo>
                  <a:pt x="29" y="1385"/>
                  <a:pt x="0" y="1403"/>
                  <a:pt x="0" y="1403"/>
                </a:cubicBezTo>
                <a:cubicBezTo>
                  <a:pt x="25" y="1482"/>
                  <a:pt x="113" y="1524"/>
                  <a:pt x="189" y="1537"/>
                </a:cubicBezTo>
                <a:cubicBezTo>
                  <a:pt x="224" y="1533"/>
                  <a:pt x="248" y="1531"/>
                  <a:pt x="281" y="1523"/>
                </a:cubicBezTo>
                <a:cubicBezTo>
                  <a:pt x="305" y="1517"/>
                  <a:pt x="320" y="1501"/>
                  <a:pt x="344" y="1495"/>
                </a:cubicBezTo>
                <a:cubicBezTo>
                  <a:pt x="407" y="1480"/>
                  <a:pt x="469" y="1473"/>
                  <a:pt x="534" y="1467"/>
                </a:cubicBezTo>
                <a:cubicBezTo>
                  <a:pt x="789" y="1472"/>
                  <a:pt x="1046" y="1487"/>
                  <a:pt x="1299" y="1453"/>
                </a:cubicBezTo>
                <a:cubicBezTo>
                  <a:pt x="1396" y="1440"/>
                  <a:pt x="1491" y="1401"/>
                  <a:pt x="1587" y="1382"/>
                </a:cubicBezTo>
                <a:cubicBezTo>
                  <a:pt x="1720" y="1387"/>
                  <a:pt x="1771" y="1394"/>
                  <a:pt x="1882" y="1410"/>
                </a:cubicBezTo>
                <a:cubicBezTo>
                  <a:pt x="1920" y="1423"/>
                  <a:pt x="1957" y="1433"/>
                  <a:pt x="1995" y="1446"/>
                </a:cubicBezTo>
                <a:cubicBezTo>
                  <a:pt x="2073" y="1472"/>
                  <a:pt x="2146" y="1514"/>
                  <a:pt x="2227" y="1530"/>
                </a:cubicBezTo>
                <a:cubicBezTo>
                  <a:pt x="2290" y="1528"/>
                  <a:pt x="2353" y="1528"/>
                  <a:pt x="2416" y="1523"/>
                </a:cubicBezTo>
                <a:cubicBezTo>
                  <a:pt x="2445" y="1521"/>
                  <a:pt x="2501" y="1509"/>
                  <a:pt x="2501" y="1509"/>
                </a:cubicBezTo>
                <a:cubicBezTo>
                  <a:pt x="2535" y="1498"/>
                  <a:pt x="2602" y="1477"/>
                  <a:pt x="2634" y="1474"/>
                </a:cubicBezTo>
                <a:cubicBezTo>
                  <a:pt x="2683" y="1469"/>
                  <a:pt x="2781" y="1460"/>
                  <a:pt x="2781" y="1460"/>
                </a:cubicBezTo>
                <a:cubicBezTo>
                  <a:pt x="2986" y="1464"/>
                  <a:pt x="3162" y="1462"/>
                  <a:pt x="3357" y="1495"/>
                </a:cubicBezTo>
                <a:cubicBezTo>
                  <a:pt x="3526" y="1484"/>
                  <a:pt x="3681" y="1431"/>
                  <a:pt x="3849" y="1410"/>
                </a:cubicBezTo>
                <a:cubicBezTo>
                  <a:pt x="3923" y="1415"/>
                  <a:pt x="4008" y="1433"/>
                  <a:pt x="4074" y="1389"/>
                </a:cubicBezTo>
                <a:cubicBezTo>
                  <a:pt x="4083" y="1363"/>
                  <a:pt x="4094" y="1342"/>
                  <a:pt x="4109" y="1319"/>
                </a:cubicBezTo>
                <a:cubicBezTo>
                  <a:pt x="4124" y="1260"/>
                  <a:pt x="4183" y="1185"/>
                  <a:pt x="4229" y="1144"/>
                </a:cubicBezTo>
                <a:cubicBezTo>
                  <a:pt x="4246" y="1128"/>
                  <a:pt x="4268" y="1118"/>
                  <a:pt x="4285" y="1101"/>
                </a:cubicBezTo>
                <a:cubicBezTo>
                  <a:pt x="4313" y="1073"/>
                  <a:pt x="4341" y="1045"/>
                  <a:pt x="4369" y="1017"/>
                </a:cubicBezTo>
                <a:cubicBezTo>
                  <a:pt x="4393" y="993"/>
                  <a:pt x="4430" y="977"/>
                  <a:pt x="4453" y="954"/>
                </a:cubicBezTo>
                <a:cubicBezTo>
                  <a:pt x="4503" y="904"/>
                  <a:pt x="4477" y="921"/>
                  <a:pt x="4524" y="898"/>
                </a:cubicBezTo>
                <a:cubicBezTo>
                  <a:pt x="4561" y="861"/>
                  <a:pt x="4581" y="845"/>
                  <a:pt x="4601" y="799"/>
                </a:cubicBezTo>
                <a:cubicBezTo>
                  <a:pt x="4629" y="733"/>
                  <a:pt x="4630" y="655"/>
                  <a:pt x="4657" y="589"/>
                </a:cubicBezTo>
                <a:cubicBezTo>
                  <a:pt x="4707" y="468"/>
                  <a:pt x="4776" y="417"/>
                  <a:pt x="4882" y="350"/>
                </a:cubicBezTo>
                <a:cubicBezTo>
                  <a:pt x="4912" y="331"/>
                  <a:pt x="4924" y="317"/>
                  <a:pt x="4959" y="308"/>
                </a:cubicBezTo>
                <a:cubicBezTo>
                  <a:pt x="4997" y="283"/>
                  <a:pt x="5027" y="255"/>
                  <a:pt x="5071" y="244"/>
                </a:cubicBezTo>
                <a:cubicBezTo>
                  <a:pt x="5105" y="222"/>
                  <a:pt x="5085" y="233"/>
                  <a:pt x="5135" y="216"/>
                </a:cubicBezTo>
                <a:cubicBezTo>
                  <a:pt x="5156" y="209"/>
                  <a:pt x="5177" y="190"/>
                  <a:pt x="5198" y="181"/>
                </a:cubicBezTo>
                <a:cubicBezTo>
                  <a:pt x="5211" y="175"/>
                  <a:pt x="5226" y="172"/>
                  <a:pt x="5240" y="167"/>
                </a:cubicBezTo>
                <a:cubicBezTo>
                  <a:pt x="5247" y="165"/>
                  <a:pt x="5261" y="160"/>
                  <a:pt x="5261" y="160"/>
                </a:cubicBezTo>
                <a:cubicBezTo>
                  <a:pt x="5274" y="147"/>
                  <a:pt x="5288" y="136"/>
                  <a:pt x="5296" y="118"/>
                </a:cubicBezTo>
                <a:cubicBezTo>
                  <a:pt x="5302" y="105"/>
                  <a:pt x="5310" y="76"/>
                  <a:pt x="5310" y="76"/>
                </a:cubicBezTo>
                <a:cubicBezTo>
                  <a:pt x="5295" y="0"/>
                  <a:pt x="5262" y="28"/>
                  <a:pt x="5177" y="34"/>
                </a:cubicBezTo>
                <a:cubicBezTo>
                  <a:pt x="5146" y="44"/>
                  <a:pt x="5117" y="54"/>
                  <a:pt x="5085" y="62"/>
                </a:cubicBezTo>
                <a:cubicBezTo>
                  <a:pt x="5048" y="61"/>
                  <a:pt x="4844" y="59"/>
                  <a:pt x="4762" y="48"/>
                </a:cubicBezTo>
                <a:cubicBezTo>
                  <a:pt x="4738" y="45"/>
                  <a:pt x="4715" y="39"/>
                  <a:pt x="4692" y="34"/>
                </a:cubicBezTo>
                <a:cubicBezTo>
                  <a:pt x="4680" y="32"/>
                  <a:pt x="4657" y="27"/>
                  <a:pt x="4657" y="27"/>
                </a:cubicBezTo>
                <a:cubicBezTo>
                  <a:pt x="4627" y="29"/>
                  <a:pt x="4596" y="28"/>
                  <a:pt x="4566" y="34"/>
                </a:cubicBezTo>
                <a:cubicBezTo>
                  <a:pt x="4558" y="36"/>
                  <a:pt x="4553" y="45"/>
                  <a:pt x="4545" y="48"/>
                </a:cubicBezTo>
                <a:cubicBezTo>
                  <a:pt x="4531" y="54"/>
                  <a:pt x="4502" y="62"/>
                  <a:pt x="4502" y="62"/>
                </a:cubicBezTo>
                <a:cubicBezTo>
                  <a:pt x="4424" y="114"/>
                  <a:pt x="4321" y="124"/>
                  <a:pt x="4229" y="132"/>
                </a:cubicBezTo>
                <a:cubicBezTo>
                  <a:pt x="4121" y="130"/>
                  <a:pt x="4013" y="129"/>
                  <a:pt x="3905" y="125"/>
                </a:cubicBezTo>
                <a:cubicBezTo>
                  <a:pt x="3790" y="121"/>
                  <a:pt x="3676" y="80"/>
                  <a:pt x="3561" y="69"/>
                </a:cubicBezTo>
                <a:cubicBezTo>
                  <a:pt x="3404" y="74"/>
                  <a:pt x="3395" y="64"/>
                  <a:pt x="3294" y="83"/>
                </a:cubicBezTo>
                <a:cubicBezTo>
                  <a:pt x="3271" y="87"/>
                  <a:pt x="3247" y="92"/>
                  <a:pt x="3224" y="97"/>
                </a:cubicBezTo>
                <a:cubicBezTo>
                  <a:pt x="3212" y="99"/>
                  <a:pt x="3189" y="104"/>
                  <a:pt x="3189" y="104"/>
                </a:cubicBezTo>
                <a:cubicBezTo>
                  <a:pt x="3060" y="98"/>
                  <a:pt x="2937" y="81"/>
                  <a:pt x="2810" y="62"/>
                </a:cubicBezTo>
                <a:cubicBezTo>
                  <a:pt x="2778" y="57"/>
                  <a:pt x="2749" y="47"/>
                  <a:pt x="2718" y="41"/>
                </a:cubicBezTo>
                <a:cubicBezTo>
                  <a:pt x="2690" y="36"/>
                  <a:pt x="2634" y="27"/>
                  <a:pt x="2634" y="27"/>
                </a:cubicBezTo>
                <a:cubicBezTo>
                  <a:pt x="2582" y="29"/>
                  <a:pt x="2531" y="30"/>
                  <a:pt x="2479" y="34"/>
                </a:cubicBezTo>
                <a:cubicBezTo>
                  <a:pt x="2454" y="36"/>
                  <a:pt x="2441" y="61"/>
                  <a:pt x="2416" y="62"/>
                </a:cubicBezTo>
                <a:cubicBezTo>
                  <a:pt x="2343" y="66"/>
                  <a:pt x="2271" y="67"/>
                  <a:pt x="2198" y="69"/>
                </a:cubicBezTo>
                <a:cubicBezTo>
                  <a:pt x="2177" y="90"/>
                  <a:pt x="2170" y="109"/>
                  <a:pt x="2142" y="118"/>
                </a:cubicBezTo>
                <a:cubicBezTo>
                  <a:pt x="2133" y="132"/>
                  <a:pt x="2123" y="146"/>
                  <a:pt x="2114" y="160"/>
                </a:cubicBezTo>
                <a:cubicBezTo>
                  <a:pt x="2110" y="166"/>
                  <a:pt x="2104" y="174"/>
                  <a:pt x="2107" y="181"/>
                </a:cubicBezTo>
                <a:cubicBezTo>
                  <a:pt x="2109" y="186"/>
                  <a:pt x="2116" y="176"/>
                  <a:pt x="2121" y="174"/>
                </a:cubicBezTo>
                <a:close/>
              </a:path>
            </a:pathLst>
          </a:custGeom>
          <a:solidFill>
            <a:srgbClr val="FF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pPr>
              <a:defRPr/>
            </a:pPr>
            <a:endParaRPr lang="en-US"/>
          </a:p>
        </p:txBody>
      </p:sp>
      <p:grpSp>
        <p:nvGrpSpPr>
          <p:cNvPr id="55300" name="Group 4"/>
          <p:cNvGrpSpPr>
            <a:grpSpLocks/>
          </p:cNvGrpSpPr>
          <p:nvPr/>
        </p:nvGrpSpPr>
        <p:grpSpPr bwMode="auto">
          <a:xfrm>
            <a:off x="1300163" y="6610350"/>
            <a:ext cx="1741487" cy="719138"/>
            <a:chOff x="1020" y="3022"/>
            <a:chExt cx="771" cy="318"/>
          </a:xfrm>
        </p:grpSpPr>
        <p:sp>
          <p:nvSpPr>
            <p:cNvPr id="176133" name="Oval 5"/>
            <p:cNvSpPr>
              <a:spLocks noChangeArrowheads="1"/>
            </p:cNvSpPr>
            <p:nvPr/>
          </p:nvSpPr>
          <p:spPr bwMode="auto">
            <a:xfrm>
              <a:off x="1020" y="3203"/>
              <a:ext cx="771" cy="136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134" name="Line 6"/>
            <p:cNvSpPr>
              <a:spLocks noChangeShapeType="1"/>
            </p:cNvSpPr>
            <p:nvPr/>
          </p:nvSpPr>
          <p:spPr bwMode="auto">
            <a:xfrm flipV="1">
              <a:off x="1202" y="3022"/>
              <a:ext cx="0" cy="22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135" name="Line 7"/>
            <p:cNvSpPr>
              <a:spLocks noChangeShapeType="1"/>
            </p:cNvSpPr>
            <p:nvPr/>
          </p:nvSpPr>
          <p:spPr bwMode="auto">
            <a:xfrm flipV="1">
              <a:off x="1338" y="3113"/>
              <a:ext cx="0" cy="22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136" name="Line 8"/>
            <p:cNvSpPr>
              <a:spLocks noChangeShapeType="1"/>
            </p:cNvSpPr>
            <p:nvPr/>
          </p:nvSpPr>
          <p:spPr bwMode="auto">
            <a:xfrm flipV="1">
              <a:off x="1474" y="3022"/>
              <a:ext cx="0" cy="22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137" name="Line 9"/>
            <p:cNvSpPr>
              <a:spLocks noChangeShapeType="1"/>
            </p:cNvSpPr>
            <p:nvPr/>
          </p:nvSpPr>
          <p:spPr bwMode="auto">
            <a:xfrm flipV="1">
              <a:off x="1610" y="3067"/>
              <a:ext cx="0" cy="22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5301" name="Group 10"/>
          <p:cNvGrpSpPr>
            <a:grpSpLocks/>
          </p:cNvGrpSpPr>
          <p:nvPr/>
        </p:nvGrpSpPr>
        <p:grpSpPr bwMode="auto">
          <a:xfrm>
            <a:off x="8345488" y="4984750"/>
            <a:ext cx="1739900" cy="719138"/>
            <a:chOff x="4195" y="2341"/>
            <a:chExt cx="771" cy="318"/>
          </a:xfrm>
        </p:grpSpPr>
        <p:sp>
          <p:nvSpPr>
            <p:cNvPr id="176139" name="Oval 11"/>
            <p:cNvSpPr>
              <a:spLocks noChangeArrowheads="1"/>
            </p:cNvSpPr>
            <p:nvPr/>
          </p:nvSpPr>
          <p:spPr bwMode="auto">
            <a:xfrm>
              <a:off x="4195" y="2522"/>
              <a:ext cx="771" cy="136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140" name="Line 12"/>
            <p:cNvSpPr>
              <a:spLocks noChangeShapeType="1"/>
            </p:cNvSpPr>
            <p:nvPr/>
          </p:nvSpPr>
          <p:spPr bwMode="auto">
            <a:xfrm flipV="1">
              <a:off x="4377" y="2341"/>
              <a:ext cx="0" cy="22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141" name="Line 13"/>
            <p:cNvSpPr>
              <a:spLocks noChangeShapeType="1"/>
            </p:cNvSpPr>
            <p:nvPr/>
          </p:nvSpPr>
          <p:spPr bwMode="auto">
            <a:xfrm flipV="1">
              <a:off x="4513" y="2432"/>
              <a:ext cx="0" cy="22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142" name="Line 14"/>
            <p:cNvSpPr>
              <a:spLocks noChangeShapeType="1"/>
            </p:cNvSpPr>
            <p:nvPr/>
          </p:nvSpPr>
          <p:spPr bwMode="auto">
            <a:xfrm flipV="1">
              <a:off x="4649" y="2341"/>
              <a:ext cx="0" cy="22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143" name="Line 15"/>
            <p:cNvSpPr>
              <a:spLocks noChangeShapeType="1"/>
            </p:cNvSpPr>
            <p:nvPr/>
          </p:nvSpPr>
          <p:spPr bwMode="auto">
            <a:xfrm flipV="1">
              <a:off x="4785" y="2386"/>
              <a:ext cx="0" cy="22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5302" name="Group 16"/>
          <p:cNvGrpSpPr>
            <a:grpSpLocks/>
          </p:cNvGrpSpPr>
          <p:nvPr/>
        </p:nvGrpSpPr>
        <p:grpSpPr bwMode="auto">
          <a:xfrm>
            <a:off x="6400800" y="6823075"/>
            <a:ext cx="1741488" cy="715963"/>
            <a:chOff x="3334" y="3067"/>
            <a:chExt cx="771" cy="363"/>
          </a:xfrm>
        </p:grpSpPr>
        <p:sp>
          <p:nvSpPr>
            <p:cNvPr id="176145" name="Oval 17"/>
            <p:cNvSpPr>
              <a:spLocks noChangeArrowheads="1"/>
            </p:cNvSpPr>
            <p:nvPr/>
          </p:nvSpPr>
          <p:spPr bwMode="auto">
            <a:xfrm>
              <a:off x="3334" y="3249"/>
              <a:ext cx="771" cy="18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146" name="Line 18"/>
            <p:cNvSpPr>
              <a:spLocks noChangeShapeType="1"/>
            </p:cNvSpPr>
            <p:nvPr/>
          </p:nvSpPr>
          <p:spPr bwMode="auto">
            <a:xfrm>
              <a:off x="3424" y="3158"/>
              <a:ext cx="0" cy="22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147" name="Line 19"/>
            <p:cNvSpPr>
              <a:spLocks noChangeShapeType="1"/>
            </p:cNvSpPr>
            <p:nvPr/>
          </p:nvSpPr>
          <p:spPr bwMode="auto">
            <a:xfrm>
              <a:off x="3560" y="3067"/>
              <a:ext cx="0" cy="22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148" name="Line 20"/>
            <p:cNvSpPr>
              <a:spLocks noChangeShapeType="1"/>
            </p:cNvSpPr>
            <p:nvPr/>
          </p:nvSpPr>
          <p:spPr bwMode="auto">
            <a:xfrm>
              <a:off x="3696" y="3158"/>
              <a:ext cx="0" cy="22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149" name="Line 21"/>
            <p:cNvSpPr>
              <a:spLocks noChangeShapeType="1"/>
            </p:cNvSpPr>
            <p:nvPr/>
          </p:nvSpPr>
          <p:spPr bwMode="auto">
            <a:xfrm>
              <a:off x="3833" y="3113"/>
              <a:ext cx="0" cy="22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5303" name="Group 22"/>
          <p:cNvGrpSpPr>
            <a:grpSpLocks/>
          </p:cNvGrpSpPr>
          <p:nvPr/>
        </p:nvGrpSpPr>
        <p:grpSpPr bwMode="auto">
          <a:xfrm>
            <a:off x="3792538" y="4773613"/>
            <a:ext cx="1741487" cy="819150"/>
            <a:chOff x="2245" y="2296"/>
            <a:chExt cx="771" cy="363"/>
          </a:xfrm>
        </p:grpSpPr>
        <p:sp>
          <p:nvSpPr>
            <p:cNvPr id="176151" name="Oval 23"/>
            <p:cNvSpPr>
              <a:spLocks noChangeArrowheads="1"/>
            </p:cNvSpPr>
            <p:nvPr/>
          </p:nvSpPr>
          <p:spPr bwMode="auto">
            <a:xfrm>
              <a:off x="2245" y="2478"/>
              <a:ext cx="771" cy="18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857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152" name="Line 24"/>
            <p:cNvSpPr>
              <a:spLocks noChangeShapeType="1"/>
            </p:cNvSpPr>
            <p:nvPr/>
          </p:nvSpPr>
          <p:spPr bwMode="auto">
            <a:xfrm>
              <a:off x="2335" y="2387"/>
              <a:ext cx="0" cy="22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153" name="Line 25"/>
            <p:cNvSpPr>
              <a:spLocks noChangeShapeType="1"/>
            </p:cNvSpPr>
            <p:nvPr/>
          </p:nvSpPr>
          <p:spPr bwMode="auto">
            <a:xfrm>
              <a:off x="2471" y="2296"/>
              <a:ext cx="0" cy="22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154" name="Line 26"/>
            <p:cNvSpPr>
              <a:spLocks noChangeShapeType="1"/>
            </p:cNvSpPr>
            <p:nvPr/>
          </p:nvSpPr>
          <p:spPr bwMode="auto">
            <a:xfrm>
              <a:off x="2607" y="2387"/>
              <a:ext cx="0" cy="22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155" name="Line 27"/>
            <p:cNvSpPr>
              <a:spLocks noChangeShapeType="1"/>
            </p:cNvSpPr>
            <p:nvPr/>
          </p:nvSpPr>
          <p:spPr bwMode="auto">
            <a:xfrm>
              <a:off x="2744" y="2342"/>
              <a:ext cx="0" cy="22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76156" name="Freeform 28"/>
          <p:cNvSpPr>
            <a:spLocks/>
          </p:cNvSpPr>
          <p:nvPr/>
        </p:nvSpPr>
        <p:spPr bwMode="auto">
          <a:xfrm>
            <a:off x="3736975" y="1908175"/>
            <a:ext cx="6365875" cy="3994150"/>
          </a:xfrm>
          <a:custGeom>
            <a:avLst/>
            <a:gdLst>
              <a:gd name="T0" fmla="*/ 310 w 2820"/>
              <a:gd name="T1" fmla="*/ 1641 h 1769"/>
              <a:gd name="T2" fmla="*/ 673 w 2820"/>
              <a:gd name="T3" fmla="*/ 1641 h 1769"/>
              <a:gd name="T4" fmla="*/ 809 w 2820"/>
              <a:gd name="T5" fmla="*/ 1550 h 1769"/>
              <a:gd name="T6" fmla="*/ 719 w 2820"/>
              <a:gd name="T7" fmla="*/ 1096 h 1769"/>
              <a:gd name="T8" fmla="*/ 719 w 2820"/>
              <a:gd name="T9" fmla="*/ 597 h 1769"/>
              <a:gd name="T10" fmla="*/ 855 w 2820"/>
              <a:gd name="T11" fmla="*/ 280 h 1769"/>
              <a:gd name="T12" fmla="*/ 945 w 2820"/>
              <a:gd name="T13" fmla="*/ 234 h 1769"/>
              <a:gd name="T14" fmla="*/ 1127 w 2820"/>
              <a:gd name="T15" fmla="*/ 280 h 1769"/>
              <a:gd name="T16" fmla="*/ 1580 w 2820"/>
              <a:gd name="T17" fmla="*/ 733 h 1769"/>
              <a:gd name="T18" fmla="*/ 1989 w 2820"/>
              <a:gd name="T19" fmla="*/ 1323 h 1769"/>
              <a:gd name="T20" fmla="*/ 2079 w 2820"/>
              <a:gd name="T21" fmla="*/ 1595 h 1769"/>
              <a:gd name="T22" fmla="*/ 2216 w 2820"/>
              <a:gd name="T23" fmla="*/ 1686 h 1769"/>
              <a:gd name="T24" fmla="*/ 2578 w 2820"/>
              <a:gd name="T25" fmla="*/ 1686 h 1769"/>
              <a:gd name="T26" fmla="*/ 2805 w 2820"/>
              <a:gd name="T27" fmla="*/ 1641 h 1769"/>
              <a:gd name="T28" fmla="*/ 2488 w 2820"/>
              <a:gd name="T29" fmla="*/ 915 h 1769"/>
              <a:gd name="T30" fmla="*/ 1898 w 2820"/>
              <a:gd name="T31" fmla="*/ 416 h 1769"/>
              <a:gd name="T32" fmla="*/ 1354 w 2820"/>
              <a:gd name="T33" fmla="*/ 98 h 1769"/>
              <a:gd name="T34" fmla="*/ 855 w 2820"/>
              <a:gd name="T35" fmla="*/ 8 h 1769"/>
              <a:gd name="T36" fmla="*/ 492 w 2820"/>
              <a:gd name="T37" fmla="*/ 144 h 1769"/>
              <a:gd name="T38" fmla="*/ 265 w 2820"/>
              <a:gd name="T39" fmla="*/ 733 h 1769"/>
              <a:gd name="T40" fmla="*/ 129 w 2820"/>
              <a:gd name="T41" fmla="*/ 1323 h 1769"/>
              <a:gd name="T42" fmla="*/ 38 w 2820"/>
              <a:gd name="T43" fmla="*/ 1550 h 1769"/>
              <a:gd name="T44" fmla="*/ 356 w 2820"/>
              <a:gd name="T45" fmla="*/ 1686 h 1769"/>
              <a:gd name="T46" fmla="*/ 401 w 2820"/>
              <a:gd name="T47" fmla="*/ 1641 h 1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20" h="1769">
                <a:moveTo>
                  <a:pt x="310" y="1641"/>
                </a:moveTo>
                <a:cubicBezTo>
                  <a:pt x="450" y="1648"/>
                  <a:pt x="590" y="1656"/>
                  <a:pt x="673" y="1641"/>
                </a:cubicBezTo>
                <a:cubicBezTo>
                  <a:pt x="756" y="1626"/>
                  <a:pt x="801" y="1641"/>
                  <a:pt x="809" y="1550"/>
                </a:cubicBezTo>
                <a:cubicBezTo>
                  <a:pt x="817" y="1459"/>
                  <a:pt x="734" y="1255"/>
                  <a:pt x="719" y="1096"/>
                </a:cubicBezTo>
                <a:cubicBezTo>
                  <a:pt x="704" y="937"/>
                  <a:pt x="696" y="733"/>
                  <a:pt x="719" y="597"/>
                </a:cubicBezTo>
                <a:cubicBezTo>
                  <a:pt x="742" y="461"/>
                  <a:pt x="817" y="340"/>
                  <a:pt x="855" y="280"/>
                </a:cubicBezTo>
                <a:cubicBezTo>
                  <a:pt x="893" y="220"/>
                  <a:pt x="900" y="234"/>
                  <a:pt x="945" y="234"/>
                </a:cubicBezTo>
                <a:cubicBezTo>
                  <a:pt x="990" y="234"/>
                  <a:pt x="1021" y="197"/>
                  <a:pt x="1127" y="280"/>
                </a:cubicBezTo>
                <a:cubicBezTo>
                  <a:pt x="1233" y="363"/>
                  <a:pt x="1436" y="559"/>
                  <a:pt x="1580" y="733"/>
                </a:cubicBezTo>
                <a:cubicBezTo>
                  <a:pt x="1724" y="907"/>
                  <a:pt x="1906" y="1179"/>
                  <a:pt x="1989" y="1323"/>
                </a:cubicBezTo>
                <a:cubicBezTo>
                  <a:pt x="2072" y="1467"/>
                  <a:pt x="2041" y="1535"/>
                  <a:pt x="2079" y="1595"/>
                </a:cubicBezTo>
                <a:cubicBezTo>
                  <a:pt x="2117" y="1655"/>
                  <a:pt x="2133" y="1671"/>
                  <a:pt x="2216" y="1686"/>
                </a:cubicBezTo>
                <a:cubicBezTo>
                  <a:pt x="2299" y="1701"/>
                  <a:pt x="2480" y="1693"/>
                  <a:pt x="2578" y="1686"/>
                </a:cubicBezTo>
                <a:cubicBezTo>
                  <a:pt x="2676" y="1679"/>
                  <a:pt x="2820" y="1769"/>
                  <a:pt x="2805" y="1641"/>
                </a:cubicBezTo>
                <a:cubicBezTo>
                  <a:pt x="2790" y="1513"/>
                  <a:pt x="2639" y="1119"/>
                  <a:pt x="2488" y="915"/>
                </a:cubicBezTo>
                <a:cubicBezTo>
                  <a:pt x="2337" y="711"/>
                  <a:pt x="2087" y="552"/>
                  <a:pt x="1898" y="416"/>
                </a:cubicBezTo>
                <a:cubicBezTo>
                  <a:pt x="1709" y="280"/>
                  <a:pt x="1528" y="166"/>
                  <a:pt x="1354" y="98"/>
                </a:cubicBezTo>
                <a:cubicBezTo>
                  <a:pt x="1180" y="30"/>
                  <a:pt x="999" y="0"/>
                  <a:pt x="855" y="8"/>
                </a:cubicBezTo>
                <a:cubicBezTo>
                  <a:pt x="711" y="16"/>
                  <a:pt x="590" y="23"/>
                  <a:pt x="492" y="144"/>
                </a:cubicBezTo>
                <a:cubicBezTo>
                  <a:pt x="394" y="265"/>
                  <a:pt x="326" y="537"/>
                  <a:pt x="265" y="733"/>
                </a:cubicBezTo>
                <a:cubicBezTo>
                  <a:pt x="204" y="929"/>
                  <a:pt x="167" y="1187"/>
                  <a:pt x="129" y="1323"/>
                </a:cubicBezTo>
                <a:cubicBezTo>
                  <a:pt x="91" y="1459"/>
                  <a:pt x="0" y="1490"/>
                  <a:pt x="38" y="1550"/>
                </a:cubicBezTo>
                <a:cubicBezTo>
                  <a:pt x="76" y="1610"/>
                  <a:pt x="296" y="1671"/>
                  <a:pt x="356" y="1686"/>
                </a:cubicBezTo>
                <a:cubicBezTo>
                  <a:pt x="416" y="1701"/>
                  <a:pt x="408" y="1671"/>
                  <a:pt x="401" y="1641"/>
                </a:cubicBezTo>
              </a:path>
            </a:pathLst>
          </a:custGeom>
          <a:solidFill>
            <a:srgbClr val="FFCC00">
              <a:alpha val="32001"/>
            </a:srgbClr>
          </a:solidFill>
          <a:ln w="9525">
            <a:solidFill>
              <a:srgbClr val="FFFF66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pPr>
              <a:defRPr/>
            </a:pPr>
            <a:endParaRPr lang="en-US"/>
          </a:p>
        </p:txBody>
      </p:sp>
      <p:sp>
        <p:nvSpPr>
          <p:cNvPr id="176157" name="Oval 29" descr="Wide upward diagonal"/>
          <p:cNvSpPr>
            <a:spLocks noChangeArrowheads="1"/>
          </p:cNvSpPr>
          <p:nvPr/>
        </p:nvSpPr>
        <p:spPr bwMode="auto">
          <a:xfrm>
            <a:off x="4443413" y="1951038"/>
            <a:ext cx="1636712" cy="614362"/>
          </a:xfrm>
          <a:prstGeom prst="ellipse">
            <a:avLst/>
          </a:prstGeom>
          <a:pattFill prst="wdUpDiag">
            <a:fgClr>
              <a:schemeClr val="tx2">
                <a:alpha val="34000"/>
              </a:schemeClr>
            </a:fgClr>
            <a:bgClr>
              <a:srgbClr val="FFFFFF">
                <a:alpha val="34000"/>
              </a:srgbClr>
            </a:bgClr>
          </a:patt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30046" tIns="65023" rIns="130046" bIns="65023" anchor="ctr"/>
          <a:lstStyle/>
          <a:p>
            <a:pPr>
              <a:defRPr/>
            </a:pPr>
            <a:endParaRPr lang="en-US"/>
          </a:p>
        </p:txBody>
      </p:sp>
      <p:grpSp>
        <p:nvGrpSpPr>
          <p:cNvPr id="176158" name="Group 30"/>
          <p:cNvGrpSpPr>
            <a:grpSpLocks/>
          </p:cNvGrpSpPr>
          <p:nvPr/>
        </p:nvGrpSpPr>
        <p:grpSpPr bwMode="auto">
          <a:xfrm>
            <a:off x="1843088" y="2276475"/>
            <a:ext cx="7065962" cy="4198938"/>
            <a:chOff x="1292" y="436"/>
            <a:chExt cx="3130" cy="1860"/>
          </a:xfrm>
        </p:grpSpPr>
        <p:grpSp>
          <p:nvGrpSpPr>
            <p:cNvPr id="55346" name="Group 31"/>
            <p:cNvGrpSpPr>
              <a:grpSpLocks/>
            </p:cNvGrpSpPr>
            <p:nvPr/>
          </p:nvGrpSpPr>
          <p:grpSpPr bwMode="auto">
            <a:xfrm>
              <a:off x="3243" y="436"/>
              <a:ext cx="1179" cy="1043"/>
              <a:chOff x="3243" y="1117"/>
              <a:chExt cx="1179" cy="1043"/>
            </a:xfrm>
          </p:grpSpPr>
          <p:sp>
            <p:nvSpPr>
              <p:cNvPr id="176160" name="Line 32"/>
              <p:cNvSpPr>
                <a:spLocks noChangeShapeType="1"/>
              </p:cNvSpPr>
              <p:nvPr/>
            </p:nvSpPr>
            <p:spPr bwMode="auto">
              <a:xfrm>
                <a:off x="3515" y="1117"/>
                <a:ext cx="227" cy="227"/>
              </a:xfrm>
              <a:prstGeom prst="line">
                <a:avLst/>
              </a:prstGeom>
              <a:noFill/>
              <a:ln w="19050">
                <a:solidFill>
                  <a:srgbClr val="FF0066"/>
                </a:solidFill>
                <a:round/>
                <a:headEnd type="oval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161" name="Line 33"/>
              <p:cNvSpPr>
                <a:spLocks noChangeShapeType="1"/>
              </p:cNvSpPr>
              <p:nvPr/>
            </p:nvSpPr>
            <p:spPr bwMode="auto">
              <a:xfrm>
                <a:off x="3243" y="1162"/>
                <a:ext cx="227" cy="136"/>
              </a:xfrm>
              <a:prstGeom prst="line">
                <a:avLst/>
              </a:prstGeom>
              <a:noFill/>
              <a:ln w="19050">
                <a:solidFill>
                  <a:srgbClr val="FF0066"/>
                </a:solidFill>
                <a:round/>
                <a:headEnd type="oval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162" name="Line 34"/>
              <p:cNvSpPr>
                <a:spLocks noChangeShapeType="1"/>
              </p:cNvSpPr>
              <p:nvPr/>
            </p:nvSpPr>
            <p:spPr bwMode="auto">
              <a:xfrm>
                <a:off x="3606" y="1344"/>
                <a:ext cx="227" cy="181"/>
              </a:xfrm>
              <a:prstGeom prst="line">
                <a:avLst/>
              </a:prstGeom>
              <a:noFill/>
              <a:ln w="19050">
                <a:solidFill>
                  <a:srgbClr val="FF0066"/>
                </a:solidFill>
                <a:round/>
                <a:headEnd type="oval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163" name="Line 35"/>
              <p:cNvSpPr>
                <a:spLocks noChangeShapeType="1"/>
              </p:cNvSpPr>
              <p:nvPr/>
            </p:nvSpPr>
            <p:spPr bwMode="auto">
              <a:xfrm>
                <a:off x="3878" y="1389"/>
                <a:ext cx="227" cy="227"/>
              </a:xfrm>
              <a:prstGeom prst="line">
                <a:avLst/>
              </a:prstGeom>
              <a:noFill/>
              <a:ln w="19050">
                <a:solidFill>
                  <a:srgbClr val="FF0066"/>
                </a:solidFill>
                <a:round/>
                <a:headEnd type="oval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164" name="Line 36"/>
              <p:cNvSpPr>
                <a:spLocks noChangeShapeType="1"/>
              </p:cNvSpPr>
              <p:nvPr/>
            </p:nvSpPr>
            <p:spPr bwMode="auto">
              <a:xfrm>
                <a:off x="3742" y="1570"/>
                <a:ext cx="227" cy="227"/>
              </a:xfrm>
              <a:prstGeom prst="line">
                <a:avLst/>
              </a:prstGeom>
              <a:noFill/>
              <a:ln w="19050">
                <a:solidFill>
                  <a:srgbClr val="FF0066"/>
                </a:solidFill>
                <a:round/>
                <a:headEnd type="oval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165" name="Line 37"/>
              <p:cNvSpPr>
                <a:spLocks noChangeShapeType="1"/>
              </p:cNvSpPr>
              <p:nvPr/>
            </p:nvSpPr>
            <p:spPr bwMode="auto">
              <a:xfrm>
                <a:off x="4241" y="1752"/>
                <a:ext cx="181" cy="272"/>
              </a:xfrm>
              <a:prstGeom prst="line">
                <a:avLst/>
              </a:prstGeom>
              <a:noFill/>
              <a:ln w="19050">
                <a:solidFill>
                  <a:srgbClr val="FF0066"/>
                </a:solidFill>
                <a:round/>
                <a:headEnd type="oval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166" name="Line 38"/>
              <p:cNvSpPr>
                <a:spLocks noChangeShapeType="1"/>
              </p:cNvSpPr>
              <p:nvPr/>
            </p:nvSpPr>
            <p:spPr bwMode="auto">
              <a:xfrm>
                <a:off x="4150" y="1979"/>
                <a:ext cx="136" cy="181"/>
              </a:xfrm>
              <a:prstGeom prst="line">
                <a:avLst/>
              </a:prstGeom>
              <a:noFill/>
              <a:ln w="19050">
                <a:solidFill>
                  <a:srgbClr val="FF0066"/>
                </a:solidFill>
                <a:round/>
                <a:headEnd type="oval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5347" name="Group 39"/>
            <p:cNvGrpSpPr>
              <a:grpSpLocks/>
            </p:cNvGrpSpPr>
            <p:nvPr/>
          </p:nvGrpSpPr>
          <p:grpSpPr bwMode="auto">
            <a:xfrm>
              <a:off x="3697" y="527"/>
              <a:ext cx="544" cy="680"/>
              <a:chOff x="3878" y="1480"/>
              <a:chExt cx="544" cy="680"/>
            </a:xfrm>
          </p:grpSpPr>
          <p:sp>
            <p:nvSpPr>
              <p:cNvPr id="176168" name="Line 40"/>
              <p:cNvSpPr>
                <a:spLocks noChangeShapeType="1"/>
              </p:cNvSpPr>
              <p:nvPr/>
            </p:nvSpPr>
            <p:spPr bwMode="auto">
              <a:xfrm>
                <a:off x="3878" y="1480"/>
                <a:ext cx="136" cy="136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169" name="Line 41"/>
              <p:cNvSpPr>
                <a:spLocks noChangeShapeType="1"/>
              </p:cNvSpPr>
              <p:nvPr/>
            </p:nvSpPr>
            <p:spPr bwMode="auto">
              <a:xfrm>
                <a:off x="3923" y="1660"/>
                <a:ext cx="136" cy="136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170" name="Line 42"/>
              <p:cNvSpPr>
                <a:spLocks noChangeShapeType="1"/>
              </p:cNvSpPr>
              <p:nvPr/>
            </p:nvSpPr>
            <p:spPr bwMode="auto">
              <a:xfrm>
                <a:off x="4287" y="1752"/>
                <a:ext cx="136" cy="136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171" name="Line 43"/>
              <p:cNvSpPr>
                <a:spLocks noChangeShapeType="1"/>
              </p:cNvSpPr>
              <p:nvPr/>
            </p:nvSpPr>
            <p:spPr bwMode="auto">
              <a:xfrm>
                <a:off x="4287" y="2024"/>
                <a:ext cx="136" cy="136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5348" name="Group 44"/>
            <p:cNvGrpSpPr>
              <a:grpSpLocks/>
            </p:cNvGrpSpPr>
            <p:nvPr/>
          </p:nvGrpSpPr>
          <p:grpSpPr bwMode="auto">
            <a:xfrm>
              <a:off x="1383" y="436"/>
              <a:ext cx="998" cy="1860"/>
              <a:chOff x="1383" y="1026"/>
              <a:chExt cx="998" cy="1860"/>
            </a:xfrm>
          </p:grpSpPr>
          <p:sp>
            <p:nvSpPr>
              <p:cNvPr id="176173" name="Line 45"/>
              <p:cNvSpPr>
                <a:spLocks noChangeShapeType="1"/>
              </p:cNvSpPr>
              <p:nvPr/>
            </p:nvSpPr>
            <p:spPr bwMode="auto">
              <a:xfrm flipH="1">
                <a:off x="2018" y="1026"/>
                <a:ext cx="363" cy="181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oval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174" name="Line 46"/>
              <p:cNvSpPr>
                <a:spLocks noChangeShapeType="1"/>
              </p:cNvSpPr>
              <p:nvPr/>
            </p:nvSpPr>
            <p:spPr bwMode="auto">
              <a:xfrm flipH="1">
                <a:off x="1928" y="1253"/>
                <a:ext cx="317" cy="272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oval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175" name="Line 47"/>
              <p:cNvSpPr>
                <a:spLocks noChangeShapeType="1"/>
              </p:cNvSpPr>
              <p:nvPr/>
            </p:nvSpPr>
            <p:spPr bwMode="auto">
              <a:xfrm flipH="1">
                <a:off x="1655" y="1343"/>
                <a:ext cx="226" cy="363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oval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176" name="Line 48"/>
              <p:cNvSpPr>
                <a:spLocks noChangeShapeType="1"/>
              </p:cNvSpPr>
              <p:nvPr/>
            </p:nvSpPr>
            <p:spPr bwMode="auto">
              <a:xfrm flipH="1">
                <a:off x="1655" y="1752"/>
                <a:ext cx="136" cy="409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oval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177" name="Line 49"/>
              <p:cNvSpPr>
                <a:spLocks noChangeShapeType="1"/>
              </p:cNvSpPr>
              <p:nvPr/>
            </p:nvSpPr>
            <p:spPr bwMode="auto">
              <a:xfrm flipH="1">
                <a:off x="1383" y="2160"/>
                <a:ext cx="91" cy="408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oval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178" name="Line 50"/>
              <p:cNvSpPr>
                <a:spLocks noChangeShapeType="1"/>
              </p:cNvSpPr>
              <p:nvPr/>
            </p:nvSpPr>
            <p:spPr bwMode="auto">
              <a:xfrm flipH="1">
                <a:off x="1565" y="2478"/>
                <a:ext cx="45" cy="408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oval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5349" name="Group 51"/>
            <p:cNvGrpSpPr>
              <a:grpSpLocks/>
            </p:cNvGrpSpPr>
            <p:nvPr/>
          </p:nvGrpSpPr>
          <p:grpSpPr bwMode="auto">
            <a:xfrm>
              <a:off x="1292" y="1163"/>
              <a:ext cx="363" cy="952"/>
              <a:chOff x="1292" y="1979"/>
              <a:chExt cx="363" cy="952"/>
            </a:xfrm>
          </p:grpSpPr>
          <p:sp>
            <p:nvSpPr>
              <p:cNvPr id="176180" name="Line 52"/>
              <p:cNvSpPr>
                <a:spLocks noChangeShapeType="1"/>
              </p:cNvSpPr>
              <p:nvPr/>
            </p:nvSpPr>
            <p:spPr bwMode="auto">
              <a:xfrm flipH="1">
                <a:off x="1565" y="1979"/>
                <a:ext cx="45" cy="181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181" name="Line 53"/>
              <p:cNvSpPr>
                <a:spLocks noChangeShapeType="1"/>
              </p:cNvSpPr>
              <p:nvPr/>
            </p:nvSpPr>
            <p:spPr bwMode="auto">
              <a:xfrm flipH="1">
                <a:off x="1610" y="2206"/>
                <a:ext cx="45" cy="181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182" name="Line 54"/>
              <p:cNvSpPr>
                <a:spLocks noChangeShapeType="1"/>
              </p:cNvSpPr>
              <p:nvPr/>
            </p:nvSpPr>
            <p:spPr bwMode="auto">
              <a:xfrm flipH="1">
                <a:off x="1474" y="2478"/>
                <a:ext cx="45" cy="181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183" name="Line 55"/>
              <p:cNvSpPr>
                <a:spLocks noChangeShapeType="1"/>
              </p:cNvSpPr>
              <p:nvPr/>
            </p:nvSpPr>
            <p:spPr bwMode="auto">
              <a:xfrm flipH="1">
                <a:off x="1292" y="2614"/>
                <a:ext cx="45" cy="181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184" name="Line 56"/>
              <p:cNvSpPr>
                <a:spLocks noChangeShapeType="1"/>
              </p:cNvSpPr>
              <p:nvPr/>
            </p:nvSpPr>
            <p:spPr bwMode="auto">
              <a:xfrm flipH="1">
                <a:off x="1474" y="2751"/>
                <a:ext cx="45" cy="181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176185" name="Group 57"/>
          <p:cNvGrpSpPr>
            <a:grpSpLocks/>
          </p:cNvGrpSpPr>
          <p:nvPr/>
        </p:nvGrpSpPr>
        <p:grpSpPr bwMode="auto">
          <a:xfrm>
            <a:off x="4862513" y="1190625"/>
            <a:ext cx="7169150" cy="4000500"/>
            <a:chOff x="2744" y="540"/>
            <a:chExt cx="3175" cy="1772"/>
          </a:xfrm>
        </p:grpSpPr>
        <p:sp>
          <p:nvSpPr>
            <p:cNvPr id="176186" name="Text Box 58"/>
            <p:cNvSpPr txBox="1">
              <a:spLocks noChangeArrowheads="1"/>
            </p:cNvSpPr>
            <p:nvPr/>
          </p:nvSpPr>
          <p:spPr bwMode="auto">
            <a:xfrm>
              <a:off x="4241" y="540"/>
              <a:ext cx="1678" cy="1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3200" dirty="0">
                  <a:latin typeface="Times New Roman" charset="0"/>
                </a:rPr>
                <a:t>Electron-rich beams, compensated by return current, precipitate in 1s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GB" sz="3200" dirty="0">
                  <a:latin typeface="Times New Roman" charset="0"/>
                </a:rPr>
                <a:t>Followed by jets</a:t>
              </a:r>
              <a:r>
                <a:rPr lang="en-GB" dirty="0">
                  <a:latin typeface="Times New Roman" charset="0"/>
                </a:rPr>
                <a:t> </a:t>
              </a:r>
              <a:r>
                <a:rPr lang="en-GB" sz="3200" dirty="0">
                  <a:latin typeface="Times New Roman" charset="0"/>
                </a:rPr>
                <a:t>-10s </a:t>
              </a:r>
            </a:p>
            <a:p>
              <a:pPr>
                <a:spcBef>
                  <a:spcPct val="50000"/>
                </a:spcBef>
                <a:defRPr/>
              </a:pPr>
              <a:endParaRPr lang="en-GB" dirty="0">
                <a:latin typeface="Times New Roman" charset="0"/>
              </a:endParaRPr>
            </a:p>
          </p:txBody>
        </p:sp>
        <p:sp>
          <p:nvSpPr>
            <p:cNvPr id="176187" name="Line 59"/>
            <p:cNvSpPr>
              <a:spLocks noChangeShapeType="1"/>
            </p:cNvSpPr>
            <p:nvPr/>
          </p:nvSpPr>
          <p:spPr bwMode="auto">
            <a:xfrm flipH="1">
              <a:off x="3878" y="1071"/>
              <a:ext cx="635" cy="99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188" name="Line 60"/>
            <p:cNvSpPr>
              <a:spLocks noChangeShapeType="1"/>
            </p:cNvSpPr>
            <p:nvPr/>
          </p:nvSpPr>
          <p:spPr bwMode="auto">
            <a:xfrm flipH="1">
              <a:off x="2744" y="1071"/>
              <a:ext cx="1588" cy="4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76189" name="Freeform 61"/>
          <p:cNvSpPr>
            <a:spLocks/>
          </p:cNvSpPr>
          <p:nvPr/>
        </p:nvSpPr>
        <p:spPr bwMode="auto">
          <a:xfrm>
            <a:off x="1176338" y="1908175"/>
            <a:ext cx="6929437" cy="5818188"/>
          </a:xfrm>
          <a:custGeom>
            <a:avLst/>
            <a:gdLst>
              <a:gd name="T0" fmla="*/ 347 w 3069"/>
              <a:gd name="T1" fmla="*/ 2411 h 2577"/>
              <a:gd name="T2" fmla="*/ 665 w 3069"/>
              <a:gd name="T3" fmla="*/ 2411 h 2577"/>
              <a:gd name="T4" fmla="*/ 755 w 3069"/>
              <a:gd name="T5" fmla="*/ 2321 h 2577"/>
              <a:gd name="T6" fmla="*/ 710 w 3069"/>
              <a:gd name="T7" fmla="*/ 1640 h 2577"/>
              <a:gd name="T8" fmla="*/ 801 w 3069"/>
              <a:gd name="T9" fmla="*/ 914 h 2577"/>
              <a:gd name="T10" fmla="*/ 1164 w 3069"/>
              <a:gd name="T11" fmla="*/ 416 h 2577"/>
              <a:gd name="T12" fmla="*/ 1617 w 3069"/>
              <a:gd name="T13" fmla="*/ 279 h 2577"/>
              <a:gd name="T14" fmla="*/ 1980 w 3069"/>
              <a:gd name="T15" fmla="*/ 279 h 2577"/>
              <a:gd name="T16" fmla="*/ 2162 w 3069"/>
              <a:gd name="T17" fmla="*/ 370 h 2577"/>
              <a:gd name="T18" fmla="*/ 2343 w 3069"/>
              <a:gd name="T19" fmla="*/ 597 h 2577"/>
              <a:gd name="T20" fmla="*/ 2434 w 3069"/>
              <a:gd name="T21" fmla="*/ 1187 h 2577"/>
              <a:gd name="T22" fmla="*/ 2343 w 3069"/>
              <a:gd name="T23" fmla="*/ 2185 h 2577"/>
              <a:gd name="T24" fmla="*/ 2298 w 3069"/>
              <a:gd name="T25" fmla="*/ 2411 h 2577"/>
              <a:gd name="T26" fmla="*/ 2388 w 3069"/>
              <a:gd name="T27" fmla="*/ 2457 h 2577"/>
              <a:gd name="T28" fmla="*/ 2524 w 3069"/>
              <a:gd name="T29" fmla="*/ 2502 h 2577"/>
              <a:gd name="T30" fmla="*/ 2842 w 3069"/>
              <a:gd name="T31" fmla="*/ 2502 h 2577"/>
              <a:gd name="T32" fmla="*/ 3023 w 3069"/>
              <a:gd name="T33" fmla="*/ 2457 h 2577"/>
              <a:gd name="T34" fmla="*/ 3069 w 3069"/>
              <a:gd name="T35" fmla="*/ 2411 h 2577"/>
              <a:gd name="T36" fmla="*/ 3023 w 3069"/>
              <a:gd name="T37" fmla="*/ 1459 h 2577"/>
              <a:gd name="T38" fmla="*/ 2797 w 3069"/>
              <a:gd name="T39" fmla="*/ 552 h 2577"/>
              <a:gd name="T40" fmla="*/ 2388 w 3069"/>
              <a:gd name="T41" fmla="*/ 143 h 2577"/>
              <a:gd name="T42" fmla="*/ 1753 w 3069"/>
              <a:gd name="T43" fmla="*/ 7 h 2577"/>
              <a:gd name="T44" fmla="*/ 1164 w 3069"/>
              <a:gd name="T45" fmla="*/ 98 h 2577"/>
              <a:gd name="T46" fmla="*/ 665 w 3069"/>
              <a:gd name="T47" fmla="*/ 506 h 2577"/>
              <a:gd name="T48" fmla="*/ 211 w 3069"/>
              <a:gd name="T49" fmla="*/ 1640 h 2577"/>
              <a:gd name="T50" fmla="*/ 30 w 3069"/>
              <a:gd name="T51" fmla="*/ 2185 h 2577"/>
              <a:gd name="T52" fmla="*/ 30 w 3069"/>
              <a:gd name="T53" fmla="*/ 2321 h 2577"/>
              <a:gd name="T54" fmla="*/ 120 w 3069"/>
              <a:gd name="T55" fmla="*/ 2411 h 2577"/>
              <a:gd name="T56" fmla="*/ 347 w 3069"/>
              <a:gd name="T57" fmla="*/ 2411 h 2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069" h="2577">
                <a:moveTo>
                  <a:pt x="347" y="2411"/>
                </a:moveTo>
                <a:cubicBezTo>
                  <a:pt x="438" y="2411"/>
                  <a:pt x="597" y="2426"/>
                  <a:pt x="665" y="2411"/>
                </a:cubicBezTo>
                <a:cubicBezTo>
                  <a:pt x="733" y="2396"/>
                  <a:pt x="748" y="2449"/>
                  <a:pt x="755" y="2321"/>
                </a:cubicBezTo>
                <a:cubicBezTo>
                  <a:pt x="762" y="2193"/>
                  <a:pt x="702" y="1874"/>
                  <a:pt x="710" y="1640"/>
                </a:cubicBezTo>
                <a:cubicBezTo>
                  <a:pt x="718" y="1406"/>
                  <a:pt x="725" y="1118"/>
                  <a:pt x="801" y="914"/>
                </a:cubicBezTo>
                <a:cubicBezTo>
                  <a:pt x="877" y="710"/>
                  <a:pt x="1028" y="522"/>
                  <a:pt x="1164" y="416"/>
                </a:cubicBezTo>
                <a:cubicBezTo>
                  <a:pt x="1300" y="310"/>
                  <a:pt x="1481" y="302"/>
                  <a:pt x="1617" y="279"/>
                </a:cubicBezTo>
                <a:cubicBezTo>
                  <a:pt x="1753" y="256"/>
                  <a:pt x="1889" y="264"/>
                  <a:pt x="1980" y="279"/>
                </a:cubicBezTo>
                <a:cubicBezTo>
                  <a:pt x="2071" y="294"/>
                  <a:pt x="2102" y="317"/>
                  <a:pt x="2162" y="370"/>
                </a:cubicBezTo>
                <a:cubicBezTo>
                  <a:pt x="2222" y="423"/>
                  <a:pt x="2298" y="461"/>
                  <a:pt x="2343" y="597"/>
                </a:cubicBezTo>
                <a:cubicBezTo>
                  <a:pt x="2388" y="733"/>
                  <a:pt x="2434" y="922"/>
                  <a:pt x="2434" y="1187"/>
                </a:cubicBezTo>
                <a:cubicBezTo>
                  <a:pt x="2434" y="1452"/>
                  <a:pt x="2366" y="1981"/>
                  <a:pt x="2343" y="2185"/>
                </a:cubicBezTo>
                <a:cubicBezTo>
                  <a:pt x="2320" y="2389"/>
                  <a:pt x="2291" y="2366"/>
                  <a:pt x="2298" y="2411"/>
                </a:cubicBezTo>
                <a:cubicBezTo>
                  <a:pt x="2305" y="2456"/>
                  <a:pt x="2350" y="2442"/>
                  <a:pt x="2388" y="2457"/>
                </a:cubicBezTo>
                <a:cubicBezTo>
                  <a:pt x="2426" y="2472"/>
                  <a:pt x="2448" y="2494"/>
                  <a:pt x="2524" y="2502"/>
                </a:cubicBezTo>
                <a:cubicBezTo>
                  <a:pt x="2600" y="2510"/>
                  <a:pt x="2759" y="2509"/>
                  <a:pt x="2842" y="2502"/>
                </a:cubicBezTo>
                <a:cubicBezTo>
                  <a:pt x="2925" y="2495"/>
                  <a:pt x="2985" y="2472"/>
                  <a:pt x="3023" y="2457"/>
                </a:cubicBezTo>
                <a:cubicBezTo>
                  <a:pt x="3061" y="2442"/>
                  <a:pt x="3069" y="2577"/>
                  <a:pt x="3069" y="2411"/>
                </a:cubicBezTo>
                <a:cubicBezTo>
                  <a:pt x="3069" y="2245"/>
                  <a:pt x="3068" y="1769"/>
                  <a:pt x="3023" y="1459"/>
                </a:cubicBezTo>
                <a:cubicBezTo>
                  <a:pt x="2978" y="1149"/>
                  <a:pt x="2903" y="771"/>
                  <a:pt x="2797" y="552"/>
                </a:cubicBezTo>
                <a:cubicBezTo>
                  <a:pt x="2691" y="333"/>
                  <a:pt x="2562" y="234"/>
                  <a:pt x="2388" y="143"/>
                </a:cubicBezTo>
                <a:cubicBezTo>
                  <a:pt x="2214" y="52"/>
                  <a:pt x="1957" y="14"/>
                  <a:pt x="1753" y="7"/>
                </a:cubicBezTo>
                <a:cubicBezTo>
                  <a:pt x="1549" y="0"/>
                  <a:pt x="1345" y="15"/>
                  <a:pt x="1164" y="98"/>
                </a:cubicBezTo>
                <a:cubicBezTo>
                  <a:pt x="983" y="181"/>
                  <a:pt x="824" y="249"/>
                  <a:pt x="665" y="506"/>
                </a:cubicBezTo>
                <a:cubicBezTo>
                  <a:pt x="506" y="763"/>
                  <a:pt x="317" y="1360"/>
                  <a:pt x="211" y="1640"/>
                </a:cubicBezTo>
                <a:cubicBezTo>
                  <a:pt x="105" y="1920"/>
                  <a:pt x="60" y="2072"/>
                  <a:pt x="30" y="2185"/>
                </a:cubicBezTo>
                <a:cubicBezTo>
                  <a:pt x="0" y="2298"/>
                  <a:pt x="15" y="2283"/>
                  <a:pt x="30" y="2321"/>
                </a:cubicBezTo>
                <a:cubicBezTo>
                  <a:pt x="45" y="2359"/>
                  <a:pt x="67" y="2396"/>
                  <a:pt x="120" y="2411"/>
                </a:cubicBezTo>
                <a:cubicBezTo>
                  <a:pt x="173" y="2426"/>
                  <a:pt x="256" y="2411"/>
                  <a:pt x="347" y="2411"/>
                </a:cubicBezTo>
                <a:close/>
              </a:path>
            </a:pathLst>
          </a:custGeom>
          <a:solidFill>
            <a:srgbClr val="FFCC00">
              <a:alpha val="31000"/>
            </a:srgbClr>
          </a:solidFill>
          <a:ln w="9525">
            <a:solidFill>
              <a:srgbClr val="80008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pPr>
              <a:defRPr/>
            </a:pPr>
            <a:endParaRPr lang="en-US"/>
          </a:p>
        </p:txBody>
      </p:sp>
      <p:grpSp>
        <p:nvGrpSpPr>
          <p:cNvPr id="176190" name="Group 62"/>
          <p:cNvGrpSpPr>
            <a:grpSpLocks/>
          </p:cNvGrpSpPr>
          <p:nvPr/>
        </p:nvGrpSpPr>
        <p:grpSpPr bwMode="auto">
          <a:xfrm>
            <a:off x="4351338" y="2522538"/>
            <a:ext cx="3379787" cy="4198937"/>
            <a:chOff x="2472" y="1162"/>
            <a:chExt cx="1497" cy="1860"/>
          </a:xfrm>
        </p:grpSpPr>
        <p:grpSp>
          <p:nvGrpSpPr>
            <p:cNvPr id="55320" name="Group 63"/>
            <p:cNvGrpSpPr>
              <a:grpSpLocks/>
            </p:cNvGrpSpPr>
            <p:nvPr/>
          </p:nvGrpSpPr>
          <p:grpSpPr bwMode="auto">
            <a:xfrm>
              <a:off x="2472" y="1162"/>
              <a:ext cx="408" cy="907"/>
              <a:chOff x="2472" y="1162"/>
              <a:chExt cx="408" cy="907"/>
            </a:xfrm>
          </p:grpSpPr>
          <p:sp>
            <p:nvSpPr>
              <p:cNvPr id="176192" name="Line 64"/>
              <p:cNvSpPr>
                <a:spLocks noChangeShapeType="1"/>
              </p:cNvSpPr>
              <p:nvPr/>
            </p:nvSpPr>
            <p:spPr bwMode="auto">
              <a:xfrm flipH="1">
                <a:off x="2744" y="1253"/>
                <a:ext cx="136" cy="364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193" name="Line 65"/>
              <p:cNvSpPr>
                <a:spLocks noChangeShapeType="1"/>
              </p:cNvSpPr>
              <p:nvPr/>
            </p:nvSpPr>
            <p:spPr bwMode="auto">
              <a:xfrm flipH="1">
                <a:off x="2608" y="1253"/>
                <a:ext cx="45" cy="364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194" name="Line 66"/>
              <p:cNvSpPr>
                <a:spLocks noChangeShapeType="1"/>
              </p:cNvSpPr>
              <p:nvPr/>
            </p:nvSpPr>
            <p:spPr bwMode="auto">
              <a:xfrm flipH="1">
                <a:off x="2653" y="1389"/>
                <a:ext cx="91" cy="363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195" name="Line 67"/>
              <p:cNvSpPr>
                <a:spLocks noChangeShapeType="1"/>
              </p:cNvSpPr>
              <p:nvPr/>
            </p:nvSpPr>
            <p:spPr bwMode="auto">
              <a:xfrm flipH="1">
                <a:off x="2789" y="1661"/>
                <a:ext cx="0" cy="408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196" name="Line 68"/>
              <p:cNvSpPr>
                <a:spLocks noChangeShapeType="1"/>
              </p:cNvSpPr>
              <p:nvPr/>
            </p:nvSpPr>
            <p:spPr bwMode="auto">
              <a:xfrm flipH="1">
                <a:off x="2472" y="1706"/>
                <a:ext cx="45" cy="318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197" name="Line 69"/>
              <p:cNvSpPr>
                <a:spLocks noChangeShapeType="1"/>
              </p:cNvSpPr>
              <p:nvPr/>
            </p:nvSpPr>
            <p:spPr bwMode="auto">
              <a:xfrm flipV="1">
                <a:off x="2608" y="1842"/>
                <a:ext cx="0" cy="182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198" name="Line 70"/>
              <p:cNvSpPr>
                <a:spLocks noChangeShapeType="1"/>
              </p:cNvSpPr>
              <p:nvPr/>
            </p:nvSpPr>
            <p:spPr bwMode="auto">
              <a:xfrm flipV="1">
                <a:off x="2744" y="1616"/>
                <a:ext cx="0" cy="182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199" name="Line 71"/>
              <p:cNvSpPr>
                <a:spLocks noChangeShapeType="1"/>
              </p:cNvSpPr>
              <p:nvPr/>
            </p:nvSpPr>
            <p:spPr bwMode="auto">
              <a:xfrm flipV="1">
                <a:off x="2517" y="1390"/>
                <a:ext cx="45" cy="180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200" name="Line 72"/>
              <p:cNvSpPr>
                <a:spLocks noChangeShapeType="1"/>
              </p:cNvSpPr>
              <p:nvPr/>
            </p:nvSpPr>
            <p:spPr bwMode="auto">
              <a:xfrm flipV="1">
                <a:off x="2744" y="1162"/>
                <a:ext cx="45" cy="184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5321" name="Group 73"/>
            <p:cNvGrpSpPr>
              <a:grpSpLocks/>
            </p:cNvGrpSpPr>
            <p:nvPr/>
          </p:nvGrpSpPr>
          <p:grpSpPr bwMode="auto">
            <a:xfrm>
              <a:off x="3334" y="1344"/>
              <a:ext cx="635" cy="1678"/>
              <a:chOff x="3334" y="1344"/>
              <a:chExt cx="635" cy="1678"/>
            </a:xfrm>
          </p:grpSpPr>
          <p:sp>
            <p:nvSpPr>
              <p:cNvPr id="176202" name="Line 74"/>
              <p:cNvSpPr>
                <a:spLocks noChangeShapeType="1"/>
              </p:cNvSpPr>
              <p:nvPr/>
            </p:nvSpPr>
            <p:spPr bwMode="auto">
              <a:xfrm>
                <a:off x="3334" y="1344"/>
                <a:ext cx="181" cy="453"/>
              </a:xfrm>
              <a:prstGeom prst="line">
                <a:avLst/>
              </a:prstGeom>
              <a:noFill/>
              <a:ln w="57150">
                <a:solidFill>
                  <a:srgbClr val="3333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203" name="Line 75"/>
              <p:cNvSpPr>
                <a:spLocks noChangeShapeType="1"/>
              </p:cNvSpPr>
              <p:nvPr/>
            </p:nvSpPr>
            <p:spPr bwMode="auto">
              <a:xfrm>
                <a:off x="3560" y="1480"/>
                <a:ext cx="181" cy="454"/>
              </a:xfrm>
              <a:prstGeom prst="line">
                <a:avLst/>
              </a:prstGeom>
              <a:noFill/>
              <a:ln w="57150">
                <a:solidFill>
                  <a:srgbClr val="3333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204" name="Line 76"/>
              <p:cNvSpPr>
                <a:spLocks noChangeShapeType="1"/>
              </p:cNvSpPr>
              <p:nvPr/>
            </p:nvSpPr>
            <p:spPr bwMode="auto">
              <a:xfrm>
                <a:off x="3515" y="1933"/>
                <a:ext cx="45" cy="454"/>
              </a:xfrm>
              <a:prstGeom prst="line">
                <a:avLst/>
              </a:prstGeom>
              <a:noFill/>
              <a:ln w="57150">
                <a:solidFill>
                  <a:srgbClr val="3333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205" name="Line 77"/>
              <p:cNvSpPr>
                <a:spLocks noChangeShapeType="1"/>
              </p:cNvSpPr>
              <p:nvPr/>
            </p:nvSpPr>
            <p:spPr bwMode="auto">
              <a:xfrm>
                <a:off x="3833" y="1933"/>
                <a:ext cx="45" cy="454"/>
              </a:xfrm>
              <a:prstGeom prst="line">
                <a:avLst/>
              </a:prstGeom>
              <a:noFill/>
              <a:ln w="57150">
                <a:solidFill>
                  <a:srgbClr val="3333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206" name="Line 78"/>
              <p:cNvSpPr>
                <a:spLocks noChangeShapeType="1"/>
              </p:cNvSpPr>
              <p:nvPr/>
            </p:nvSpPr>
            <p:spPr bwMode="auto">
              <a:xfrm>
                <a:off x="3696" y="2160"/>
                <a:ext cx="0" cy="454"/>
              </a:xfrm>
              <a:prstGeom prst="line">
                <a:avLst/>
              </a:prstGeom>
              <a:noFill/>
              <a:ln w="57150">
                <a:solidFill>
                  <a:srgbClr val="3333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207" name="Line 79"/>
              <p:cNvSpPr>
                <a:spLocks noChangeShapeType="1"/>
              </p:cNvSpPr>
              <p:nvPr/>
            </p:nvSpPr>
            <p:spPr bwMode="auto">
              <a:xfrm>
                <a:off x="3559" y="2568"/>
                <a:ext cx="0" cy="454"/>
              </a:xfrm>
              <a:prstGeom prst="line">
                <a:avLst/>
              </a:prstGeom>
              <a:noFill/>
              <a:ln w="57150">
                <a:solidFill>
                  <a:srgbClr val="3333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208" name="Line 80"/>
              <p:cNvSpPr>
                <a:spLocks noChangeShapeType="1"/>
              </p:cNvSpPr>
              <p:nvPr/>
            </p:nvSpPr>
            <p:spPr bwMode="auto">
              <a:xfrm>
                <a:off x="3923" y="2568"/>
                <a:ext cx="0" cy="454"/>
              </a:xfrm>
              <a:prstGeom prst="line">
                <a:avLst/>
              </a:prstGeom>
              <a:noFill/>
              <a:ln w="57150">
                <a:solidFill>
                  <a:srgbClr val="3333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209" name="Line 81"/>
              <p:cNvSpPr>
                <a:spLocks noChangeShapeType="1"/>
              </p:cNvSpPr>
              <p:nvPr/>
            </p:nvSpPr>
            <p:spPr bwMode="auto">
              <a:xfrm flipV="1">
                <a:off x="3787" y="2523"/>
                <a:ext cx="0" cy="227"/>
              </a:xfrm>
              <a:prstGeom prst="line">
                <a:avLst/>
              </a:prstGeom>
              <a:noFill/>
              <a:ln w="57150">
                <a:solidFill>
                  <a:srgbClr val="333399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210" name="Line 82"/>
              <p:cNvSpPr>
                <a:spLocks noChangeShapeType="1"/>
              </p:cNvSpPr>
              <p:nvPr/>
            </p:nvSpPr>
            <p:spPr bwMode="auto">
              <a:xfrm flipV="1">
                <a:off x="3969" y="2341"/>
                <a:ext cx="0" cy="226"/>
              </a:xfrm>
              <a:prstGeom prst="line">
                <a:avLst/>
              </a:prstGeom>
              <a:noFill/>
              <a:ln w="57150">
                <a:solidFill>
                  <a:srgbClr val="333399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211" name="Line 83"/>
              <p:cNvSpPr>
                <a:spLocks noChangeShapeType="1"/>
              </p:cNvSpPr>
              <p:nvPr/>
            </p:nvSpPr>
            <p:spPr bwMode="auto">
              <a:xfrm flipV="1">
                <a:off x="3470" y="2341"/>
                <a:ext cx="45" cy="273"/>
              </a:xfrm>
              <a:prstGeom prst="line">
                <a:avLst/>
              </a:prstGeom>
              <a:noFill/>
              <a:ln w="57150">
                <a:solidFill>
                  <a:srgbClr val="333399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212" name="Line 84"/>
              <p:cNvSpPr>
                <a:spLocks noChangeShapeType="1"/>
              </p:cNvSpPr>
              <p:nvPr/>
            </p:nvSpPr>
            <p:spPr bwMode="auto">
              <a:xfrm flipH="1" flipV="1">
                <a:off x="3606" y="1933"/>
                <a:ext cx="45" cy="226"/>
              </a:xfrm>
              <a:prstGeom prst="line">
                <a:avLst/>
              </a:prstGeom>
              <a:noFill/>
              <a:ln w="57150">
                <a:solidFill>
                  <a:srgbClr val="333399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213" name="Line 85"/>
              <p:cNvSpPr>
                <a:spLocks noChangeShapeType="1"/>
              </p:cNvSpPr>
              <p:nvPr/>
            </p:nvSpPr>
            <p:spPr bwMode="auto">
              <a:xfrm flipH="1" flipV="1">
                <a:off x="3742" y="1570"/>
                <a:ext cx="91" cy="227"/>
              </a:xfrm>
              <a:prstGeom prst="line">
                <a:avLst/>
              </a:prstGeom>
              <a:noFill/>
              <a:ln w="57150">
                <a:solidFill>
                  <a:srgbClr val="333399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176214" name="Group 86"/>
          <p:cNvGrpSpPr>
            <a:grpSpLocks/>
          </p:cNvGrpSpPr>
          <p:nvPr/>
        </p:nvGrpSpPr>
        <p:grpSpPr bwMode="auto">
          <a:xfrm>
            <a:off x="2714625" y="1203325"/>
            <a:ext cx="11333163" cy="3262313"/>
            <a:chOff x="4150" y="-11"/>
            <a:chExt cx="3238" cy="1445"/>
          </a:xfrm>
        </p:grpSpPr>
        <p:sp>
          <p:nvSpPr>
            <p:cNvPr id="176215" name="Text Box 87"/>
            <p:cNvSpPr txBox="1">
              <a:spLocks noChangeArrowheads="1"/>
            </p:cNvSpPr>
            <p:nvPr/>
          </p:nvSpPr>
          <p:spPr bwMode="auto">
            <a:xfrm>
              <a:off x="5438" y="-11"/>
              <a:ext cx="1950" cy="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3200" dirty="0">
                  <a:latin typeface="Times New Roman" charset="0"/>
                </a:rPr>
                <a:t>Proton-rich beam</a:t>
              </a:r>
            </a:p>
            <a:p>
              <a:pPr>
                <a:defRPr/>
              </a:pPr>
              <a:r>
                <a:rPr lang="en-GB" sz="3200" dirty="0">
                  <a:latin typeface="Times New Roman" charset="0"/>
                </a:rPr>
                <a:t>compensated </a:t>
              </a:r>
            </a:p>
            <a:p>
              <a:pPr>
                <a:defRPr/>
              </a:pPr>
              <a:r>
                <a:rPr lang="en-GB" sz="3200" dirty="0">
                  <a:latin typeface="Times New Roman" charset="0"/>
                </a:rPr>
                <a:t>by ambient </a:t>
              </a:r>
            </a:p>
            <a:p>
              <a:pPr>
                <a:defRPr/>
              </a:pPr>
              <a:r>
                <a:rPr lang="en-GB" sz="3200" dirty="0">
                  <a:latin typeface="Times New Roman" charset="0"/>
                </a:rPr>
                <a:t>electrons </a:t>
              </a:r>
            </a:p>
            <a:p>
              <a:pPr>
                <a:defRPr/>
              </a:pPr>
              <a:r>
                <a:rPr lang="en-GB" sz="3200" dirty="0">
                  <a:latin typeface="Times New Roman" charset="0"/>
                </a:rPr>
                <a:t>P &amp; jets precipitate </a:t>
              </a:r>
            </a:p>
            <a:p>
              <a:pPr>
                <a:defRPr/>
              </a:pPr>
              <a:r>
                <a:rPr lang="en-GB" sz="3200" dirty="0">
                  <a:latin typeface="Times New Roman" charset="0"/>
                </a:rPr>
                <a:t>about 10s</a:t>
              </a:r>
            </a:p>
          </p:txBody>
        </p:sp>
        <p:grpSp>
          <p:nvGrpSpPr>
            <p:cNvPr id="55317" name="Group 88"/>
            <p:cNvGrpSpPr>
              <a:grpSpLocks/>
            </p:cNvGrpSpPr>
            <p:nvPr/>
          </p:nvGrpSpPr>
          <p:grpSpPr bwMode="auto">
            <a:xfrm>
              <a:off x="4150" y="890"/>
              <a:ext cx="1995" cy="544"/>
              <a:chOff x="4196" y="890"/>
              <a:chExt cx="1995" cy="544"/>
            </a:xfrm>
          </p:grpSpPr>
          <p:sp>
            <p:nvSpPr>
              <p:cNvPr id="176217" name="Line 89"/>
              <p:cNvSpPr>
                <a:spLocks noChangeShapeType="1"/>
              </p:cNvSpPr>
              <p:nvPr/>
            </p:nvSpPr>
            <p:spPr bwMode="auto">
              <a:xfrm flipH="1">
                <a:off x="5829" y="1117"/>
                <a:ext cx="362" cy="31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218" name="Line 90"/>
              <p:cNvSpPr>
                <a:spLocks noChangeShapeType="1"/>
              </p:cNvSpPr>
              <p:nvPr/>
            </p:nvSpPr>
            <p:spPr bwMode="auto">
              <a:xfrm flipH="1">
                <a:off x="4196" y="890"/>
                <a:ext cx="1905" cy="2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55311" name="Group 91"/>
          <p:cNvGrpSpPr>
            <a:grpSpLocks/>
          </p:cNvGrpSpPr>
          <p:nvPr/>
        </p:nvGrpSpPr>
        <p:grpSpPr bwMode="auto">
          <a:xfrm>
            <a:off x="0" y="330200"/>
            <a:ext cx="12850813" cy="9423400"/>
            <a:chOff x="0" y="73"/>
            <a:chExt cx="5692" cy="4174"/>
          </a:xfrm>
        </p:grpSpPr>
        <p:sp>
          <p:nvSpPr>
            <p:cNvPr id="176220" name="Line 92"/>
            <p:cNvSpPr>
              <a:spLocks noChangeShapeType="1"/>
            </p:cNvSpPr>
            <p:nvPr/>
          </p:nvSpPr>
          <p:spPr bwMode="auto">
            <a:xfrm>
              <a:off x="68" y="91"/>
              <a:ext cx="0" cy="4156"/>
            </a:xfrm>
            <a:prstGeom prst="line">
              <a:avLst/>
            </a:prstGeom>
            <a:noFill/>
            <a:ln w="76200">
              <a:solidFill>
                <a:srgbClr val="D8006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221" name="Line 93"/>
            <p:cNvSpPr>
              <a:spLocks noChangeShapeType="1"/>
            </p:cNvSpPr>
            <p:nvPr/>
          </p:nvSpPr>
          <p:spPr bwMode="auto">
            <a:xfrm flipH="1">
              <a:off x="22" y="73"/>
              <a:ext cx="0" cy="4174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222" name="Line 94"/>
            <p:cNvSpPr>
              <a:spLocks noChangeShapeType="1"/>
            </p:cNvSpPr>
            <p:nvPr/>
          </p:nvSpPr>
          <p:spPr bwMode="auto">
            <a:xfrm>
              <a:off x="0" y="119"/>
              <a:ext cx="5692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223" name="Line 95"/>
            <p:cNvSpPr>
              <a:spLocks noChangeShapeType="1"/>
            </p:cNvSpPr>
            <p:nvPr/>
          </p:nvSpPr>
          <p:spPr bwMode="auto">
            <a:xfrm flipV="1">
              <a:off x="0" y="73"/>
              <a:ext cx="5692" cy="0"/>
            </a:xfrm>
            <a:prstGeom prst="line">
              <a:avLst/>
            </a:prstGeom>
            <a:noFill/>
            <a:ln w="76200">
              <a:solidFill>
                <a:srgbClr val="D8006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6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7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9063" y="8877300"/>
            <a:ext cx="836612" cy="695325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026F554A-F24A-C94E-95F1-ECF7B1D19724}" type="slidenum">
              <a:rPr lang="en-GB" sz="37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pPr eaLnBrk="1" hangingPunct="1"/>
              <a:t>25</a:t>
            </a:fld>
            <a:endParaRPr lang="en-GB" sz="370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</p:txBody>
      </p:sp>
      <p:grpSp>
        <p:nvGrpSpPr>
          <p:cNvPr id="57346" name="Group 2"/>
          <p:cNvGrpSpPr>
            <a:grpSpLocks/>
          </p:cNvGrpSpPr>
          <p:nvPr/>
        </p:nvGrpSpPr>
        <p:grpSpPr bwMode="auto">
          <a:xfrm>
            <a:off x="49213" y="63500"/>
            <a:ext cx="12955587" cy="9690100"/>
            <a:chOff x="22" y="28"/>
            <a:chExt cx="5738" cy="4292"/>
          </a:xfrm>
        </p:grpSpPr>
        <p:sp>
          <p:nvSpPr>
            <p:cNvPr id="57350" name="Line 3"/>
            <p:cNvSpPr>
              <a:spLocks noChangeShapeType="1"/>
            </p:cNvSpPr>
            <p:nvPr/>
          </p:nvSpPr>
          <p:spPr bwMode="auto">
            <a:xfrm flipV="1">
              <a:off x="22" y="136"/>
              <a:ext cx="0" cy="4184"/>
            </a:xfrm>
            <a:prstGeom prst="line">
              <a:avLst/>
            </a:prstGeom>
            <a:noFill/>
            <a:ln w="25400">
              <a:solidFill>
                <a:srgbClr val="CC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51" name="Line 4"/>
            <p:cNvSpPr>
              <a:spLocks noChangeShapeType="1"/>
            </p:cNvSpPr>
            <p:nvPr/>
          </p:nvSpPr>
          <p:spPr bwMode="auto">
            <a:xfrm flipV="1">
              <a:off x="136" y="28"/>
              <a:ext cx="0" cy="4292"/>
            </a:xfrm>
            <a:prstGeom prst="line">
              <a:avLst/>
            </a:prstGeom>
            <a:noFill/>
            <a:ln w="25400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52" name="Line 5"/>
            <p:cNvSpPr>
              <a:spLocks noChangeShapeType="1"/>
            </p:cNvSpPr>
            <p:nvPr/>
          </p:nvSpPr>
          <p:spPr bwMode="auto">
            <a:xfrm flipH="1">
              <a:off x="136" y="28"/>
              <a:ext cx="5624" cy="0"/>
            </a:xfrm>
            <a:prstGeom prst="line">
              <a:avLst/>
            </a:prstGeom>
            <a:noFill/>
            <a:ln w="25400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53" name="Line 6"/>
            <p:cNvSpPr>
              <a:spLocks noChangeShapeType="1"/>
            </p:cNvSpPr>
            <p:nvPr/>
          </p:nvSpPr>
          <p:spPr bwMode="auto">
            <a:xfrm flipH="1" flipV="1">
              <a:off x="22" y="136"/>
              <a:ext cx="5738" cy="0"/>
            </a:xfrm>
            <a:prstGeom prst="line">
              <a:avLst/>
            </a:prstGeom>
            <a:noFill/>
            <a:ln w="25400">
              <a:solidFill>
                <a:srgbClr val="CC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54" name="Line 7"/>
            <p:cNvSpPr>
              <a:spLocks noChangeShapeType="1"/>
            </p:cNvSpPr>
            <p:nvPr/>
          </p:nvSpPr>
          <p:spPr bwMode="auto">
            <a:xfrm flipH="1" flipV="1">
              <a:off x="68" y="210"/>
              <a:ext cx="0" cy="4110"/>
            </a:xfrm>
            <a:prstGeom prst="line">
              <a:avLst/>
            </a:prstGeom>
            <a:noFill/>
            <a:ln w="25400">
              <a:solidFill>
                <a:srgbClr val="A50EBE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55" name="Line 8"/>
            <p:cNvSpPr>
              <a:spLocks noChangeShapeType="1"/>
            </p:cNvSpPr>
            <p:nvPr/>
          </p:nvSpPr>
          <p:spPr bwMode="auto">
            <a:xfrm flipV="1">
              <a:off x="204" y="73"/>
              <a:ext cx="0" cy="273"/>
            </a:xfrm>
            <a:prstGeom prst="line">
              <a:avLst/>
            </a:prstGeom>
            <a:noFill/>
            <a:ln w="25400">
              <a:solidFill>
                <a:srgbClr val="A50EBE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56" name="Line 9"/>
            <p:cNvSpPr>
              <a:spLocks noChangeShapeType="1"/>
            </p:cNvSpPr>
            <p:nvPr/>
          </p:nvSpPr>
          <p:spPr bwMode="auto">
            <a:xfrm flipH="1" flipV="1">
              <a:off x="204" y="73"/>
              <a:ext cx="5556" cy="0"/>
            </a:xfrm>
            <a:prstGeom prst="line">
              <a:avLst/>
            </a:prstGeom>
            <a:noFill/>
            <a:ln w="25400">
              <a:solidFill>
                <a:srgbClr val="A50EBE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57" name="Line 10"/>
            <p:cNvSpPr>
              <a:spLocks noChangeShapeType="1"/>
            </p:cNvSpPr>
            <p:nvPr/>
          </p:nvSpPr>
          <p:spPr bwMode="auto">
            <a:xfrm rot="16200000" flipV="1">
              <a:off x="204" y="74"/>
              <a:ext cx="0" cy="272"/>
            </a:xfrm>
            <a:prstGeom prst="line">
              <a:avLst/>
            </a:prstGeom>
            <a:noFill/>
            <a:ln w="25400">
              <a:solidFill>
                <a:srgbClr val="A50EBE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347" name="Text Box 11"/>
          <p:cNvSpPr txBox="1">
            <a:spLocks noChangeArrowheads="1"/>
          </p:cNvSpPr>
          <p:nvPr/>
        </p:nvSpPr>
        <p:spPr bwMode="auto">
          <a:xfrm>
            <a:off x="813768" y="196280"/>
            <a:ext cx="11429902" cy="86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GB" sz="2400" b="1" u="sng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PARTICLE PRECIPITATION </a:t>
            </a:r>
            <a:r>
              <a:rPr lang="mr-IN" sz="2400" b="1" u="sng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–</a:t>
            </a:r>
            <a:r>
              <a:rPr lang="en-GB" sz="2400" b="1" u="sng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Fokker-Planck-Landau equation, </a:t>
            </a:r>
          </a:p>
          <a:p>
            <a:pPr algn="l" eaLnBrk="1" hangingPunct="1"/>
            <a:r>
              <a:rPr lang="en-GB" sz="2400" b="1" u="sng" dirty="0" err="1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Zharkova</a:t>
            </a:r>
            <a:r>
              <a:rPr lang="en-GB" sz="2400" b="1" u="sng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et al, 1995, </a:t>
            </a:r>
            <a:r>
              <a:rPr lang="en-GB" sz="2400" b="1" u="sng" dirty="0" err="1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Zharkova</a:t>
            </a:r>
            <a:r>
              <a:rPr lang="en-GB" sz="2400" b="1" u="sng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and </a:t>
            </a:r>
            <a:r>
              <a:rPr lang="en-GB" sz="2400" b="1" u="sng" dirty="0" err="1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Gordovskyy</a:t>
            </a:r>
            <a:r>
              <a:rPr lang="en-GB" sz="2400" b="1" u="sng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, 2005, </a:t>
            </a:r>
            <a:r>
              <a:rPr lang="en-GB" sz="2400" b="1" u="sng" dirty="0" err="1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Siversky</a:t>
            </a:r>
            <a:r>
              <a:rPr lang="en-GB" sz="2400" b="1" u="sng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and </a:t>
            </a:r>
            <a:r>
              <a:rPr lang="en-GB" sz="2400" b="1" u="sng" dirty="0" err="1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Zharkova</a:t>
            </a:r>
            <a:r>
              <a:rPr lang="en-GB" sz="2400" b="1" u="sng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, 2009  </a:t>
            </a:r>
            <a:r>
              <a:rPr lang="en-GB" sz="2400" b="1" u="sng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325644" name="Picture 12" descr="anim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8" y="1190625"/>
            <a:ext cx="8831262" cy="717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45" name="Picture 13" descr="mod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1190625"/>
            <a:ext cx="9361488" cy="7334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25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49218" y="389162"/>
            <a:ext cx="10323614" cy="772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tabLst>
                <a:tab pos="933888" algn="l"/>
                <a:tab pos="1867774" algn="l"/>
                <a:tab pos="2801661" algn="l"/>
                <a:tab pos="3735549" algn="l"/>
                <a:tab pos="4669435" algn="l"/>
                <a:tab pos="5603323" algn="l"/>
                <a:tab pos="6537211" algn="l"/>
                <a:tab pos="7471098" algn="l"/>
                <a:tab pos="8404984" algn="l"/>
                <a:tab pos="9338872" algn="l"/>
                <a:tab pos="10272760" algn="l"/>
                <a:tab pos="11206646" algn="l"/>
              </a:tabLst>
              <a:defRPr/>
            </a:pPr>
            <a:r>
              <a:rPr lang="en-GB" sz="4100" dirty="0">
                <a:solidFill>
                  <a:schemeClr val="tx2">
                    <a:satMod val="130000"/>
                  </a:schemeClr>
                </a:solidFill>
              </a:rPr>
              <a:t>		</a:t>
            </a:r>
            <a:r>
              <a:rPr lang="en-GB" sz="4100" u="sng" dirty="0">
                <a:solidFill>
                  <a:srgbClr val="3333FF"/>
                </a:solidFill>
              </a:rPr>
              <a:t>Fokker-Planck equation</a:t>
            </a: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1389832" y="3652664"/>
            <a:ext cx="6037504" cy="89959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6107" tIns="58054" rIns="116107" bIns="58054"/>
          <a:lstStyle/>
          <a:p>
            <a:pPr>
              <a:tabLst>
                <a:tab pos="933888" algn="l"/>
                <a:tab pos="1867774" algn="l"/>
                <a:tab pos="2801661" algn="l"/>
                <a:tab pos="3735549" algn="l"/>
                <a:tab pos="4669435" algn="l"/>
                <a:tab pos="5603323" algn="l"/>
              </a:tabLst>
            </a:pPr>
            <a:r>
              <a:rPr lang="en-GB" i="1" dirty="0">
                <a:solidFill>
                  <a:srgbClr val="0000FF"/>
                </a:solidFill>
                <a:ea typeface="DejaVu Sans" charset="0"/>
                <a:cs typeface="DejaVu Sans" charset="0"/>
              </a:rPr>
              <a:t>self-induced (return current) electric field</a:t>
            </a: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256001" y="7620021"/>
            <a:ext cx="4411392" cy="711204"/>
          </a:xfrm>
          <a:prstGeom prst="rect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lIns="116107" tIns="58054" rIns="116107" bIns="58054"/>
          <a:lstStyle/>
          <a:p>
            <a:pPr>
              <a:tabLst>
                <a:tab pos="933888" algn="l"/>
                <a:tab pos="1867774" algn="l"/>
                <a:tab pos="2801661" algn="l"/>
                <a:tab pos="3735549" algn="l"/>
              </a:tabLst>
            </a:pPr>
            <a:r>
              <a:rPr lang="en-GB" i="1" dirty="0">
                <a:solidFill>
                  <a:srgbClr val="008000"/>
                </a:solidFill>
                <a:ea typeface="DejaVu Sans" charset="0"/>
                <a:cs typeface="DejaVu Sans" charset="0"/>
              </a:rPr>
              <a:t>collisions with ambient plasma</a:t>
            </a:r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5689594" y="7620020"/>
            <a:ext cx="3715072" cy="924924"/>
          </a:xfrm>
          <a:prstGeom prst="rect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lIns="116107" tIns="58054" rIns="116107" bIns="58054"/>
          <a:lstStyle/>
          <a:p>
            <a:pPr>
              <a:tabLst>
                <a:tab pos="933888" algn="l"/>
                <a:tab pos="1867774" algn="l"/>
                <a:tab pos="2801661" algn="l"/>
              </a:tabLst>
            </a:pPr>
            <a:r>
              <a:rPr lang="en-GB" i="1" dirty="0">
                <a:solidFill>
                  <a:srgbClr val="FF0000"/>
                </a:solidFill>
                <a:ea typeface="DejaVu Sans" charset="0"/>
                <a:cs typeface="DejaVu Sans" charset="0"/>
              </a:rPr>
              <a:t>converging magnetic field</a:t>
            </a:r>
          </a:p>
        </p:txBody>
      </p:sp>
      <p:sp>
        <p:nvSpPr>
          <p:cNvPr id="10246" name="Line 5"/>
          <p:cNvSpPr>
            <a:spLocks noChangeShapeType="1"/>
          </p:cNvSpPr>
          <p:nvPr/>
        </p:nvSpPr>
        <p:spPr bwMode="auto">
          <a:xfrm flipH="1">
            <a:off x="3506176" y="4645352"/>
            <a:ext cx="700416" cy="696393"/>
          </a:xfrm>
          <a:prstGeom prst="line">
            <a:avLst/>
          </a:prstGeom>
          <a:noFill/>
          <a:ln w="18000">
            <a:solidFill>
              <a:srgbClr val="0000FF"/>
            </a:solidFill>
            <a:round/>
            <a:headEnd/>
            <a:tailEnd/>
          </a:ln>
        </p:spPr>
        <p:txBody>
          <a:bodyPr lIns="117964" tIns="58983" rIns="117964" bIns="58983"/>
          <a:lstStyle/>
          <a:p>
            <a:endParaRPr lang="en-GB"/>
          </a:p>
        </p:txBody>
      </p:sp>
      <p:sp>
        <p:nvSpPr>
          <p:cNvPr id="10247" name="Line 6"/>
          <p:cNvSpPr>
            <a:spLocks noChangeShapeType="1"/>
          </p:cNvSpPr>
          <p:nvPr/>
        </p:nvSpPr>
        <p:spPr bwMode="auto">
          <a:xfrm>
            <a:off x="5363712" y="4645352"/>
            <a:ext cx="464896" cy="696393"/>
          </a:xfrm>
          <a:prstGeom prst="line">
            <a:avLst/>
          </a:prstGeom>
          <a:noFill/>
          <a:ln w="18000">
            <a:solidFill>
              <a:srgbClr val="0000FF"/>
            </a:solidFill>
            <a:round/>
            <a:headEnd/>
            <a:tailEnd/>
          </a:ln>
        </p:spPr>
        <p:txBody>
          <a:bodyPr lIns="117964" tIns="58983" rIns="117964" bIns="58983"/>
          <a:lstStyle/>
          <a:p>
            <a:endParaRPr lang="en-GB"/>
          </a:p>
        </p:txBody>
      </p:sp>
      <p:sp>
        <p:nvSpPr>
          <p:cNvPr id="10248" name="Line 7"/>
          <p:cNvSpPr>
            <a:spLocks noChangeShapeType="1"/>
          </p:cNvSpPr>
          <p:nvPr/>
        </p:nvSpPr>
        <p:spPr bwMode="auto">
          <a:xfrm flipV="1">
            <a:off x="3274752" y="7197429"/>
            <a:ext cx="696320" cy="700490"/>
          </a:xfrm>
          <a:prstGeom prst="line">
            <a:avLst/>
          </a:prstGeom>
          <a:noFill/>
          <a:ln w="18000">
            <a:solidFill>
              <a:srgbClr val="008000"/>
            </a:solidFill>
            <a:round/>
            <a:headEnd/>
            <a:tailEnd/>
          </a:ln>
        </p:spPr>
        <p:txBody>
          <a:bodyPr lIns="117964" tIns="58983" rIns="117964" bIns="58983"/>
          <a:lstStyle/>
          <a:p>
            <a:endParaRPr lang="en-GB"/>
          </a:p>
        </p:txBody>
      </p:sp>
      <p:sp>
        <p:nvSpPr>
          <p:cNvPr id="10249" name="Line 8"/>
          <p:cNvSpPr>
            <a:spLocks noChangeShapeType="1"/>
          </p:cNvSpPr>
          <p:nvPr/>
        </p:nvSpPr>
        <p:spPr bwMode="auto">
          <a:xfrm flipH="1" flipV="1">
            <a:off x="950272" y="7197429"/>
            <a:ext cx="468992" cy="700490"/>
          </a:xfrm>
          <a:prstGeom prst="line">
            <a:avLst/>
          </a:prstGeom>
          <a:noFill/>
          <a:ln w="18000">
            <a:solidFill>
              <a:srgbClr val="008000"/>
            </a:solidFill>
            <a:round/>
            <a:headEnd/>
            <a:tailEnd/>
          </a:ln>
        </p:spPr>
        <p:txBody>
          <a:bodyPr lIns="117964" tIns="58983" rIns="117964" bIns="58983"/>
          <a:lstStyle/>
          <a:p>
            <a:endParaRPr lang="en-GB"/>
          </a:p>
        </p:txBody>
      </p:sp>
      <p:sp>
        <p:nvSpPr>
          <p:cNvPr id="10250" name="Line 9"/>
          <p:cNvSpPr>
            <a:spLocks noChangeShapeType="1"/>
          </p:cNvSpPr>
          <p:nvPr/>
        </p:nvSpPr>
        <p:spPr bwMode="auto">
          <a:xfrm flipV="1">
            <a:off x="7895041" y="7197429"/>
            <a:ext cx="487424" cy="700490"/>
          </a:xfrm>
          <a:prstGeom prst="line">
            <a:avLst/>
          </a:prstGeom>
          <a:noFill/>
          <a:ln w="18000">
            <a:solidFill>
              <a:srgbClr val="FF0000"/>
            </a:solidFill>
            <a:round/>
            <a:headEnd/>
            <a:tailEnd/>
          </a:ln>
        </p:spPr>
        <p:txBody>
          <a:bodyPr lIns="117964" tIns="58983" rIns="117964" bIns="58983"/>
          <a:lstStyle/>
          <a:p>
            <a:endParaRPr lang="en-GB"/>
          </a:p>
        </p:txBody>
      </p:sp>
      <p:pic>
        <p:nvPicPr>
          <p:cNvPr id="10251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720" y="1132384"/>
            <a:ext cx="2791424" cy="4690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52" name="Picture 11"/>
          <p:cNvPicPr>
            <a:picLocks noChangeAspect="1" noChangeArrowheads="1"/>
          </p:cNvPicPr>
          <p:nvPr/>
        </p:nvPicPr>
        <p:blipFill>
          <a:blip r:embed="rId5" cstate="print">
            <a:lum bright="76000" contrast="91000"/>
          </a:blip>
          <a:srcRect/>
          <a:stretch>
            <a:fillRect/>
          </a:stretch>
        </p:blipFill>
        <p:spPr bwMode="auto">
          <a:xfrm>
            <a:off x="231424" y="5228830"/>
            <a:ext cx="10087400" cy="1948116"/>
          </a:xfrm>
          <a:prstGeom prst="rect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</p:pic>
      <p:pic>
        <p:nvPicPr>
          <p:cNvPr id="10253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75904" y="1626283"/>
            <a:ext cx="5095424" cy="51307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54" name="Text Box 13"/>
          <p:cNvSpPr txBox="1">
            <a:spLocks noChangeArrowheads="1"/>
          </p:cNvSpPr>
          <p:nvPr/>
        </p:nvSpPr>
        <p:spPr bwMode="auto">
          <a:xfrm>
            <a:off x="0" y="1636440"/>
            <a:ext cx="3903889" cy="12770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6107" tIns="58054" rIns="116107" bIns="58054"/>
          <a:lstStyle/>
          <a:p>
            <a:pPr>
              <a:lnSpc>
                <a:spcPct val="98000"/>
              </a:lnSpc>
              <a:tabLst>
                <a:tab pos="933888" algn="l"/>
                <a:tab pos="1867774" algn="l"/>
                <a:tab pos="2801661" algn="l"/>
              </a:tabLst>
            </a:pPr>
            <a:r>
              <a:rPr lang="en-GB" sz="2800" i="1" dirty="0">
                <a:solidFill>
                  <a:schemeClr val="bg1"/>
                </a:solidFill>
                <a:latin typeface="DejaVu Serif" pitchFamily="16" charset="0"/>
                <a:ea typeface="DejaVu Sans" charset="0"/>
                <a:cs typeface="DejaVu Sans" charset="0"/>
              </a:rPr>
              <a:t>t</a:t>
            </a:r>
            <a:r>
              <a:rPr lang="en-GB" sz="2800" dirty="0">
                <a:solidFill>
                  <a:schemeClr val="bg1"/>
                </a:solidFill>
                <a:ea typeface="DejaVu Sans" charset="0"/>
                <a:cs typeface="DejaVu Sans" charset="0"/>
              </a:rPr>
              <a:t> – time</a:t>
            </a:r>
          </a:p>
          <a:p>
            <a:pPr>
              <a:lnSpc>
                <a:spcPct val="97000"/>
              </a:lnSpc>
              <a:tabLst>
                <a:tab pos="933888" algn="l"/>
                <a:tab pos="1867774" algn="l"/>
                <a:tab pos="2801661" algn="l"/>
              </a:tabLst>
            </a:pPr>
            <a:r>
              <a:rPr lang="en-GB" sz="2800" i="1" dirty="0" err="1">
                <a:solidFill>
                  <a:schemeClr val="bg1"/>
                </a:solidFill>
                <a:latin typeface="DejaVu Serif" pitchFamily="16" charset="0"/>
                <a:ea typeface="DejaVu Sans" charset="0"/>
                <a:cs typeface="DejaVu Sans" charset="0"/>
              </a:rPr>
              <a:t>s</a:t>
            </a:r>
            <a:r>
              <a:rPr lang="en-GB" sz="2800" dirty="0">
                <a:solidFill>
                  <a:schemeClr val="bg1"/>
                </a:solidFill>
                <a:ea typeface="DejaVu Sans" charset="0"/>
                <a:cs typeface="DejaVu Sans" charset="0"/>
              </a:rPr>
              <a:t> – column depth</a:t>
            </a:r>
          </a:p>
          <a:p>
            <a:pPr>
              <a:lnSpc>
                <a:spcPct val="97000"/>
              </a:lnSpc>
              <a:tabLst>
                <a:tab pos="933888" algn="l"/>
                <a:tab pos="1867774" algn="l"/>
                <a:tab pos="2801661" algn="l"/>
              </a:tabLst>
            </a:pPr>
            <a:r>
              <a:rPr lang="en-GB" sz="2800" i="1" dirty="0">
                <a:solidFill>
                  <a:schemeClr val="bg1"/>
                </a:solidFill>
                <a:latin typeface="DejaVu Serif" pitchFamily="16" charset="0"/>
                <a:ea typeface="DejaVu Sans" charset="0"/>
                <a:cs typeface="DejaVu Sans" charset="0"/>
              </a:rPr>
              <a:t>E</a:t>
            </a:r>
            <a:r>
              <a:rPr lang="en-GB" sz="2800" dirty="0">
                <a:solidFill>
                  <a:schemeClr val="bg1"/>
                </a:solidFill>
                <a:ea typeface="DejaVu Sans" charset="0"/>
                <a:cs typeface="DejaVu Sans" charset="0"/>
              </a:rPr>
              <a:t> – energy</a:t>
            </a:r>
          </a:p>
          <a:p>
            <a:pPr>
              <a:lnSpc>
                <a:spcPct val="97000"/>
              </a:lnSpc>
              <a:tabLst>
                <a:tab pos="933888" algn="l"/>
                <a:tab pos="1867774" algn="l"/>
                <a:tab pos="2801661" algn="l"/>
              </a:tabLst>
            </a:pPr>
            <a:r>
              <a:rPr lang="en-GB" sz="2800" i="1" dirty="0">
                <a:solidFill>
                  <a:schemeClr val="bg1"/>
                </a:solidFill>
                <a:latin typeface="DejaVu Serif" pitchFamily="16" charset="0"/>
                <a:cs typeface="Arial" charset="0"/>
              </a:rPr>
              <a:t>μ</a:t>
            </a:r>
            <a:r>
              <a:rPr lang="en-GB" sz="2800" dirty="0">
                <a:solidFill>
                  <a:schemeClr val="bg1"/>
                </a:solidFill>
                <a:cs typeface="Arial" charset="0"/>
              </a:rPr>
              <a:t> – pitch angle cosine</a:t>
            </a:r>
          </a:p>
        </p:txBody>
      </p:sp>
      <p:sp>
        <p:nvSpPr>
          <p:cNvPr id="10255" name="Text Box 14"/>
          <p:cNvSpPr txBox="1">
            <a:spLocks noChangeArrowheads="1"/>
          </p:cNvSpPr>
          <p:nvPr/>
        </p:nvSpPr>
        <p:spPr bwMode="auto">
          <a:xfrm>
            <a:off x="231424" y="8881062"/>
            <a:ext cx="12539904" cy="4198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6107" tIns="58054" rIns="116107" bIns="58054"/>
          <a:lstStyle/>
          <a:p>
            <a:pPr>
              <a:lnSpc>
                <a:spcPct val="98000"/>
              </a:lnSpc>
              <a:tabLst>
                <a:tab pos="933888" algn="l"/>
                <a:tab pos="1867774" algn="l"/>
                <a:tab pos="2801661" algn="l"/>
                <a:tab pos="3735549" algn="l"/>
                <a:tab pos="4669435" algn="l"/>
                <a:tab pos="5603323" algn="l"/>
                <a:tab pos="6537211" algn="l"/>
                <a:tab pos="7471098" algn="l"/>
                <a:tab pos="8404984" algn="l"/>
                <a:tab pos="9338872" algn="l"/>
                <a:tab pos="10272760" algn="l"/>
                <a:tab pos="11206646" algn="l"/>
                <a:tab pos="12140534" algn="l"/>
              </a:tabLst>
            </a:pPr>
            <a:r>
              <a:rPr lang="en-GB" sz="2100" i="1" dirty="0">
                <a:latin typeface="DejaVu Serif" pitchFamily="16" charset="0"/>
                <a:ea typeface="DejaVu Sans" charset="0"/>
                <a:cs typeface="DejaVu Sans" charset="0"/>
              </a:rPr>
              <a:t>n</a:t>
            </a:r>
            <a:r>
              <a:rPr lang="en-GB" sz="2100" dirty="0">
                <a:latin typeface="DejaVu Serif" pitchFamily="16" charset="0"/>
                <a:ea typeface="DejaVu Sans" charset="0"/>
                <a:cs typeface="DejaVu Sans" charset="0"/>
              </a:rPr>
              <a:t>(</a:t>
            </a:r>
            <a:r>
              <a:rPr lang="en-GB" sz="2100" i="1" dirty="0" err="1">
                <a:latin typeface="DejaVu Serif" pitchFamily="16" charset="0"/>
                <a:ea typeface="DejaVu Sans" charset="0"/>
                <a:cs typeface="DejaVu Sans" charset="0"/>
              </a:rPr>
              <a:t>s</a:t>
            </a:r>
            <a:r>
              <a:rPr lang="en-GB" sz="2100" dirty="0">
                <a:latin typeface="DejaVu Serif" pitchFamily="16" charset="0"/>
                <a:ea typeface="DejaVu Sans" charset="0"/>
                <a:cs typeface="DejaVu Sans" charset="0"/>
              </a:rPr>
              <a:t>) </a:t>
            </a:r>
            <a:r>
              <a:rPr lang="en-GB" sz="2100" dirty="0">
                <a:ea typeface="DejaVu Sans" charset="0"/>
                <a:cs typeface="DejaVu Sans" charset="0"/>
              </a:rPr>
              <a:t>and</a:t>
            </a:r>
            <a:r>
              <a:rPr lang="en-GB" sz="2100" dirty="0">
                <a:latin typeface="DejaVu Serif" pitchFamily="16" charset="0"/>
                <a:ea typeface="DejaVu Sans" charset="0"/>
                <a:cs typeface="DejaVu Sans" charset="0"/>
              </a:rPr>
              <a:t> </a:t>
            </a:r>
            <a:r>
              <a:rPr lang="en-GB" sz="2100" i="1" dirty="0">
                <a:latin typeface="DejaVu Serif" pitchFamily="16" charset="0"/>
                <a:ea typeface="DejaVu Sans" charset="0"/>
                <a:cs typeface="DejaVu Sans" charset="0"/>
              </a:rPr>
              <a:t>T</a:t>
            </a:r>
            <a:r>
              <a:rPr lang="en-GB" sz="2100" dirty="0">
                <a:latin typeface="DejaVu Serif" pitchFamily="16" charset="0"/>
                <a:ea typeface="DejaVu Sans" charset="0"/>
                <a:cs typeface="DejaVu Sans" charset="0"/>
              </a:rPr>
              <a:t>(</a:t>
            </a:r>
            <a:r>
              <a:rPr lang="en-GB" sz="2100" i="1" dirty="0" err="1">
                <a:latin typeface="DejaVu Serif" pitchFamily="16" charset="0"/>
                <a:ea typeface="DejaVu Sans" charset="0"/>
                <a:cs typeface="DejaVu Sans" charset="0"/>
              </a:rPr>
              <a:t>s</a:t>
            </a:r>
            <a:r>
              <a:rPr lang="en-GB" sz="2100" dirty="0">
                <a:latin typeface="DejaVu Serif" pitchFamily="16" charset="0"/>
                <a:ea typeface="DejaVu Sans" charset="0"/>
                <a:cs typeface="DejaVu Sans" charset="0"/>
              </a:rPr>
              <a:t>)</a:t>
            </a:r>
            <a:r>
              <a:rPr lang="en-GB" sz="2100" dirty="0">
                <a:ea typeface="DejaVu Sans" charset="0"/>
                <a:cs typeface="DejaVu Sans" charset="0"/>
              </a:rPr>
              <a:t> are taken from the hydro-dynamic model (Zharkova, V. &amp; Zharkov, S., </a:t>
            </a:r>
            <a:r>
              <a:rPr lang="en-GB" sz="2100" dirty="0" err="1">
                <a:ea typeface="DejaVu Sans" charset="0"/>
                <a:cs typeface="DejaVu Sans" charset="0"/>
              </a:rPr>
              <a:t>ApJ</a:t>
            </a:r>
            <a:r>
              <a:rPr lang="en-GB" sz="2100" dirty="0">
                <a:ea typeface="DejaVu Sans" charset="0"/>
                <a:cs typeface="DejaVu Sans" charset="0"/>
              </a:rPr>
              <a:t>, 664, 573, 2007)</a:t>
            </a:r>
            <a:r>
              <a:rPr lang="x-none" sz="2100" dirty="0"/>
              <a:t>‏</a:t>
            </a:r>
            <a:endParaRPr lang="en-GB" sz="2100" dirty="0">
              <a:ea typeface="DejaVu Sans" charset="0"/>
              <a:cs typeface="DejaVu Sans" charset="0"/>
            </a:endParaRPr>
          </a:p>
        </p:txBody>
      </p:sp>
      <p:graphicFrame>
        <p:nvGraphicFramePr>
          <p:cNvPr id="17" name="Object 3"/>
          <p:cNvGraphicFramePr>
            <a:graphicFrameLocks noChangeAspect="1"/>
          </p:cNvGraphicFramePr>
          <p:nvPr/>
        </p:nvGraphicFramePr>
        <p:xfrm>
          <a:off x="406358" y="7518419"/>
          <a:ext cx="9812306" cy="1126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7" name="Bitmap Image" r:id="rId7" imgW="9104762" imgH="1133633" progId="">
                  <p:embed/>
                </p:oleObj>
              </mc:Choice>
              <mc:Fallback>
                <p:oleObj name="Bitmap Image" r:id="rId7" imgW="9104762" imgH="113363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358" y="7518419"/>
                        <a:ext cx="9812306" cy="112663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6754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11699875" cy="1627187"/>
          </a:xfrm>
        </p:spPr>
        <p:txBody>
          <a:bodyPr/>
          <a:lstStyle/>
          <a:p>
            <a:pPr eaLnBrk="1" hangingPunct="1"/>
            <a:r>
              <a:rPr lang="en-GB">
                <a:latin typeface="Hoefler Text" charset="0"/>
                <a:ea typeface="ヒラギノ明朝 ProN W6" charset="0"/>
                <a:cs typeface="ヒラギノ明朝 ProN W6" charset="0"/>
              </a:rPr>
              <a:t>  </a:t>
            </a:r>
          </a:p>
        </p:txBody>
      </p:sp>
      <p:pic>
        <p:nvPicPr>
          <p:cNvPr id="58370" name="Picture 2" descr="C:\research\meetings\2009\jenam\Precip_ppt\mov-fp8-f12-g3-puls10-Bc0-no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2111375"/>
            <a:ext cx="11796713" cy="737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669925" y="0"/>
            <a:ext cx="11701463" cy="1160463"/>
          </a:xfrm>
          <a:prstGeom prst="rect">
            <a:avLst/>
          </a:prstGeom>
        </p:spPr>
        <p:txBody>
          <a:bodyPr lIns="130032" tIns="65016" rIns="130032" bIns="65016" anchor="ctr">
            <a:normAutofit fontScale="77500" lnSpcReduction="20000"/>
          </a:bodyPr>
          <a:lstStyle>
            <a:lvl1pPr defTabSz="1179513" eaLnBrk="0" hangingPunct="0">
              <a:tabLst>
                <a:tab pos="933450" algn="l"/>
                <a:tab pos="1866900" algn="l"/>
                <a:tab pos="2800350" algn="l"/>
                <a:tab pos="3735388" algn="l"/>
                <a:tab pos="4668838" algn="l"/>
                <a:tab pos="5602288" algn="l"/>
                <a:tab pos="6535738" algn="l"/>
                <a:tab pos="7470775" algn="l"/>
                <a:tab pos="8404225" algn="l"/>
                <a:tab pos="9337675" algn="l"/>
                <a:tab pos="10272713" algn="l"/>
                <a:tab pos="11206163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37931725" indent="-37474525" defTabSz="1179513" eaLnBrk="0" hangingPunct="0">
              <a:tabLst>
                <a:tab pos="933450" algn="l"/>
                <a:tab pos="1866900" algn="l"/>
                <a:tab pos="2800350" algn="l"/>
                <a:tab pos="3735388" algn="l"/>
                <a:tab pos="4668838" algn="l"/>
                <a:tab pos="5602288" algn="l"/>
                <a:tab pos="6535738" algn="l"/>
                <a:tab pos="7470775" algn="l"/>
                <a:tab pos="8404225" algn="l"/>
                <a:tab pos="9337675" algn="l"/>
                <a:tab pos="10272713" algn="l"/>
                <a:tab pos="11206163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eaLnBrk="0" hangingPunct="0">
              <a:tabLst>
                <a:tab pos="933450" algn="l"/>
                <a:tab pos="1866900" algn="l"/>
                <a:tab pos="2800350" algn="l"/>
                <a:tab pos="3735388" algn="l"/>
                <a:tab pos="4668838" algn="l"/>
                <a:tab pos="5602288" algn="l"/>
                <a:tab pos="6535738" algn="l"/>
                <a:tab pos="7470775" algn="l"/>
                <a:tab pos="8404225" algn="l"/>
                <a:tab pos="9337675" algn="l"/>
                <a:tab pos="10272713" algn="l"/>
                <a:tab pos="11206163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eaLnBrk="0" hangingPunct="0">
              <a:tabLst>
                <a:tab pos="933450" algn="l"/>
                <a:tab pos="1866900" algn="l"/>
                <a:tab pos="2800350" algn="l"/>
                <a:tab pos="3735388" algn="l"/>
                <a:tab pos="4668838" algn="l"/>
                <a:tab pos="5602288" algn="l"/>
                <a:tab pos="6535738" algn="l"/>
                <a:tab pos="7470775" algn="l"/>
                <a:tab pos="8404225" algn="l"/>
                <a:tab pos="9337675" algn="l"/>
                <a:tab pos="10272713" algn="l"/>
                <a:tab pos="11206163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eaLnBrk="0" hangingPunct="0">
              <a:tabLst>
                <a:tab pos="933450" algn="l"/>
                <a:tab pos="1866900" algn="l"/>
                <a:tab pos="2800350" algn="l"/>
                <a:tab pos="3735388" algn="l"/>
                <a:tab pos="4668838" algn="l"/>
                <a:tab pos="5602288" algn="l"/>
                <a:tab pos="6535738" algn="l"/>
                <a:tab pos="7470775" algn="l"/>
                <a:tab pos="8404225" algn="l"/>
                <a:tab pos="9337675" algn="l"/>
                <a:tab pos="10272713" algn="l"/>
                <a:tab pos="11206163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  <a:tab pos="1866900" algn="l"/>
                <a:tab pos="2800350" algn="l"/>
                <a:tab pos="3735388" algn="l"/>
                <a:tab pos="4668838" algn="l"/>
                <a:tab pos="5602288" algn="l"/>
                <a:tab pos="6535738" algn="l"/>
                <a:tab pos="7470775" algn="l"/>
                <a:tab pos="8404225" algn="l"/>
                <a:tab pos="9337675" algn="l"/>
                <a:tab pos="10272713" algn="l"/>
                <a:tab pos="11206163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  <a:tab pos="1866900" algn="l"/>
                <a:tab pos="2800350" algn="l"/>
                <a:tab pos="3735388" algn="l"/>
                <a:tab pos="4668838" algn="l"/>
                <a:tab pos="5602288" algn="l"/>
                <a:tab pos="6535738" algn="l"/>
                <a:tab pos="7470775" algn="l"/>
                <a:tab pos="8404225" algn="l"/>
                <a:tab pos="9337675" algn="l"/>
                <a:tab pos="10272713" algn="l"/>
                <a:tab pos="11206163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  <a:tab pos="1866900" algn="l"/>
                <a:tab pos="2800350" algn="l"/>
                <a:tab pos="3735388" algn="l"/>
                <a:tab pos="4668838" algn="l"/>
                <a:tab pos="5602288" algn="l"/>
                <a:tab pos="6535738" algn="l"/>
                <a:tab pos="7470775" algn="l"/>
                <a:tab pos="8404225" algn="l"/>
                <a:tab pos="9337675" algn="l"/>
                <a:tab pos="10272713" algn="l"/>
                <a:tab pos="11206163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  <a:tab pos="1866900" algn="l"/>
                <a:tab pos="2800350" algn="l"/>
                <a:tab pos="3735388" algn="l"/>
                <a:tab pos="4668838" algn="l"/>
                <a:tab pos="5602288" algn="l"/>
                <a:tab pos="6535738" algn="l"/>
                <a:tab pos="7470775" algn="l"/>
                <a:tab pos="8404225" algn="l"/>
                <a:tab pos="9337675" algn="l"/>
                <a:tab pos="10272713" algn="l"/>
                <a:tab pos="11206163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en-GB" sz="5100" u="sng" dirty="0">
                <a:effectLst>
                  <a:outerShdw blurRad="38100" dist="38100" dir="2700000" algn="tl">
                    <a:srgbClr val="DDDDDD"/>
                  </a:outerShdw>
                </a:effectLst>
                <a:latin typeface="Hoefler Text" charset="0"/>
                <a:ea typeface="ヒラギノ明朝 ProN W6" charset="0"/>
                <a:cs typeface="ヒラギノ明朝 ProN W6" charset="0"/>
              </a:rPr>
              <a:t>			</a:t>
            </a:r>
            <a:r>
              <a:rPr lang="en-GB" sz="5100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oefler Text" charset="0"/>
                <a:ea typeface="ヒラギノ明朝 ProN W6" charset="0"/>
                <a:cs typeface="ヒラギノ明朝 ProN W6" charset="0"/>
              </a:rPr>
              <a:t>Impulsive injection: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5100" u="sng" dirty="0">
                <a:effectLst>
                  <a:outerShdw blurRad="38100" dist="38100" dir="2700000" algn="tl">
                    <a:srgbClr val="DDDDDD"/>
                  </a:outerShdw>
                </a:effectLst>
                <a:latin typeface="Hoefler Text" charset="0"/>
                <a:ea typeface="ヒラギノ明朝 ProN W6" charset="0"/>
                <a:cs typeface="ヒラギノ明朝 ProN W6" charset="0"/>
              </a:rPr>
              <a:t>e (&gt;80 </a:t>
            </a:r>
            <a:r>
              <a:rPr lang="en-GB" sz="5100" u="sng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Hoefler Text" charset="0"/>
                <a:ea typeface="ヒラギノ明朝 ProN W6" charset="0"/>
                <a:cs typeface="ヒラギノ明朝 ProN W6" charset="0"/>
              </a:rPr>
              <a:t>keV</a:t>
            </a:r>
            <a:r>
              <a:rPr lang="en-GB" sz="5100" u="sng" dirty="0">
                <a:effectLst>
                  <a:outerShdw blurRad="38100" dist="38100" dir="2700000" algn="tl">
                    <a:srgbClr val="DDDDDD"/>
                  </a:outerShdw>
                </a:effectLst>
                <a:latin typeface="Hoefler Text" charset="0"/>
                <a:ea typeface="ヒラギノ明朝 ProN W6" charset="0"/>
                <a:cs typeface="ヒラギノ明朝 ProN W6" charset="0"/>
              </a:rPr>
              <a:t>) reach the photosphere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500" u="sng" dirty="0">
                <a:solidFill>
                  <a:srgbClr val="0000FF"/>
                </a:solidFill>
              </a:rPr>
              <a:t>			    </a:t>
            </a:r>
            <a:r>
              <a:rPr lang="en-GB" sz="3300" u="sng" dirty="0" err="1">
                <a:solidFill>
                  <a:srgbClr val="0000FF"/>
                </a:solidFill>
              </a:rPr>
              <a:t>Siversky&amp;Zharkova</a:t>
            </a:r>
            <a:r>
              <a:rPr lang="en-GB" sz="3300" u="sng" dirty="0">
                <a:solidFill>
                  <a:srgbClr val="0000FF"/>
                </a:solidFill>
              </a:rPr>
              <a:t>, 2009, A&amp;A </a:t>
            </a:r>
            <a:r>
              <a:rPr lang="en-GB" sz="3300" u="sng" dirty="0">
                <a:effectLst>
                  <a:outerShdw blurRad="38100" dist="38100" dir="2700000" algn="tl">
                    <a:srgbClr val="DDDDDD"/>
                  </a:outerShdw>
                </a:effectLst>
                <a:latin typeface="Hoefler Text" charset="0"/>
                <a:ea typeface="ヒラギノ明朝 ProN W6" charset="0"/>
                <a:cs typeface="ヒラギノ明朝 ProN W6" charset="0"/>
              </a:rPr>
              <a:t> </a:t>
            </a:r>
          </a:p>
        </p:txBody>
      </p:sp>
      <p:sp>
        <p:nvSpPr>
          <p:cNvPr id="58372" name="Text Box 3"/>
          <p:cNvSpPr txBox="1">
            <a:spLocks noChangeArrowheads="1"/>
          </p:cNvSpPr>
          <p:nvPr/>
        </p:nvSpPr>
        <p:spPr bwMode="auto">
          <a:xfrm>
            <a:off x="814388" y="1181100"/>
            <a:ext cx="11376025" cy="7747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6107" tIns="58054" rIns="116107" bIns="58054"/>
          <a:lstStyle>
            <a:lvl1pPr eaLnBrk="0" hangingPunct="0">
              <a:tabLst>
                <a:tab pos="931863" algn="l"/>
                <a:tab pos="1866900" algn="l"/>
                <a:tab pos="2798763" algn="l"/>
                <a:tab pos="3733800" algn="l"/>
                <a:tab pos="4668838" algn="l"/>
                <a:tab pos="5600700" algn="l"/>
                <a:tab pos="6535738" algn="l"/>
                <a:tab pos="7470775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931863" algn="l"/>
                <a:tab pos="1866900" algn="l"/>
                <a:tab pos="2798763" algn="l"/>
                <a:tab pos="3733800" algn="l"/>
                <a:tab pos="4668838" algn="l"/>
                <a:tab pos="5600700" algn="l"/>
                <a:tab pos="6535738" algn="l"/>
                <a:tab pos="7470775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931863" algn="l"/>
                <a:tab pos="1866900" algn="l"/>
                <a:tab pos="2798763" algn="l"/>
                <a:tab pos="3733800" algn="l"/>
                <a:tab pos="4668838" algn="l"/>
                <a:tab pos="5600700" algn="l"/>
                <a:tab pos="6535738" algn="l"/>
                <a:tab pos="7470775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931863" algn="l"/>
                <a:tab pos="1866900" algn="l"/>
                <a:tab pos="2798763" algn="l"/>
                <a:tab pos="3733800" algn="l"/>
                <a:tab pos="4668838" algn="l"/>
                <a:tab pos="5600700" algn="l"/>
                <a:tab pos="6535738" algn="l"/>
                <a:tab pos="7470775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931863" algn="l"/>
                <a:tab pos="1866900" algn="l"/>
                <a:tab pos="2798763" algn="l"/>
                <a:tab pos="3733800" algn="l"/>
                <a:tab pos="4668838" algn="l"/>
                <a:tab pos="5600700" algn="l"/>
                <a:tab pos="6535738" algn="l"/>
                <a:tab pos="7470775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931863" algn="l"/>
                <a:tab pos="1866900" algn="l"/>
                <a:tab pos="2798763" algn="l"/>
                <a:tab pos="3733800" algn="l"/>
                <a:tab pos="4668838" algn="l"/>
                <a:tab pos="5600700" algn="l"/>
                <a:tab pos="6535738" algn="l"/>
                <a:tab pos="7470775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931863" algn="l"/>
                <a:tab pos="1866900" algn="l"/>
                <a:tab pos="2798763" algn="l"/>
                <a:tab pos="3733800" algn="l"/>
                <a:tab pos="4668838" algn="l"/>
                <a:tab pos="5600700" algn="l"/>
                <a:tab pos="6535738" algn="l"/>
                <a:tab pos="7470775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931863" algn="l"/>
                <a:tab pos="1866900" algn="l"/>
                <a:tab pos="2798763" algn="l"/>
                <a:tab pos="3733800" algn="l"/>
                <a:tab pos="4668838" algn="l"/>
                <a:tab pos="5600700" algn="l"/>
                <a:tab pos="6535738" algn="l"/>
                <a:tab pos="7470775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931863" algn="l"/>
                <a:tab pos="1866900" algn="l"/>
                <a:tab pos="2798763" algn="l"/>
                <a:tab pos="3733800" algn="l"/>
                <a:tab pos="4668838" algn="l"/>
                <a:tab pos="5600700" algn="l"/>
                <a:tab pos="6535738" algn="l"/>
                <a:tab pos="7470775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GB">
                <a:cs typeface="DejaVu Sans" charset="0"/>
              </a:rPr>
              <a:t>F</a:t>
            </a:r>
            <a:r>
              <a:rPr lang="en-GB" baseline="-25000">
                <a:cs typeface="DejaVu Sans" charset="0"/>
              </a:rPr>
              <a:t>0</a:t>
            </a:r>
            <a:r>
              <a:rPr lang="en-GB">
                <a:cs typeface="DejaVu Sans" charset="0"/>
              </a:rPr>
              <a:t>= 10</a:t>
            </a:r>
            <a:r>
              <a:rPr lang="en-GB" baseline="30000">
                <a:cs typeface="DejaVu Sans" charset="0"/>
              </a:rPr>
              <a:t>12</a:t>
            </a:r>
            <a:r>
              <a:rPr lang="en-GB">
                <a:cs typeface="DejaVu Sans" charset="0"/>
              </a:rPr>
              <a:t> erg cm</a:t>
            </a:r>
            <a:r>
              <a:rPr lang="en-GB" baseline="30000">
                <a:cs typeface="DejaVu Sans" charset="0"/>
              </a:rPr>
              <a:t>-2</a:t>
            </a:r>
            <a:r>
              <a:rPr lang="en-GB">
                <a:cs typeface="DejaVu Sans" charset="0"/>
              </a:rPr>
              <a:t> s</a:t>
            </a:r>
            <a:r>
              <a:rPr lang="en-GB" baseline="30000">
                <a:cs typeface="DejaVu Sans" charset="0"/>
              </a:rPr>
              <a:t>-1</a:t>
            </a:r>
            <a:r>
              <a:rPr lang="en-GB">
                <a:cs typeface="DejaVu Sans" charset="0"/>
              </a:rPr>
              <a:t>. Colls,  Power law index = 3. 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title"/>
          </p:nvPr>
        </p:nvSpPr>
        <p:spPr>
          <a:xfrm>
            <a:off x="1246188" y="0"/>
            <a:ext cx="13382625" cy="1408113"/>
          </a:xfrm>
        </p:spPr>
        <p:txBody>
          <a:bodyPr/>
          <a:lstStyle/>
          <a:p>
            <a:pPr>
              <a:tabLst>
                <a:tab pos="933450" algn="l"/>
                <a:tab pos="1866900" algn="l"/>
                <a:tab pos="2800350" algn="l"/>
                <a:tab pos="3735388" algn="l"/>
                <a:tab pos="4668838" algn="l"/>
                <a:tab pos="5602288" algn="l"/>
                <a:tab pos="6535738" algn="l"/>
                <a:tab pos="7470775" algn="l"/>
                <a:tab pos="8404225" algn="l"/>
                <a:tab pos="9337675" algn="l"/>
                <a:tab pos="10272713" algn="l"/>
                <a:tab pos="11206163" algn="l"/>
              </a:tabLst>
            </a:pPr>
            <a:r>
              <a:rPr lang="en-GB" sz="4600" u="sng">
                <a:solidFill>
                  <a:srgbClr val="FF0000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Stationary injection </a:t>
            </a:r>
            <a:r>
              <a:rPr lang="en-GB" sz="4600" u="sng">
                <a:solidFill>
                  <a:srgbClr val="0000FF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– </a:t>
            </a:r>
            <a:r>
              <a:rPr lang="en-GB" sz="3200" u="sng">
                <a:solidFill>
                  <a:srgbClr val="0000FF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establish an electric  circuit</a:t>
            </a:r>
            <a:br>
              <a:rPr lang="en-GB" sz="3200" u="sng">
                <a:solidFill>
                  <a:srgbClr val="0000FF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</a:br>
            <a:r>
              <a:rPr lang="en-GB" sz="3200" u="sng">
                <a:solidFill>
                  <a:srgbClr val="0000FF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 </a:t>
            </a:r>
            <a:r>
              <a:rPr lang="en-GB" sz="3400" u="sng">
                <a:solidFill>
                  <a:srgbClr val="0000FF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Siversky&amp;Zharkova, 2009, A&amp;A, 2010, 2011, 2012 </a:t>
            </a:r>
            <a:endParaRPr lang="en-GB" sz="3400" u="sng">
              <a:solidFill>
                <a:srgbClr val="000000"/>
              </a:solidFill>
              <a:latin typeface="Hoefler Text" charset="0"/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5539" name="Text Box 2"/>
          <p:cNvSpPr txBox="1">
            <a:spLocks noChangeArrowheads="1"/>
          </p:cNvSpPr>
          <p:nvPr/>
        </p:nvSpPr>
        <p:spPr bwMode="auto">
          <a:xfrm>
            <a:off x="231775" y="9075738"/>
            <a:ext cx="12534900" cy="6778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lIns="116107" tIns="58054" rIns="116107" bIns="58054"/>
          <a:lstStyle/>
          <a:p>
            <a:pPr>
              <a:tabLst>
                <a:tab pos="932448" algn="l"/>
                <a:tab pos="1867154" algn="l"/>
                <a:tab pos="2799601" algn="l"/>
                <a:tab pos="3734306" algn="l"/>
                <a:tab pos="4669011" algn="l"/>
                <a:tab pos="5601460" algn="l"/>
                <a:tab pos="6536165" algn="l"/>
                <a:tab pos="7470871" algn="l"/>
              </a:tabLst>
              <a:defRPr/>
            </a:pPr>
            <a:r>
              <a:rPr lang="en-GB" dirty="0">
                <a:solidFill>
                  <a:srgbClr val="FF0000"/>
                </a:solidFill>
                <a:ea typeface="DejaVu Sans" charset="0"/>
                <a:cs typeface="DejaVu Sans" charset="0"/>
              </a:rPr>
              <a:t>Relaxation time is </a:t>
            </a:r>
            <a:r>
              <a:rPr lang="en-GB" dirty="0">
                <a:solidFill>
                  <a:srgbClr val="FF0000"/>
                </a:solidFill>
                <a:ea typeface="ヒラギノ角ゴ ProN W3" charset="-128"/>
                <a:cs typeface="ヒラギノ角ゴ ProN W3" charset="-128"/>
              </a:rPr>
              <a:t>≈ 0.07 – 0.1 s </a:t>
            </a:r>
            <a:r>
              <a:rPr lang="en-GB" dirty="0">
                <a:ea typeface="ヒラギノ角ゴ ProN W3" charset="-128"/>
                <a:cs typeface="ヒラギノ角ゴ ProN W3" charset="-128"/>
              </a:rPr>
              <a:t>for circuit to establish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050" y="5068888"/>
            <a:ext cx="5238750" cy="398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5541" name="Text Box 4"/>
          <p:cNvSpPr txBox="1">
            <a:spLocks noChangeArrowheads="1"/>
          </p:cNvSpPr>
          <p:nvPr/>
        </p:nvSpPr>
        <p:spPr bwMode="auto">
          <a:xfrm>
            <a:off x="695325" y="3036888"/>
            <a:ext cx="9817100" cy="2043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lIns="116107" tIns="58054" rIns="116107" bIns="58054"/>
          <a:lstStyle>
            <a:lvl1pPr eaLnBrk="0" hangingPunct="0">
              <a:tabLst>
                <a:tab pos="931863" algn="l"/>
                <a:tab pos="1866900" algn="l"/>
                <a:tab pos="2798763" algn="l"/>
                <a:tab pos="3733800" algn="l"/>
                <a:tab pos="4668838" algn="l"/>
                <a:tab pos="5600700" algn="l"/>
                <a:tab pos="6535738" algn="l"/>
                <a:tab pos="7470775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37931725" indent="-37474525" eaLnBrk="0" hangingPunct="0">
              <a:tabLst>
                <a:tab pos="931863" algn="l"/>
                <a:tab pos="1866900" algn="l"/>
                <a:tab pos="2798763" algn="l"/>
                <a:tab pos="3733800" algn="l"/>
                <a:tab pos="4668838" algn="l"/>
                <a:tab pos="5600700" algn="l"/>
                <a:tab pos="6535738" algn="l"/>
                <a:tab pos="7470775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eaLnBrk="0" hangingPunct="0">
              <a:tabLst>
                <a:tab pos="931863" algn="l"/>
                <a:tab pos="1866900" algn="l"/>
                <a:tab pos="2798763" algn="l"/>
                <a:tab pos="3733800" algn="l"/>
                <a:tab pos="4668838" algn="l"/>
                <a:tab pos="5600700" algn="l"/>
                <a:tab pos="6535738" algn="l"/>
                <a:tab pos="7470775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eaLnBrk="0" hangingPunct="0">
              <a:tabLst>
                <a:tab pos="931863" algn="l"/>
                <a:tab pos="1866900" algn="l"/>
                <a:tab pos="2798763" algn="l"/>
                <a:tab pos="3733800" algn="l"/>
                <a:tab pos="4668838" algn="l"/>
                <a:tab pos="5600700" algn="l"/>
                <a:tab pos="6535738" algn="l"/>
                <a:tab pos="7470775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eaLnBrk="0" hangingPunct="0">
              <a:tabLst>
                <a:tab pos="931863" algn="l"/>
                <a:tab pos="1866900" algn="l"/>
                <a:tab pos="2798763" algn="l"/>
                <a:tab pos="3733800" algn="l"/>
                <a:tab pos="4668838" algn="l"/>
                <a:tab pos="5600700" algn="l"/>
                <a:tab pos="6535738" algn="l"/>
                <a:tab pos="7470775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31863" algn="l"/>
                <a:tab pos="1866900" algn="l"/>
                <a:tab pos="2798763" algn="l"/>
                <a:tab pos="3733800" algn="l"/>
                <a:tab pos="4668838" algn="l"/>
                <a:tab pos="5600700" algn="l"/>
                <a:tab pos="6535738" algn="l"/>
                <a:tab pos="7470775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931863" algn="l"/>
                <a:tab pos="1866900" algn="l"/>
                <a:tab pos="2798763" algn="l"/>
                <a:tab pos="3733800" algn="l"/>
                <a:tab pos="4668838" algn="l"/>
                <a:tab pos="5600700" algn="l"/>
                <a:tab pos="6535738" algn="l"/>
                <a:tab pos="7470775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931863" algn="l"/>
                <a:tab pos="1866900" algn="l"/>
                <a:tab pos="2798763" algn="l"/>
                <a:tab pos="3733800" algn="l"/>
                <a:tab pos="4668838" algn="l"/>
                <a:tab pos="5600700" algn="l"/>
                <a:tab pos="6535738" algn="l"/>
                <a:tab pos="7470775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931863" algn="l"/>
                <a:tab pos="1866900" algn="l"/>
                <a:tab pos="2798763" algn="l"/>
                <a:tab pos="3733800" algn="l"/>
                <a:tab pos="4668838" algn="l"/>
                <a:tab pos="5600700" algn="l"/>
                <a:tab pos="6535738" algn="l"/>
                <a:tab pos="7470775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defRPr/>
            </a:pPr>
            <a:r>
              <a:rPr lang="en-GB" sz="2400"/>
              <a:t>Initial power law index of high energy electrons </a:t>
            </a:r>
            <a:r>
              <a:rPr lang="en-GB" sz="2400" i="1">
                <a:solidFill>
                  <a:srgbClr val="0000FF"/>
                </a:solidFill>
                <a:latin typeface="DejaVu Serif" charset="0"/>
              </a:rPr>
              <a:t>γ</a:t>
            </a:r>
            <a:r>
              <a:rPr lang="en-GB" sz="2400">
                <a:solidFill>
                  <a:srgbClr val="0000FF"/>
                </a:solidFill>
              </a:rPr>
              <a:t> = 3</a:t>
            </a:r>
          </a:p>
          <a:p>
            <a:pPr eaLnBrk="1" hangingPunct="1">
              <a:defRPr/>
            </a:pPr>
            <a:r>
              <a:rPr lang="en-GB" sz="2400"/>
              <a:t>Initial pitch angle dispersion </a:t>
            </a:r>
            <a:r>
              <a:rPr lang="en-GB" sz="2400" i="1">
                <a:solidFill>
                  <a:srgbClr val="0000FF"/>
                </a:solidFill>
                <a:latin typeface="DejaVu Serif" charset="0"/>
              </a:rPr>
              <a:t>Δμ</a:t>
            </a:r>
            <a:r>
              <a:rPr lang="en-GB" sz="2400">
                <a:solidFill>
                  <a:srgbClr val="0000FF"/>
                </a:solidFill>
              </a:rPr>
              <a:t> = 0.2</a:t>
            </a:r>
          </a:p>
          <a:p>
            <a:pPr eaLnBrk="1" hangingPunct="1">
              <a:defRPr/>
            </a:pPr>
            <a:r>
              <a:rPr lang="en-GB" sz="2400"/>
              <a:t>Lower energy cut-off </a:t>
            </a:r>
            <a:r>
              <a:rPr lang="en-GB" sz="2400" i="1">
                <a:solidFill>
                  <a:srgbClr val="0000FF"/>
                </a:solidFill>
                <a:latin typeface="DejaVu Serif" charset="0"/>
              </a:rPr>
              <a:t>E</a:t>
            </a:r>
            <a:r>
              <a:rPr lang="en-GB" sz="2400" i="1" baseline="-33000">
                <a:solidFill>
                  <a:srgbClr val="0000FF"/>
                </a:solidFill>
                <a:latin typeface="DejaVu Serif" charset="0"/>
              </a:rPr>
              <a:t>0</a:t>
            </a:r>
            <a:r>
              <a:rPr lang="en-GB" sz="2400">
                <a:solidFill>
                  <a:srgbClr val="0000FF"/>
                </a:solidFill>
              </a:rPr>
              <a:t> = 12 keV, upper –</a:t>
            </a:r>
            <a:r>
              <a:rPr lang="en-GB">
                <a:solidFill>
                  <a:srgbClr val="0000FF"/>
                </a:solidFill>
              </a:rPr>
              <a:t> </a:t>
            </a:r>
            <a:r>
              <a:rPr lang="en-GB" sz="2400">
                <a:solidFill>
                  <a:srgbClr val="0000FF"/>
                </a:solidFill>
              </a:rPr>
              <a:t>10 MeV</a:t>
            </a:r>
          </a:p>
          <a:p>
            <a:pPr eaLnBrk="1" hangingPunct="1">
              <a:defRPr/>
            </a:pPr>
            <a:r>
              <a:rPr lang="en-GB" sz="2400"/>
              <a:t>Energy flux on the top boundary is </a:t>
            </a:r>
            <a:r>
              <a:rPr lang="en-GB" sz="2400" i="1">
                <a:solidFill>
                  <a:srgbClr val="0000FF"/>
                </a:solidFill>
                <a:latin typeface="DejaVu Serif" charset="0"/>
              </a:rPr>
              <a:t>F</a:t>
            </a:r>
            <a:r>
              <a:rPr lang="en-GB" sz="2400" i="1" baseline="-33000">
                <a:solidFill>
                  <a:srgbClr val="0000FF"/>
                </a:solidFill>
                <a:latin typeface="DejaVu Serif" charset="0"/>
              </a:rPr>
              <a:t>0</a:t>
            </a:r>
            <a:r>
              <a:rPr lang="en-GB" sz="2400">
                <a:solidFill>
                  <a:srgbClr val="0000FF"/>
                </a:solidFill>
              </a:rPr>
              <a:t> = 10</a:t>
            </a:r>
            <a:r>
              <a:rPr lang="en-GB" sz="2400" baseline="33000">
                <a:solidFill>
                  <a:srgbClr val="0000FF"/>
                </a:solidFill>
              </a:rPr>
              <a:t>10</a:t>
            </a:r>
            <a:r>
              <a:rPr lang="en-GB" sz="2400">
                <a:solidFill>
                  <a:srgbClr val="0000FF"/>
                </a:solidFill>
              </a:rPr>
              <a:t> erg cm</a:t>
            </a:r>
            <a:r>
              <a:rPr lang="en-GB" sz="2400" baseline="33000">
                <a:solidFill>
                  <a:srgbClr val="0000FF"/>
                </a:solidFill>
              </a:rPr>
              <a:t>-2</a:t>
            </a:r>
            <a:r>
              <a:rPr lang="en-GB" sz="2400">
                <a:solidFill>
                  <a:srgbClr val="0000FF"/>
                </a:solidFill>
              </a:rPr>
              <a:t> s</a:t>
            </a:r>
            <a:r>
              <a:rPr lang="en-GB" sz="2400" baseline="33000">
                <a:solidFill>
                  <a:srgbClr val="0000FF"/>
                </a:solidFill>
              </a:rPr>
              <a:t>-1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3251200" y="1393825"/>
            <a:ext cx="62674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6107" tIns="58054" rIns="116107" bIns="58054"/>
          <a:lstStyle>
            <a:lvl1pPr eaLnBrk="0" hangingPunct="0">
              <a:tabLst>
                <a:tab pos="931863" algn="l"/>
                <a:tab pos="1866900" algn="l"/>
                <a:tab pos="2798763" algn="l"/>
                <a:tab pos="3733800" algn="l"/>
                <a:tab pos="4668838" algn="l"/>
                <a:tab pos="56007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931863" algn="l"/>
                <a:tab pos="1866900" algn="l"/>
                <a:tab pos="2798763" algn="l"/>
                <a:tab pos="3733800" algn="l"/>
                <a:tab pos="4668838" algn="l"/>
                <a:tab pos="56007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931863" algn="l"/>
                <a:tab pos="1866900" algn="l"/>
                <a:tab pos="2798763" algn="l"/>
                <a:tab pos="3733800" algn="l"/>
                <a:tab pos="4668838" algn="l"/>
                <a:tab pos="56007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931863" algn="l"/>
                <a:tab pos="1866900" algn="l"/>
                <a:tab pos="2798763" algn="l"/>
                <a:tab pos="3733800" algn="l"/>
                <a:tab pos="4668838" algn="l"/>
                <a:tab pos="56007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931863" algn="l"/>
                <a:tab pos="1866900" algn="l"/>
                <a:tab pos="2798763" algn="l"/>
                <a:tab pos="3733800" algn="l"/>
                <a:tab pos="4668838" algn="l"/>
                <a:tab pos="56007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931863" algn="l"/>
                <a:tab pos="1866900" algn="l"/>
                <a:tab pos="2798763" algn="l"/>
                <a:tab pos="3733800" algn="l"/>
                <a:tab pos="4668838" algn="l"/>
                <a:tab pos="56007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931863" algn="l"/>
                <a:tab pos="1866900" algn="l"/>
                <a:tab pos="2798763" algn="l"/>
                <a:tab pos="3733800" algn="l"/>
                <a:tab pos="4668838" algn="l"/>
                <a:tab pos="56007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931863" algn="l"/>
                <a:tab pos="1866900" algn="l"/>
                <a:tab pos="2798763" algn="l"/>
                <a:tab pos="3733800" algn="l"/>
                <a:tab pos="4668838" algn="l"/>
                <a:tab pos="56007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931863" algn="l"/>
                <a:tab pos="1866900" algn="l"/>
                <a:tab pos="2798763" algn="l"/>
                <a:tab pos="3733800" algn="l"/>
                <a:tab pos="4668838" algn="l"/>
                <a:tab pos="56007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GB">
                <a:cs typeface="DejaVu Sans" charset="0"/>
              </a:rPr>
              <a:t>Distribution function of the injected beam</a:t>
            </a:r>
          </a:p>
        </p:txBody>
      </p:sp>
      <p:pic>
        <p:nvPicPr>
          <p:cNvPr id="6554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25600" y="2032000"/>
            <a:ext cx="9404350" cy="10477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</p:pic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5138738"/>
            <a:ext cx="752157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D97A0C59-05C7-884D-88FC-8FCEE07AEB02}" type="slidenum">
              <a:rPr lang="en-GB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pPr eaLnBrk="1" hangingPunct="1"/>
              <a:t>29</a:t>
            </a:fld>
            <a:endParaRPr lang="en-GB" sz="1800">
              <a:solidFill>
                <a:schemeClr val="tx1"/>
              </a:solidFill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62466" name="AutoShape 2"/>
          <p:cNvSpPr>
            <a:spLocks noGrp="1" noChangeArrowheads="1"/>
          </p:cNvSpPr>
          <p:nvPr>
            <p:ph type="title"/>
          </p:nvPr>
        </p:nvSpPr>
        <p:spPr>
          <a:xfrm>
            <a:off x="973138" y="369888"/>
            <a:ext cx="11271250" cy="1625600"/>
          </a:xfrm>
        </p:spPr>
        <p:txBody>
          <a:bodyPr/>
          <a:lstStyle/>
          <a:p>
            <a:pPr eaLnBrk="1" hangingPunct="1"/>
            <a:r>
              <a:rPr lang="en-GB">
                <a:latin typeface="Tahoma" charset="0"/>
                <a:ea typeface="ヒラギノ明朝 ProN W6" charset="0"/>
                <a:cs typeface="Arial" charset="0"/>
              </a:rPr>
              <a:t>Induced electric field by beam electrons found from full kinetics (ZG05)</a:t>
            </a:r>
          </a:p>
        </p:txBody>
      </p:sp>
      <p:pic>
        <p:nvPicPr>
          <p:cNvPr id="62467" name="Picture 3" descr="elfc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850" y="2930525"/>
            <a:ext cx="6335713" cy="5019675"/>
          </a:xfrm>
        </p:spPr>
      </p:pic>
      <p:pic>
        <p:nvPicPr>
          <p:cNvPr id="62468" name="Picture 4" descr="elf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91313" y="2828925"/>
            <a:ext cx="6313487" cy="5222875"/>
          </a:xfrm>
        </p:spPr>
      </p:pic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8432800" y="1930400"/>
            <a:ext cx="217487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GB" sz="280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10</a:t>
            </a:r>
            <a:r>
              <a:rPr lang="en-GB" sz="2800" baseline="3000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8 </a:t>
            </a:r>
            <a:r>
              <a:rPr lang="en-GB" sz="280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erg/cm</a:t>
            </a:r>
            <a:r>
              <a:rPr lang="en-GB" sz="2800" baseline="3000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2</a:t>
            </a:r>
            <a:r>
              <a:rPr lang="en-GB" sz="280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/s</a:t>
            </a: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1828800" y="1828800"/>
            <a:ext cx="229552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GB" sz="280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10</a:t>
            </a:r>
            <a:r>
              <a:rPr lang="en-GB" sz="2800" baseline="3000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12 </a:t>
            </a:r>
            <a:r>
              <a:rPr lang="en-GB" sz="280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erg/cm</a:t>
            </a:r>
            <a:r>
              <a:rPr lang="en-GB" sz="2800" baseline="3000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2</a:t>
            </a:r>
            <a:r>
              <a:rPr lang="en-GB" sz="280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/s</a:t>
            </a:r>
          </a:p>
        </p:txBody>
      </p:sp>
      <p:pic>
        <p:nvPicPr>
          <p:cNvPr id="328711" name="Picture 7" descr="tab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6650" y="7518400"/>
            <a:ext cx="8602663" cy="22352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8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A58D6FDC-8FCE-7B42-BDDD-1E53C5183E30}" type="slidenum">
              <a:rPr lang="en-US" sz="18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pPr eaLnBrk="1" hangingPunct="1"/>
              <a:t>3</a:t>
            </a:fld>
            <a:endParaRPr lang="en-US" sz="18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82638"/>
            <a:ext cx="12074525" cy="2560637"/>
          </a:xfrm>
        </p:spPr>
        <p:txBody>
          <a:bodyPr rIns="166398"/>
          <a:lstStyle/>
          <a:p>
            <a:pPr marL="57150" indent="0" eaLnBrk="1" hangingPunct="1"/>
            <a:r>
              <a:rPr lang="en-US">
                <a:latin typeface="Hoefler Text" charset="0"/>
                <a:ea typeface="ヒラギノ明朝 ProN W6" charset="0"/>
                <a:cs typeface="ヒラギノ明朝 ProN W6" charset="0"/>
              </a:rPr>
              <a:t>Reality more complex: October 28, 2003</a:t>
            </a:r>
          </a:p>
        </p:txBody>
      </p:sp>
      <p:pic>
        <p:nvPicPr>
          <p:cNvPr id="200709" name="quake00_fast-1.mov" descr="/Users/anyauthoriseduser/research/presentations/quakes/UCLAN_draft_final.ppt_media/quake00_fast-1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423988"/>
            <a:ext cx="10795000" cy="883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doppler_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1604963"/>
            <a:ext cx="10442575" cy="814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15875"/>
            <a:ext cx="6894512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0" name="Picture 27" descr="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20638"/>
            <a:ext cx="2692401" cy="99536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007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070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07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007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70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320213" y="8882063"/>
            <a:ext cx="3033712" cy="677862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B8F4B5E3-E7F0-B849-ABB3-413097D257D6}" type="slidenum">
              <a:rPr lang="en-GB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pPr eaLnBrk="1" hangingPunct="1"/>
              <a:t>30</a:t>
            </a:fld>
            <a:endParaRPr lang="en-GB" sz="1800">
              <a:solidFill>
                <a:schemeClr val="tx1"/>
              </a:solidFill>
              <a:latin typeface="Arial" charset="0"/>
              <a:ea typeface="ＭＳ Ｐゴシック" charset="0"/>
              <a:sym typeface="Arial" charset="0"/>
            </a:endParaRPr>
          </a:p>
        </p:txBody>
      </p:sp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49213" y="63500"/>
            <a:ext cx="12955587" cy="9690100"/>
            <a:chOff x="22" y="28"/>
            <a:chExt cx="5738" cy="4292"/>
          </a:xfrm>
        </p:grpSpPr>
        <p:sp>
          <p:nvSpPr>
            <p:cNvPr id="64523" name="Line 3"/>
            <p:cNvSpPr>
              <a:spLocks noChangeShapeType="1"/>
            </p:cNvSpPr>
            <p:nvPr/>
          </p:nvSpPr>
          <p:spPr bwMode="auto">
            <a:xfrm flipV="1">
              <a:off x="22" y="136"/>
              <a:ext cx="0" cy="4184"/>
            </a:xfrm>
            <a:prstGeom prst="line">
              <a:avLst/>
            </a:prstGeom>
            <a:noFill/>
            <a:ln w="25400">
              <a:solidFill>
                <a:srgbClr val="CC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24" name="Line 4"/>
            <p:cNvSpPr>
              <a:spLocks noChangeShapeType="1"/>
            </p:cNvSpPr>
            <p:nvPr/>
          </p:nvSpPr>
          <p:spPr bwMode="auto">
            <a:xfrm flipV="1">
              <a:off x="136" y="28"/>
              <a:ext cx="0" cy="4292"/>
            </a:xfrm>
            <a:prstGeom prst="line">
              <a:avLst/>
            </a:prstGeom>
            <a:noFill/>
            <a:ln w="25400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25" name="Line 5"/>
            <p:cNvSpPr>
              <a:spLocks noChangeShapeType="1"/>
            </p:cNvSpPr>
            <p:nvPr/>
          </p:nvSpPr>
          <p:spPr bwMode="auto">
            <a:xfrm flipH="1">
              <a:off x="136" y="28"/>
              <a:ext cx="5624" cy="0"/>
            </a:xfrm>
            <a:prstGeom prst="line">
              <a:avLst/>
            </a:prstGeom>
            <a:noFill/>
            <a:ln w="25400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26" name="Line 6"/>
            <p:cNvSpPr>
              <a:spLocks noChangeShapeType="1"/>
            </p:cNvSpPr>
            <p:nvPr/>
          </p:nvSpPr>
          <p:spPr bwMode="auto">
            <a:xfrm flipH="1" flipV="1">
              <a:off x="22" y="136"/>
              <a:ext cx="5738" cy="0"/>
            </a:xfrm>
            <a:prstGeom prst="line">
              <a:avLst/>
            </a:prstGeom>
            <a:noFill/>
            <a:ln w="25400">
              <a:solidFill>
                <a:srgbClr val="CC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27" name="Line 7"/>
            <p:cNvSpPr>
              <a:spLocks noChangeShapeType="1"/>
            </p:cNvSpPr>
            <p:nvPr/>
          </p:nvSpPr>
          <p:spPr bwMode="auto">
            <a:xfrm flipH="1" flipV="1">
              <a:off x="68" y="210"/>
              <a:ext cx="0" cy="4110"/>
            </a:xfrm>
            <a:prstGeom prst="line">
              <a:avLst/>
            </a:prstGeom>
            <a:noFill/>
            <a:ln w="25400">
              <a:solidFill>
                <a:srgbClr val="A50EBE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28" name="Line 8"/>
            <p:cNvSpPr>
              <a:spLocks noChangeShapeType="1"/>
            </p:cNvSpPr>
            <p:nvPr/>
          </p:nvSpPr>
          <p:spPr bwMode="auto">
            <a:xfrm flipV="1">
              <a:off x="204" y="73"/>
              <a:ext cx="0" cy="273"/>
            </a:xfrm>
            <a:prstGeom prst="line">
              <a:avLst/>
            </a:prstGeom>
            <a:noFill/>
            <a:ln w="25400">
              <a:solidFill>
                <a:srgbClr val="A50EBE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29" name="Line 9"/>
            <p:cNvSpPr>
              <a:spLocks noChangeShapeType="1"/>
            </p:cNvSpPr>
            <p:nvPr/>
          </p:nvSpPr>
          <p:spPr bwMode="auto">
            <a:xfrm flipH="1" flipV="1">
              <a:off x="204" y="73"/>
              <a:ext cx="5556" cy="0"/>
            </a:xfrm>
            <a:prstGeom prst="line">
              <a:avLst/>
            </a:prstGeom>
            <a:noFill/>
            <a:ln w="25400">
              <a:solidFill>
                <a:srgbClr val="A50EBE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30" name="Line 10"/>
            <p:cNvSpPr>
              <a:spLocks noChangeShapeType="1"/>
            </p:cNvSpPr>
            <p:nvPr/>
          </p:nvSpPr>
          <p:spPr bwMode="auto">
            <a:xfrm rot="16200000" flipV="1">
              <a:off x="204" y="74"/>
              <a:ext cx="0" cy="272"/>
            </a:xfrm>
            <a:prstGeom prst="line">
              <a:avLst/>
            </a:prstGeom>
            <a:noFill/>
            <a:ln w="25400">
              <a:solidFill>
                <a:srgbClr val="A50EBE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515" name="Text Box 11"/>
          <p:cNvSpPr txBox="1">
            <a:spLocks noChangeArrowheads="1"/>
          </p:cNvSpPr>
          <p:nvPr/>
        </p:nvSpPr>
        <p:spPr bwMode="auto">
          <a:xfrm>
            <a:off x="2495550" y="539750"/>
            <a:ext cx="83740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GB" sz="3400" b="1" u="sng">
                <a:solidFill>
                  <a:schemeClr val="tx2"/>
                </a:solidFill>
                <a:latin typeface="Times New Roman" charset="0"/>
                <a:ea typeface="ＭＳ Ｐゴシック" charset="0"/>
              </a:rPr>
              <a:t>RESULTS</a:t>
            </a:r>
            <a:r>
              <a:rPr lang="en-GB" sz="3400" b="1" u="sng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– </a:t>
            </a:r>
            <a:r>
              <a:rPr lang="en-GB" sz="3400" b="1" u="sng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Comparison with observations</a:t>
            </a:r>
          </a:p>
        </p:txBody>
      </p:sp>
      <p:pic>
        <p:nvPicPr>
          <p:cNvPr id="64516" name="Picture 12" descr="observ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712913"/>
            <a:ext cx="5105400" cy="336073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7" name="Picture 13" descr="observ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01800"/>
            <a:ext cx="5141913" cy="334168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8" name="Picture 14" descr="lcur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0" y="5164138"/>
            <a:ext cx="7269163" cy="16033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9" name="Line 15"/>
          <p:cNvSpPr>
            <a:spLocks noChangeShapeType="1"/>
          </p:cNvSpPr>
          <p:nvPr/>
        </p:nvSpPr>
        <p:spPr bwMode="auto">
          <a:xfrm flipH="1" flipV="1">
            <a:off x="3635375" y="5284788"/>
            <a:ext cx="614363" cy="6175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64520" name="Line 16"/>
          <p:cNvSpPr>
            <a:spLocks noChangeShapeType="1"/>
          </p:cNvSpPr>
          <p:nvPr/>
        </p:nvSpPr>
        <p:spPr bwMode="auto">
          <a:xfrm flipV="1">
            <a:off x="4556125" y="5284788"/>
            <a:ext cx="2560638" cy="6175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64521" name="Text Box 17"/>
          <p:cNvSpPr txBox="1">
            <a:spLocks noChangeArrowheads="1"/>
          </p:cNvSpPr>
          <p:nvPr/>
        </p:nvSpPr>
        <p:spPr bwMode="auto">
          <a:xfrm>
            <a:off x="739775" y="1181100"/>
            <a:ext cx="11749088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Flare July 23</a:t>
            </a:r>
            <a:r>
              <a:rPr lang="en-GB" b="1" baseline="30000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rd</a:t>
            </a:r>
            <a:r>
              <a:rPr lang="en-GB" b="1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, 2002 (presented by Holman, 2003)</a:t>
            </a:r>
          </a:p>
        </p:txBody>
      </p:sp>
      <p:sp>
        <p:nvSpPr>
          <p:cNvPr id="64522" name="Text Box 18"/>
          <p:cNvSpPr txBox="1">
            <a:spLocks noChangeArrowheads="1"/>
          </p:cNvSpPr>
          <p:nvPr/>
        </p:nvSpPr>
        <p:spPr bwMode="auto">
          <a:xfrm>
            <a:off x="598488" y="6748463"/>
            <a:ext cx="11879262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b="1">
                <a:solidFill>
                  <a:srgbClr val="0000FF"/>
                </a:solidFill>
                <a:latin typeface="Times New Roman" charset="0"/>
                <a:ea typeface="ＭＳ Ｐゴシック" charset="0"/>
                <a:cs typeface="Times New Roman" charset="0"/>
              </a:rPr>
              <a:t>γ</a:t>
            </a:r>
            <a:r>
              <a:rPr lang="en-GB" b="1" baseline="-25000">
                <a:solidFill>
                  <a:srgbClr val="0000FF"/>
                </a:solidFill>
                <a:latin typeface="Times New Roman" charset="0"/>
                <a:ea typeface="ＭＳ Ｐゴシック" charset="0"/>
                <a:cs typeface="Times New Roman" charset="0"/>
              </a:rPr>
              <a:t>beam</a:t>
            </a:r>
            <a:r>
              <a:rPr lang="en-GB" b="1">
                <a:solidFill>
                  <a:srgbClr val="0000FF"/>
                </a:solidFill>
                <a:latin typeface="Times New Roman" charset="0"/>
                <a:ea typeface="ＭＳ Ｐゴシック" charset="0"/>
                <a:cs typeface="Times New Roman" charset="0"/>
              </a:rPr>
              <a:t> = 5.0 </a:t>
            </a:r>
            <a:r>
              <a:rPr lang="en-GB">
                <a:solidFill>
                  <a:srgbClr val="0000FF"/>
                </a:solidFill>
                <a:latin typeface="Times New Roman" charset="0"/>
                <a:ea typeface="ＭＳ Ｐゴシック" charset="0"/>
                <a:cs typeface="Times New Roman" charset="0"/>
              </a:rPr>
              <a:t>(deduced with a return current correction), turning point at 33 keV</a:t>
            </a:r>
          </a:p>
          <a:p>
            <a:pPr eaLnBrk="1" hangingPunct="1">
              <a:spcBef>
                <a:spcPct val="50000"/>
              </a:spcBef>
            </a:pPr>
            <a:r>
              <a:rPr lang="en-GB" sz="2300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Fluxes: 00:23:44 UT </a:t>
            </a:r>
            <a:r>
              <a:rPr lang="en-GB" sz="2300">
                <a:solidFill>
                  <a:srgbClr val="0000FF"/>
                </a:solidFill>
                <a:latin typeface="Tahoma" charset="0"/>
                <a:ea typeface="ＭＳ Ｐゴシック" charset="0"/>
              </a:rPr>
              <a:t>(left plot) - </a:t>
            </a:r>
            <a:r>
              <a:rPr lang="en-GB" sz="2300">
                <a:solidFill>
                  <a:srgbClr val="0000FF"/>
                </a:solidFill>
                <a:latin typeface="Tahoma" charset="0"/>
                <a:ea typeface="ＭＳ Ｐゴシック" charset="0"/>
                <a:cs typeface="Times New Roman" charset="0"/>
              </a:rPr>
              <a:t>Measured flux: </a:t>
            </a:r>
            <a:r>
              <a:rPr lang="en-GB" sz="2300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10</a:t>
            </a:r>
            <a:r>
              <a:rPr lang="en-GB" sz="2300" b="1" baseline="30000">
                <a:solidFill>
                  <a:srgbClr val="0000FF"/>
                </a:solidFill>
                <a:latin typeface="Tahoma" charset="0"/>
                <a:ea typeface="ＭＳ Ｐゴシック" charset="0"/>
              </a:rPr>
              <a:t>9 </a:t>
            </a:r>
            <a:r>
              <a:rPr lang="en-GB" sz="2300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erg/cm2/s</a:t>
            </a:r>
            <a:r>
              <a:rPr lang="en-GB" sz="2300">
                <a:solidFill>
                  <a:srgbClr val="0000FF"/>
                </a:solidFill>
                <a:latin typeface="Tahoma" charset="0"/>
                <a:ea typeface="ＭＳ Ｐゴシック" charset="0"/>
              </a:rPr>
              <a:t>,</a:t>
            </a:r>
            <a:r>
              <a:rPr lang="en-GB" sz="2300">
                <a:solidFill>
                  <a:srgbClr val="0000FF"/>
                </a:solidFill>
                <a:latin typeface="Tahoma" charset="0"/>
                <a:ea typeface="ＭＳ Ｐゴシック" charset="0"/>
                <a:cs typeface="Times New Roman" charset="0"/>
              </a:rPr>
              <a:t> corrected for return current:  </a:t>
            </a:r>
            <a:r>
              <a:rPr lang="en-GB" sz="2300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3x10</a:t>
            </a:r>
            <a:r>
              <a:rPr lang="en-GB" sz="2300" b="1" baseline="30000">
                <a:solidFill>
                  <a:srgbClr val="0000FF"/>
                </a:solidFill>
                <a:latin typeface="Tahoma" charset="0"/>
                <a:ea typeface="ＭＳ Ｐゴシック" charset="0"/>
              </a:rPr>
              <a:t>9</a:t>
            </a:r>
            <a:r>
              <a:rPr lang="en-GB" sz="2300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 erg/cm</a:t>
            </a:r>
            <a:r>
              <a:rPr lang="en-GB" sz="2300" b="1" baseline="30000">
                <a:solidFill>
                  <a:srgbClr val="0000FF"/>
                </a:solidFill>
                <a:latin typeface="Tahoma" charset="0"/>
                <a:ea typeface="ＭＳ Ｐゴシック" charset="0"/>
              </a:rPr>
              <a:t>2</a:t>
            </a:r>
            <a:r>
              <a:rPr lang="en-GB" sz="2300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/s</a:t>
            </a:r>
            <a:r>
              <a:rPr lang="en-GB" sz="2300" b="1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GB" sz="2300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00:25:32 UT </a:t>
            </a:r>
            <a:r>
              <a:rPr lang="en-GB" sz="2300">
                <a:solidFill>
                  <a:srgbClr val="0000FF"/>
                </a:solidFill>
                <a:latin typeface="Tahoma" charset="0"/>
                <a:ea typeface="ＭＳ Ｐゴシック" charset="0"/>
              </a:rPr>
              <a:t>(right plot)</a:t>
            </a:r>
            <a:r>
              <a:rPr lang="en-GB" sz="2300" b="1">
                <a:solidFill>
                  <a:srgbClr val="0000FF"/>
                </a:solidFill>
                <a:latin typeface="Tahoma" charset="0"/>
                <a:ea typeface="ＭＳ Ｐゴシック" charset="0"/>
                <a:cs typeface="Times New Roman" charset="0"/>
              </a:rPr>
              <a:t> </a:t>
            </a:r>
            <a:r>
              <a:rPr lang="en-GB" sz="2300">
                <a:solidFill>
                  <a:srgbClr val="0000FF"/>
                </a:solidFill>
                <a:latin typeface="Tahoma" charset="0"/>
                <a:ea typeface="ＭＳ Ｐゴシック" charset="0"/>
              </a:rPr>
              <a:t>Measured flux: 4x10</a:t>
            </a:r>
            <a:r>
              <a:rPr lang="en-GB" sz="2300" baseline="30000">
                <a:solidFill>
                  <a:srgbClr val="0000FF"/>
                </a:solidFill>
                <a:latin typeface="Tahoma" charset="0"/>
                <a:ea typeface="ＭＳ Ｐゴシック" charset="0"/>
              </a:rPr>
              <a:t>9</a:t>
            </a:r>
            <a:r>
              <a:rPr lang="en-GB" sz="2300">
                <a:solidFill>
                  <a:srgbClr val="0000FF"/>
                </a:solidFill>
                <a:latin typeface="Tahoma" charset="0"/>
                <a:ea typeface="ＭＳ Ｐゴシック" charset="0"/>
              </a:rPr>
              <a:t> erg/cm2/s, corrected for return current: </a:t>
            </a:r>
            <a:r>
              <a:rPr lang="en-GB" sz="2300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10</a:t>
            </a:r>
            <a:r>
              <a:rPr lang="en-GB" sz="2300" b="1" baseline="30000">
                <a:solidFill>
                  <a:srgbClr val="0000FF"/>
                </a:solidFill>
                <a:latin typeface="Tahoma" charset="0"/>
                <a:ea typeface="ＭＳ Ｐゴシック" charset="0"/>
              </a:rPr>
              <a:t>10</a:t>
            </a:r>
            <a:r>
              <a:rPr lang="en-GB" sz="2300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 erg/cm</a:t>
            </a:r>
            <a:r>
              <a:rPr lang="en-GB" sz="2300" b="1" baseline="30000">
                <a:solidFill>
                  <a:srgbClr val="0000FF"/>
                </a:solidFill>
                <a:latin typeface="Tahoma" charset="0"/>
                <a:ea typeface="ＭＳ Ｐゴシック" charset="0"/>
              </a:rPr>
              <a:t>2</a:t>
            </a:r>
            <a:r>
              <a:rPr lang="en-GB" sz="2300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/s     </a:t>
            </a:r>
            <a:endParaRPr lang="el-GR" sz="2300" b="1">
              <a:solidFill>
                <a:srgbClr val="0000FF"/>
              </a:solidFill>
              <a:latin typeface="Tahoma" charset="0"/>
              <a:ea typeface="ＭＳ Ｐゴシック" charset="0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9320213" y="8880475"/>
            <a:ext cx="3033712" cy="649288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4130" tIns="62065" rIns="124130" bIns="62065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1673B388-72D9-FF46-90FD-9C81B49A1A4F}" type="slidenum">
              <a:rPr lang="en-GB" sz="1900">
                <a:solidFill>
                  <a:schemeClr val="tx1"/>
                </a:solidFill>
                <a:latin typeface="Verdana" charset="0"/>
                <a:ea typeface="ＭＳ Ｐゴシック" charset="0"/>
                <a:sym typeface="Arial" charset="0"/>
              </a:rPr>
              <a:pPr eaLnBrk="1" hangingPunct="1"/>
              <a:t>31</a:t>
            </a:fld>
            <a:endParaRPr lang="en-GB" sz="1900">
              <a:solidFill>
                <a:schemeClr val="tx1"/>
              </a:solidFill>
              <a:latin typeface="Verdana" charset="0"/>
              <a:ea typeface="ＭＳ Ｐゴシック" charset="0"/>
              <a:sym typeface="Arial" charset="0"/>
            </a:endParaRPr>
          </a:p>
        </p:txBody>
      </p:sp>
      <p:sp>
        <p:nvSpPr>
          <p:cNvPr id="334850" name="AutoShape 2"/>
          <p:cNvSpPr>
            <a:spLocks noGrp="1" noChangeArrowheads="1"/>
          </p:cNvSpPr>
          <p:nvPr>
            <p:ph type="title"/>
          </p:nvPr>
        </p:nvSpPr>
        <p:spPr>
          <a:xfrm>
            <a:off x="325438" y="217488"/>
            <a:ext cx="12461875" cy="17922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390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cs typeface="Arial" charset="0"/>
              </a:rPr>
              <a:t>   Photon energy spectrum and electron beam parameters     	RHESSI nugget 25, </a:t>
            </a:r>
            <a:br>
              <a:rPr lang="en-GB" sz="390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cs typeface="Arial" charset="0"/>
              </a:rPr>
            </a:br>
            <a:r>
              <a:rPr lang="en-GB" sz="390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cs typeface="Arial" charset="0"/>
              </a:rPr>
              <a:t>              </a:t>
            </a:r>
            <a:r>
              <a:rPr lang="en-GB" sz="39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cs typeface="Arial" charset="0"/>
              </a:rPr>
              <a:t>Zharkova</a:t>
            </a:r>
            <a:r>
              <a:rPr lang="en-GB" sz="390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cs typeface="Arial" charset="0"/>
              </a:rPr>
              <a:t> et al, A&amp;A, 2010 </a:t>
            </a:r>
          </a:p>
        </p:txBody>
      </p:sp>
      <p:pic>
        <p:nvPicPr>
          <p:cNvPr id="66563" name="Picture 3" descr="anim1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316163"/>
            <a:ext cx="6348413" cy="6554787"/>
          </a:xfrm>
        </p:spPr>
      </p:pic>
      <p:pic>
        <p:nvPicPr>
          <p:cNvPr id="66564" name="Picture 4" descr="anim2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8438" y="2316163"/>
            <a:ext cx="6456362" cy="6554787"/>
          </a:xfrm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9063" y="8877300"/>
            <a:ext cx="836612" cy="695325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15A59FC8-D2F1-354C-94B6-ACC668E5B0D0}" type="slidenum">
              <a:rPr lang="en-GB" sz="37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pPr eaLnBrk="1" hangingPunct="1"/>
              <a:t>32</a:t>
            </a:fld>
            <a:endParaRPr lang="en-GB" sz="370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</p:txBody>
      </p:sp>
      <p:sp>
        <p:nvSpPr>
          <p:cNvPr id="68610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268288"/>
            <a:ext cx="12623800" cy="796925"/>
          </a:xfrm>
        </p:spPr>
        <p:txBody>
          <a:bodyPr/>
          <a:lstStyle/>
          <a:p>
            <a:pPr algn="ctr" eaLnBrk="1" hangingPunct="1"/>
            <a:r>
              <a:rPr lang="en-GB" sz="4600" dirty="0">
                <a:solidFill>
                  <a:srgbClr val="0000FF"/>
                </a:solidFill>
                <a:latin typeface="Arial" charset="0"/>
                <a:ea typeface="ヒラギノ明朝 ProN W6" charset="0"/>
                <a:cs typeface="Arial" charset="0"/>
              </a:rPr>
              <a:t>Hydrodynamic response 1</a:t>
            </a:r>
            <a:r>
              <a:rPr lang="en-GB" sz="4600" dirty="0">
                <a:latin typeface="Arial" charset="0"/>
                <a:ea typeface="ヒラギノ明朝 ProN W6" charset="0"/>
                <a:cs typeface="Arial" charset="0"/>
              </a:rPr>
              <a:t> (</a:t>
            </a:r>
            <a:r>
              <a:rPr lang="en-GB" sz="3200" dirty="0">
                <a:latin typeface="Arial" charset="0"/>
                <a:ea typeface="ヒラギノ明朝 ProN W6" charset="0"/>
                <a:cs typeface="Arial" charset="0"/>
              </a:rPr>
              <a:t>of flaring atmosphere)</a:t>
            </a:r>
            <a:br>
              <a:rPr lang="en-GB" sz="3200" dirty="0">
                <a:latin typeface="Arial" charset="0"/>
                <a:ea typeface="ヒラギノ明朝 ProN W6" charset="0"/>
                <a:cs typeface="Arial" charset="0"/>
              </a:rPr>
            </a:br>
            <a:br>
              <a:rPr lang="en-GB" sz="3200" dirty="0">
                <a:latin typeface="Arial" charset="0"/>
                <a:ea typeface="ヒラギノ明朝 ProN W6" charset="0"/>
                <a:cs typeface="Arial" charset="0"/>
              </a:rPr>
            </a:br>
            <a:r>
              <a:rPr lang="en-GB" sz="3200" dirty="0" err="1">
                <a:latin typeface="Arial" charset="0"/>
                <a:ea typeface="ヒラギノ明朝 ProN W6" charset="0"/>
                <a:cs typeface="Arial" charset="0"/>
              </a:rPr>
              <a:t>Somov</a:t>
            </a:r>
            <a:r>
              <a:rPr lang="en-GB" sz="3200" dirty="0">
                <a:latin typeface="Arial" charset="0"/>
                <a:ea typeface="ヒラギノ明朝 ProN W6" charset="0"/>
                <a:cs typeface="Arial" charset="0"/>
              </a:rPr>
              <a:t> et al, 1981, </a:t>
            </a:r>
            <a:r>
              <a:rPr lang="en-GB" sz="3200" dirty="0" err="1">
                <a:latin typeface="Arial" charset="0"/>
                <a:ea typeface="ヒラギノ明朝 ProN W6" charset="0"/>
                <a:cs typeface="Arial" charset="0"/>
              </a:rPr>
              <a:t>Zharkova</a:t>
            </a:r>
            <a:r>
              <a:rPr lang="en-GB" sz="3200" dirty="0">
                <a:latin typeface="Arial" charset="0"/>
                <a:ea typeface="ヒラギノ明朝 ProN W6" charset="0"/>
                <a:cs typeface="Arial" charset="0"/>
              </a:rPr>
              <a:t> and </a:t>
            </a:r>
            <a:r>
              <a:rPr lang="en-GB" sz="3200" dirty="0" err="1">
                <a:latin typeface="Arial" charset="0"/>
                <a:ea typeface="ヒラギノ明朝 ProN W6" charset="0"/>
                <a:cs typeface="Arial" charset="0"/>
              </a:rPr>
              <a:t>Zharkov</a:t>
            </a:r>
            <a:r>
              <a:rPr lang="en-GB" sz="3200" dirty="0">
                <a:latin typeface="Arial" charset="0"/>
                <a:ea typeface="ヒラギノ明朝 ProN W6" charset="0"/>
                <a:cs typeface="Arial" charset="0"/>
              </a:rPr>
              <a:t>, 2007, </a:t>
            </a:r>
            <a:r>
              <a:rPr lang="en-GB" sz="3200" dirty="0" err="1">
                <a:latin typeface="Arial" charset="0"/>
                <a:ea typeface="ヒラギノ明朝 ProN W6" charset="0"/>
                <a:cs typeface="Arial" charset="0"/>
              </a:rPr>
              <a:t>Druett</a:t>
            </a:r>
            <a:r>
              <a:rPr lang="en-GB" sz="3200" dirty="0">
                <a:latin typeface="Arial" charset="0"/>
                <a:ea typeface="ヒラギノ明朝 ProN W6" charset="0"/>
                <a:cs typeface="Arial" charset="0"/>
              </a:rPr>
              <a:t> et al, 2017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696" y="2432050"/>
            <a:ext cx="12392025" cy="73215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800" dirty="0">
                <a:solidFill>
                  <a:srgbClr val="CC0000"/>
                </a:solidFill>
                <a:latin typeface="Arial" charset="0"/>
                <a:ea typeface="ヒラギノ角ゴ ProN W3" charset="0"/>
                <a:cs typeface="Arial" charset="0"/>
              </a:rPr>
              <a:t>     </a:t>
            </a:r>
            <a:r>
              <a:rPr lang="en-GB" sz="4000" dirty="0">
                <a:solidFill>
                  <a:srgbClr val="CC0000"/>
                </a:solidFill>
                <a:latin typeface="Arial" charset="0"/>
                <a:ea typeface="ヒラギノ角ゴ ProN W3" charset="0"/>
                <a:cs typeface="Arial" charset="0"/>
              </a:rPr>
              <a:t>     Continuity equation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			∂n/∂t+n</a:t>
            </a:r>
            <a:r>
              <a:rPr lang="en-GB" sz="4000" baseline="30000" dirty="0">
                <a:latin typeface="Arial" charset="0"/>
                <a:ea typeface="ヒラギノ角ゴ ProN W3" charset="0"/>
                <a:cs typeface="Arial" charset="0"/>
              </a:rPr>
              <a:t>2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 ∂v/∂</a:t>
            </a:r>
            <a:r>
              <a:rPr lang="el-GR" sz="4000" dirty="0">
                <a:latin typeface="Arial" charset="0"/>
                <a:ea typeface="ヒラギノ角ゴ ProN W3" charset="0"/>
                <a:cs typeface="Arial" charset="0"/>
              </a:rPr>
              <a:t>ξ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 =0; </a:t>
            </a:r>
            <a:endParaRPr lang="en-GB" sz="4000" dirty="0">
              <a:solidFill>
                <a:srgbClr val="CC0000"/>
              </a:solidFill>
              <a:latin typeface="Arial" charset="0"/>
              <a:ea typeface="ヒラギノ角ゴ ProN W3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4000" dirty="0">
                <a:solidFill>
                  <a:srgbClr val="CC0000"/>
                </a:solidFill>
                <a:latin typeface="Arial" charset="0"/>
                <a:ea typeface="ヒラギノ角ゴ ProN W3" charset="0"/>
                <a:cs typeface="Arial" charset="0"/>
              </a:rPr>
              <a:t>         Momentum equation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  ∂V/∂t+1/</a:t>
            </a:r>
            <a:r>
              <a:rPr lang="el-GR" sz="4000" dirty="0">
                <a:latin typeface="Arial" charset="0"/>
                <a:ea typeface="ヒラギノ角ゴ ProN W3" charset="0"/>
                <a:cs typeface="Arial" charset="0"/>
              </a:rPr>
              <a:t>μ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(</a:t>
            </a:r>
            <a:r>
              <a:rPr lang="en-GB" sz="4000" dirty="0" err="1">
                <a:latin typeface="Arial" charset="0"/>
                <a:ea typeface="ヒラギノ角ゴ ProN W3" charset="0"/>
                <a:cs typeface="Arial" charset="0"/>
              </a:rPr>
              <a:t>nk</a:t>
            </a:r>
            <a:r>
              <a:rPr lang="en-GB" sz="4000" baseline="-25000" dirty="0" err="1">
                <a:latin typeface="Arial" charset="0"/>
                <a:ea typeface="ヒラギノ角ゴ ProN W3" charset="0"/>
                <a:cs typeface="Arial" charset="0"/>
              </a:rPr>
              <a:t>b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[</a:t>
            </a:r>
            <a:r>
              <a:rPr lang="en-GB" sz="4000" dirty="0" err="1">
                <a:latin typeface="Arial" charset="0"/>
                <a:ea typeface="ヒラギノ角ゴ ProN W3" charset="0"/>
                <a:cs typeface="Arial" charset="0"/>
              </a:rPr>
              <a:t>T</a:t>
            </a:r>
            <a:r>
              <a:rPr lang="en-GB" sz="4000" baseline="-25000" dirty="0" err="1">
                <a:latin typeface="Arial" charset="0"/>
                <a:ea typeface="ヒラギノ角ゴ ProN W3" charset="0"/>
                <a:cs typeface="Arial" charset="0"/>
              </a:rPr>
              <a:t>i</a:t>
            </a:r>
            <a:r>
              <a:rPr lang="en-GB" sz="4000" dirty="0" err="1">
                <a:latin typeface="Arial" charset="0"/>
                <a:ea typeface="ヒラギノ角ゴ ProN W3" charset="0"/>
                <a:cs typeface="Arial" charset="0"/>
              </a:rPr>
              <a:t>+T</a:t>
            </a:r>
            <a:r>
              <a:rPr lang="en-GB" sz="4000" baseline="-25000" dirty="0" err="1">
                <a:latin typeface="Arial" charset="0"/>
                <a:ea typeface="ヒラギノ角ゴ ProN W3" charset="0"/>
                <a:cs typeface="Arial" charset="0"/>
              </a:rPr>
              <a:t>e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)]= 4/3</a:t>
            </a:r>
            <a:r>
              <a:rPr lang="el-GR" sz="4000" dirty="0">
                <a:latin typeface="Arial" charset="0"/>
                <a:ea typeface="ヒラギノ角ゴ ProN W3" charset="0"/>
                <a:cs typeface="Arial" charset="0"/>
              </a:rPr>
              <a:t>μ 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∂/∂</a:t>
            </a:r>
            <a:r>
              <a:rPr lang="el-GR" sz="4000" dirty="0">
                <a:latin typeface="Arial" charset="0"/>
                <a:ea typeface="ヒラギノ角ゴ ProN W3" charset="0"/>
                <a:cs typeface="Arial" charset="0"/>
              </a:rPr>
              <a:t>ξ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[</a:t>
            </a:r>
            <a:r>
              <a:rPr lang="el-GR" sz="4000" dirty="0">
                <a:latin typeface="Arial" charset="0"/>
                <a:ea typeface="ヒラギノ角ゴ ProN W3" charset="0"/>
                <a:cs typeface="Arial" charset="0"/>
              </a:rPr>
              <a:t>η</a:t>
            </a:r>
            <a:r>
              <a:rPr lang="en-GB" sz="4000" baseline="-25000" dirty="0">
                <a:latin typeface="Arial" charset="0"/>
                <a:ea typeface="ヒラギノ角ゴ ProN W3" charset="0"/>
                <a:cs typeface="Arial" charset="0"/>
              </a:rPr>
              <a:t>i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n ∂v/∂</a:t>
            </a:r>
            <a:r>
              <a:rPr lang="el-GR" sz="4000" dirty="0">
                <a:latin typeface="Arial" charset="0"/>
                <a:ea typeface="ヒラギノ角ゴ ProN W3" charset="0"/>
                <a:cs typeface="Arial" charset="0"/>
              </a:rPr>
              <a:t>ξ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] +</a:t>
            </a:r>
            <a:r>
              <a:rPr lang="en-GB" sz="4000" dirty="0" err="1">
                <a:latin typeface="Arial" charset="0"/>
                <a:ea typeface="ヒラギノ角ゴ ProN W3" charset="0"/>
                <a:cs typeface="Arial" charset="0"/>
              </a:rPr>
              <a:t>g</a:t>
            </a:r>
            <a:r>
              <a:rPr lang="en-GB" sz="4000" baseline="-25000" dirty="0" err="1">
                <a:latin typeface="Arial" charset="0"/>
                <a:ea typeface="ヒラギノ角ゴ ProN W3" charset="0"/>
                <a:cs typeface="Arial" charset="0"/>
              </a:rPr>
              <a:t>sun</a:t>
            </a:r>
            <a:endParaRPr lang="en-GB" sz="4000" baseline="-25000" dirty="0">
              <a:latin typeface="Arial" charset="0"/>
              <a:ea typeface="ヒラギノ角ゴ ProN W3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l-GR" sz="4000" baseline="-25000" dirty="0">
              <a:latin typeface="Arial" charset="0"/>
              <a:ea typeface="ヒラギノ角ゴ ProN W3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4000" dirty="0">
                <a:solidFill>
                  <a:srgbClr val="CC0000"/>
                </a:solidFill>
                <a:latin typeface="Arial" charset="0"/>
                <a:ea typeface="ヒラギノ角ゴ ProN W3" charset="0"/>
                <a:cs typeface="Arial" charset="0"/>
              </a:rPr>
              <a:t>Energy equation for ions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  </a:t>
            </a:r>
            <a:r>
              <a:rPr lang="en-GB" sz="4000" dirty="0" err="1">
                <a:latin typeface="Arial" charset="0"/>
                <a:ea typeface="ヒラギノ角ゴ ProN W3" charset="0"/>
                <a:cs typeface="Arial" charset="0"/>
              </a:rPr>
              <a:t>nk</a:t>
            </a:r>
            <a:r>
              <a:rPr lang="en-GB" sz="4000" baseline="-25000" dirty="0" err="1">
                <a:latin typeface="Arial" charset="0"/>
                <a:ea typeface="ヒラギノ角ゴ ProN W3" charset="0"/>
                <a:cs typeface="Arial" charset="0"/>
              </a:rPr>
              <a:t>b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 /(</a:t>
            </a:r>
            <a:r>
              <a:rPr lang="el-GR" sz="4000" dirty="0">
                <a:latin typeface="Arial" charset="0"/>
                <a:ea typeface="ヒラギノ角ゴ ProN W3" charset="0"/>
                <a:cs typeface="Arial" charset="0"/>
              </a:rPr>
              <a:t>γ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-1)∂T</a:t>
            </a:r>
            <a:r>
              <a:rPr lang="en-GB" sz="4000" baseline="-25000" dirty="0">
                <a:latin typeface="Arial" charset="0"/>
                <a:ea typeface="ヒラギノ角ゴ ProN W3" charset="0"/>
                <a:cs typeface="Arial" charset="0"/>
              </a:rPr>
              <a:t>i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/∂t-</a:t>
            </a:r>
            <a:r>
              <a:rPr lang="en-GB" sz="4000" dirty="0" err="1">
                <a:latin typeface="Arial" charset="0"/>
                <a:ea typeface="ヒラギノ角ゴ ProN W3" charset="0"/>
                <a:cs typeface="Arial" charset="0"/>
              </a:rPr>
              <a:t>k</a:t>
            </a:r>
            <a:r>
              <a:rPr lang="en-GB" sz="4000" baseline="-25000" dirty="0" err="1">
                <a:latin typeface="Arial" charset="0"/>
                <a:ea typeface="ヒラギノ角ゴ ProN W3" charset="0"/>
                <a:cs typeface="Arial" charset="0"/>
              </a:rPr>
              <a:t>b</a:t>
            </a:r>
            <a:r>
              <a:rPr lang="en-GB" sz="4000" dirty="0" err="1">
                <a:latin typeface="Arial" charset="0"/>
                <a:ea typeface="ヒラギノ角ゴ ProN W3" charset="0"/>
                <a:cs typeface="Arial" charset="0"/>
              </a:rPr>
              <a:t>T</a:t>
            </a:r>
            <a:r>
              <a:rPr lang="en-GB" sz="4000" baseline="-25000" dirty="0" err="1">
                <a:latin typeface="Arial" charset="0"/>
                <a:ea typeface="ヒラギノ角ゴ ProN W3" charset="0"/>
                <a:cs typeface="Arial" charset="0"/>
              </a:rPr>
              <a:t>i</a:t>
            </a:r>
            <a:r>
              <a:rPr lang="en-GB" sz="4000" baseline="-25000" dirty="0">
                <a:latin typeface="Arial" charset="0"/>
                <a:ea typeface="ヒラギノ角ゴ ProN W3" charset="0"/>
                <a:cs typeface="Arial" charset="0"/>
              </a:rPr>
              <a:t> 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∂n/∂t= 4/3</a:t>
            </a:r>
            <a:r>
              <a:rPr lang="el-GR" sz="4000" dirty="0">
                <a:latin typeface="Arial" charset="0"/>
                <a:ea typeface="ヒラギノ角ゴ ProN W3" charset="0"/>
                <a:cs typeface="Arial" charset="0"/>
              </a:rPr>
              <a:t>η</a:t>
            </a:r>
            <a:r>
              <a:rPr lang="en-GB" sz="4000" baseline="-25000" dirty="0">
                <a:latin typeface="Arial" charset="0"/>
                <a:ea typeface="ヒラギノ角ゴ ProN W3" charset="0"/>
                <a:cs typeface="Arial" charset="0"/>
              </a:rPr>
              <a:t>i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n</a:t>
            </a:r>
            <a:r>
              <a:rPr lang="en-GB" sz="4000" baseline="30000" dirty="0">
                <a:latin typeface="Arial" charset="0"/>
                <a:ea typeface="ヒラギノ角ゴ ProN W3" charset="0"/>
                <a:cs typeface="Arial" charset="0"/>
              </a:rPr>
              <a:t>2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(∂v/∂</a:t>
            </a:r>
            <a:r>
              <a:rPr lang="el-GR" sz="4000" dirty="0">
                <a:latin typeface="Arial" charset="0"/>
                <a:ea typeface="ヒラギノ角ゴ ProN W3" charset="0"/>
                <a:cs typeface="Arial" charset="0"/>
              </a:rPr>
              <a:t>ξ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)</a:t>
            </a:r>
            <a:r>
              <a:rPr lang="en-GB" sz="4000" baseline="30000" dirty="0">
                <a:latin typeface="Arial" charset="0"/>
                <a:ea typeface="ヒラギノ角ゴ ProN W3" charset="0"/>
                <a:cs typeface="Arial" charset="0"/>
              </a:rPr>
              <a:t>2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 +Q(</a:t>
            </a:r>
            <a:r>
              <a:rPr lang="en-GB" sz="4000" dirty="0" err="1">
                <a:latin typeface="Arial" charset="0"/>
                <a:ea typeface="ヒラギノ角ゴ ProN W3" charset="0"/>
                <a:cs typeface="Arial" charset="0"/>
              </a:rPr>
              <a:t>n,T</a:t>
            </a:r>
            <a:r>
              <a:rPr lang="en-GB" sz="4000" baseline="-25000" dirty="0" err="1">
                <a:latin typeface="Arial" charset="0"/>
                <a:ea typeface="ヒラギノ角ゴ ProN W3" charset="0"/>
                <a:cs typeface="Arial" charset="0"/>
              </a:rPr>
              <a:t>i</a:t>
            </a:r>
            <a:r>
              <a:rPr lang="en-GB" sz="4000" dirty="0" err="1">
                <a:latin typeface="Arial" charset="0"/>
                <a:ea typeface="ヒラギノ角ゴ ProN W3" charset="0"/>
                <a:cs typeface="Arial" charset="0"/>
              </a:rPr>
              <a:t>,T</a:t>
            </a:r>
            <a:r>
              <a:rPr lang="en-GB" sz="4000" baseline="-25000" dirty="0" err="1">
                <a:latin typeface="Arial" charset="0"/>
                <a:ea typeface="ヒラギノ角ゴ ProN W3" charset="0"/>
                <a:cs typeface="Arial" charset="0"/>
              </a:rPr>
              <a:t>e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)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l-GR" sz="4000" baseline="-25000" dirty="0">
              <a:latin typeface="Arial" charset="0"/>
              <a:ea typeface="ヒラギノ角ゴ ProN W3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4000" dirty="0">
                <a:solidFill>
                  <a:srgbClr val="CC0000"/>
                </a:solidFill>
                <a:latin typeface="Arial" charset="0"/>
                <a:ea typeface="ヒラギノ角ゴ ProN W3" charset="0"/>
                <a:cs typeface="Arial" charset="0"/>
              </a:rPr>
              <a:t>Energy equation for electrons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  </a:t>
            </a:r>
            <a:r>
              <a:rPr lang="en-GB" sz="4000" dirty="0" err="1">
                <a:latin typeface="Arial" charset="0"/>
                <a:ea typeface="ヒラギノ角ゴ ProN W3" charset="0"/>
                <a:cs typeface="Arial" charset="0"/>
              </a:rPr>
              <a:t>nk</a:t>
            </a:r>
            <a:r>
              <a:rPr lang="en-GB" sz="4000" baseline="-25000" dirty="0" err="1">
                <a:latin typeface="Arial" charset="0"/>
                <a:ea typeface="ヒラギノ角ゴ ProN W3" charset="0"/>
                <a:cs typeface="Arial" charset="0"/>
              </a:rPr>
              <a:t>b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 /(</a:t>
            </a:r>
            <a:r>
              <a:rPr lang="el-GR" sz="4000" dirty="0">
                <a:latin typeface="Arial" charset="0"/>
                <a:ea typeface="ヒラギノ角ゴ ProN W3" charset="0"/>
                <a:cs typeface="Arial" charset="0"/>
              </a:rPr>
              <a:t>γ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-1)∂(</a:t>
            </a:r>
            <a:r>
              <a:rPr lang="en-GB" sz="4000" dirty="0" err="1">
                <a:latin typeface="Arial" charset="0"/>
                <a:ea typeface="ヒラギノ角ゴ ProN W3" charset="0"/>
                <a:cs typeface="Arial" charset="0"/>
              </a:rPr>
              <a:t>xT</a:t>
            </a:r>
            <a:r>
              <a:rPr lang="en-GB" sz="4000" baseline="-25000" dirty="0" err="1">
                <a:latin typeface="Arial" charset="0"/>
                <a:ea typeface="ヒラギノ角ゴ ProN W3" charset="0"/>
                <a:cs typeface="Arial" charset="0"/>
              </a:rPr>
              <a:t>e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)/∂t-</a:t>
            </a:r>
            <a:r>
              <a:rPr lang="en-GB" sz="4000" dirty="0" err="1">
                <a:latin typeface="Arial" charset="0"/>
                <a:ea typeface="ヒラギノ角ゴ ProN W3" charset="0"/>
                <a:cs typeface="Arial" charset="0"/>
              </a:rPr>
              <a:t>xk</a:t>
            </a:r>
            <a:r>
              <a:rPr lang="en-GB" sz="4000" baseline="-25000" dirty="0" err="1">
                <a:latin typeface="Arial" charset="0"/>
                <a:ea typeface="ヒラギノ角ゴ ProN W3" charset="0"/>
                <a:cs typeface="Arial" charset="0"/>
              </a:rPr>
              <a:t>b</a:t>
            </a:r>
            <a:r>
              <a:rPr lang="en-GB" sz="4000" dirty="0" err="1">
                <a:latin typeface="Arial" charset="0"/>
                <a:ea typeface="ヒラギノ角ゴ ProN W3" charset="0"/>
                <a:cs typeface="Arial" charset="0"/>
              </a:rPr>
              <a:t>T</a:t>
            </a:r>
            <a:r>
              <a:rPr lang="en-GB" sz="4000" baseline="-25000" dirty="0" err="1">
                <a:latin typeface="Arial" charset="0"/>
                <a:ea typeface="ヒラギノ角ゴ ProN W3" charset="0"/>
                <a:cs typeface="Arial" charset="0"/>
              </a:rPr>
              <a:t>e</a:t>
            </a:r>
            <a:r>
              <a:rPr lang="en-GB" sz="4000" baseline="-25000" dirty="0">
                <a:latin typeface="Arial" charset="0"/>
                <a:ea typeface="ヒラギノ角ゴ ProN W3" charset="0"/>
                <a:cs typeface="Arial" charset="0"/>
              </a:rPr>
              <a:t> 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∂n/∂</a:t>
            </a:r>
            <a:r>
              <a:rPr lang="en-GB" sz="4000" dirty="0" err="1">
                <a:latin typeface="Arial" charset="0"/>
                <a:ea typeface="ヒラギノ角ゴ ProN W3" charset="0"/>
                <a:cs typeface="Arial" charset="0"/>
              </a:rPr>
              <a:t>t+n</a:t>
            </a:r>
            <a:r>
              <a:rPr lang="el-GR" sz="4000" dirty="0">
                <a:latin typeface="Arial" charset="0"/>
                <a:ea typeface="ヒラギノ角ゴ ProN W3" charset="0"/>
                <a:cs typeface="Arial" charset="0"/>
              </a:rPr>
              <a:t>κ</a:t>
            </a:r>
            <a:r>
              <a:rPr lang="en-GB" sz="4000" baseline="-25000" dirty="0">
                <a:latin typeface="Arial" charset="0"/>
                <a:ea typeface="ヒラギノ角ゴ ProN W3" charset="0"/>
                <a:cs typeface="Arial" charset="0"/>
              </a:rPr>
              <a:t> 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∂x/∂t=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	          =n∂/∂</a:t>
            </a:r>
            <a:r>
              <a:rPr lang="el-GR" sz="4000" dirty="0">
                <a:latin typeface="Arial" charset="0"/>
                <a:ea typeface="ヒラギノ角ゴ ProN W3" charset="0"/>
                <a:cs typeface="Arial" charset="0"/>
              </a:rPr>
              <a:t>ξ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(k</a:t>
            </a:r>
            <a:r>
              <a:rPr lang="en-GB" sz="4000" baseline="-25000" dirty="0">
                <a:latin typeface="Arial" charset="0"/>
                <a:ea typeface="ヒラギノ角ゴ ProN W3" charset="0"/>
                <a:cs typeface="Arial" charset="0"/>
              </a:rPr>
              <a:t>b 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n ∂</a:t>
            </a:r>
            <a:r>
              <a:rPr lang="en-GB" sz="4000" dirty="0" err="1">
                <a:latin typeface="Arial" charset="0"/>
                <a:ea typeface="ヒラギノ角ゴ ProN W3" charset="0"/>
                <a:cs typeface="Arial" charset="0"/>
              </a:rPr>
              <a:t>T</a:t>
            </a:r>
            <a:r>
              <a:rPr lang="en-GB" sz="4000" baseline="-25000" dirty="0" err="1">
                <a:latin typeface="Arial" charset="0"/>
                <a:ea typeface="ヒラギノ角ゴ ProN W3" charset="0"/>
                <a:cs typeface="Arial" charset="0"/>
              </a:rPr>
              <a:t>e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/∂</a:t>
            </a:r>
            <a:r>
              <a:rPr lang="el-GR" sz="4000" dirty="0">
                <a:latin typeface="Arial" charset="0"/>
                <a:ea typeface="ヒラギノ角ゴ ProN W3" charset="0"/>
                <a:cs typeface="Arial" charset="0"/>
              </a:rPr>
              <a:t>ξ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) +P(n,</a:t>
            </a:r>
            <a:r>
              <a:rPr lang="el-GR" sz="4000" dirty="0">
                <a:latin typeface="Arial" charset="0"/>
                <a:ea typeface="ヒラギノ角ゴ ProN W3" charset="0"/>
                <a:cs typeface="Arial" charset="0"/>
              </a:rPr>
              <a:t>ξ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) -L(</a:t>
            </a:r>
            <a:r>
              <a:rPr lang="en-GB" sz="4000" dirty="0" err="1">
                <a:latin typeface="Arial" charset="0"/>
                <a:ea typeface="ヒラギノ角ゴ ProN W3" charset="0"/>
                <a:cs typeface="Arial" charset="0"/>
              </a:rPr>
              <a:t>n,T</a:t>
            </a:r>
            <a:r>
              <a:rPr lang="en-GB" sz="4000" baseline="-25000" dirty="0" err="1">
                <a:latin typeface="Arial" charset="0"/>
                <a:ea typeface="ヒラギノ角ゴ ProN W3" charset="0"/>
                <a:cs typeface="Arial" charset="0"/>
              </a:rPr>
              <a:t>e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 )-Q(</a:t>
            </a:r>
            <a:r>
              <a:rPr lang="en-GB" sz="4000" dirty="0" err="1">
                <a:latin typeface="Arial" charset="0"/>
                <a:ea typeface="ヒラギノ角ゴ ProN W3" charset="0"/>
                <a:cs typeface="Arial" charset="0"/>
              </a:rPr>
              <a:t>n,T</a:t>
            </a:r>
            <a:r>
              <a:rPr lang="en-GB" sz="4000" baseline="-25000" dirty="0" err="1">
                <a:latin typeface="Arial" charset="0"/>
                <a:ea typeface="ヒラギノ角ゴ ProN W3" charset="0"/>
                <a:cs typeface="Arial" charset="0"/>
              </a:rPr>
              <a:t>i</a:t>
            </a:r>
            <a:r>
              <a:rPr lang="en-GB" sz="4000" dirty="0" err="1">
                <a:latin typeface="Arial" charset="0"/>
                <a:ea typeface="ヒラギノ角ゴ ProN W3" charset="0"/>
                <a:cs typeface="Arial" charset="0"/>
              </a:rPr>
              <a:t>,T</a:t>
            </a:r>
            <a:r>
              <a:rPr lang="en-GB" sz="4000" baseline="-25000" dirty="0" err="1">
                <a:latin typeface="Arial" charset="0"/>
                <a:ea typeface="ヒラギノ角ゴ ProN W3" charset="0"/>
                <a:cs typeface="Arial" charset="0"/>
              </a:rPr>
              <a:t>e</a:t>
            </a:r>
            <a:r>
              <a:rPr lang="en-GB" sz="4000" dirty="0">
                <a:latin typeface="Arial" charset="0"/>
                <a:ea typeface="ヒラギノ角ゴ ProN W3" charset="0"/>
                <a:cs typeface="Arial" charset="0"/>
              </a:rPr>
              <a:t>)</a:t>
            </a:r>
            <a:endParaRPr lang="el-GR" sz="4000" dirty="0">
              <a:latin typeface="Arial" charset="0"/>
              <a:ea typeface="ヒラギノ角ゴ ProN W3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61913"/>
            <a:ext cx="10548938" cy="972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 rot="16200000">
            <a:off x="-3916362" y="3916362"/>
            <a:ext cx="9753600" cy="1920875"/>
          </a:xfrm>
        </p:spPr>
        <p:txBody>
          <a:bodyPr/>
          <a:lstStyle/>
          <a:p>
            <a:r>
              <a:rPr lang="en-US">
                <a:latin typeface="Hoefler Text" charset="0"/>
                <a:ea typeface="ヒラギノ明朝 ProN W6" charset="0"/>
                <a:cs typeface="ヒラギノ明朝 ProN W6" charset="0"/>
              </a:rPr>
              <a:t>Hydrodynamic models </a:t>
            </a:r>
            <a:r>
              <a:rPr lang="en-US" sz="3200">
                <a:latin typeface="Hoefler Text" charset="0"/>
                <a:ea typeface="ヒラギノ明朝 ProN W6" charset="0"/>
                <a:cs typeface="ヒラギノ明朝 ProN W6" charset="0"/>
              </a:rPr>
              <a:t>Druett et al, 2017,  Nature Comms; Druett&amp;Zharkova, 2018, A&amp;A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http://www.solarphysics.kva.se/data1/NatGeo/halpha_22Aug2003_AR.9575.MFBD_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7188" y="371475"/>
            <a:ext cx="12290425" cy="901065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665163" y="2316163"/>
            <a:ext cx="5248275" cy="317500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 lang="en-GB"/>
          </a:p>
        </p:txBody>
      </p:sp>
      <p:pic>
        <p:nvPicPr>
          <p:cNvPr id="70660" name="Picture 2" descr="C:\Users\MDcomp\Desktop\Northumbria\Documents\northumbria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419350"/>
            <a:ext cx="460851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TextBox 4"/>
          <p:cNvSpPr txBox="1">
            <a:spLocks noChangeArrowheads="1"/>
          </p:cNvSpPr>
          <p:nvPr/>
        </p:nvSpPr>
        <p:spPr bwMode="auto">
          <a:xfrm>
            <a:off x="814388" y="3940175"/>
            <a:ext cx="5170487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GB" sz="2000"/>
              <a:t>Malcolm Druett	   (Northumbria)</a:t>
            </a:r>
          </a:p>
          <a:p>
            <a:pPr eaLnBrk="1" hangingPunct="1"/>
            <a:r>
              <a:rPr lang="en-GB" sz="2000"/>
              <a:t>Valentina Zharkova  (Northumbria)</a:t>
            </a:r>
          </a:p>
          <a:p>
            <a:pPr eaLnBrk="1" hangingPunct="1"/>
            <a:r>
              <a:rPr lang="en-GB" sz="2000"/>
              <a:t> </a:t>
            </a:r>
          </a:p>
        </p:txBody>
      </p:sp>
      <p:sp>
        <p:nvSpPr>
          <p:cNvPr id="70662" name="TextBox 10"/>
          <p:cNvSpPr txBox="1">
            <a:spLocks noChangeArrowheads="1"/>
          </p:cNvSpPr>
          <p:nvPr/>
        </p:nvSpPr>
        <p:spPr bwMode="auto">
          <a:xfrm>
            <a:off x="665163" y="473075"/>
            <a:ext cx="11674475" cy="1977975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GB" sz="4000" dirty="0" err="1"/>
              <a:t>Balmer</a:t>
            </a:r>
            <a:r>
              <a:rPr lang="en-GB" sz="4000" dirty="0"/>
              <a:t> and </a:t>
            </a:r>
            <a:r>
              <a:rPr lang="en-GB" sz="4000" dirty="0" err="1"/>
              <a:t>Paschen</a:t>
            </a:r>
            <a:r>
              <a:rPr lang="en-GB" sz="4000" dirty="0"/>
              <a:t> Emission during a Flare Onset </a:t>
            </a:r>
          </a:p>
          <a:p>
            <a:pPr eaLnBrk="1" hangingPunct="1"/>
            <a:r>
              <a:rPr lang="en-GB" sz="4000" dirty="0" err="1"/>
              <a:t>Paschen</a:t>
            </a:r>
            <a:r>
              <a:rPr lang="en-GB" sz="4000" dirty="0"/>
              <a:t> continuum is white light emission</a:t>
            </a:r>
          </a:p>
          <a:p>
            <a:pPr eaLnBrk="1" hangingPunct="1"/>
            <a:r>
              <a:rPr lang="en-GB" sz="4000" dirty="0"/>
              <a:t>(</a:t>
            </a:r>
            <a:r>
              <a:rPr lang="en-GB" sz="4000" dirty="0" err="1"/>
              <a:t>Druett</a:t>
            </a:r>
            <a:r>
              <a:rPr lang="en-GB" sz="4000" dirty="0"/>
              <a:t> et al, 2017, NC; </a:t>
            </a:r>
            <a:r>
              <a:rPr lang="en-GB" sz="4000" dirty="0" err="1"/>
              <a:t>Druett</a:t>
            </a:r>
            <a:r>
              <a:rPr lang="en-GB" sz="4000" dirty="0"/>
              <a:t> and </a:t>
            </a:r>
            <a:r>
              <a:rPr lang="en-GB" sz="4000" dirty="0" err="1"/>
              <a:t>Zharkova</a:t>
            </a:r>
            <a:r>
              <a:rPr lang="en-GB" sz="4000" dirty="0"/>
              <a:t>, 2018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5163" y="5722938"/>
            <a:ext cx="5248275" cy="324961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 lang="en-GB"/>
          </a:p>
        </p:txBody>
      </p:sp>
      <p:sp>
        <p:nvSpPr>
          <p:cNvPr id="70664" name="TextBox 13"/>
          <p:cNvSpPr txBox="1">
            <a:spLocks noChangeArrowheads="1"/>
          </p:cNvSpPr>
          <p:nvPr/>
        </p:nvSpPr>
        <p:spPr bwMode="auto">
          <a:xfrm>
            <a:off x="703263" y="5689600"/>
            <a:ext cx="5248275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marL="404813" indent="-404813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sz="2000"/>
              <a:t>1D flux tube</a:t>
            </a:r>
          </a:p>
          <a:p>
            <a:pPr eaLnBrk="1" hangingPunct="1">
              <a:buFont typeface="Arial" charset="0"/>
              <a:buChar char="•"/>
            </a:pPr>
            <a:r>
              <a:rPr lang="en-GB" sz="2000"/>
              <a:t>Fully non-LTE radiative code</a:t>
            </a:r>
          </a:p>
          <a:p>
            <a:pPr eaLnBrk="1" hangingPunct="1">
              <a:buFont typeface="Arial" charset="0"/>
              <a:buChar char="•"/>
            </a:pPr>
            <a:r>
              <a:rPr lang="en-GB" sz="2000"/>
              <a:t>Atom: 5 levels plus continuum</a:t>
            </a:r>
          </a:p>
          <a:p>
            <a:pPr eaLnBrk="1" hangingPunct="1">
              <a:buFont typeface="Arial" charset="0"/>
              <a:buChar char="•"/>
            </a:pPr>
            <a:r>
              <a:rPr lang="en-GB" sz="2000"/>
              <a:t>Response to injection of non-thermal electron beam with power-law energy distribution</a:t>
            </a:r>
          </a:p>
          <a:p>
            <a:pPr eaLnBrk="1" hangingPunct="1">
              <a:buFont typeface="Arial" charset="0"/>
              <a:buChar char="•"/>
            </a:pPr>
            <a:r>
              <a:rPr lang="en-GB" sz="2000"/>
              <a:t>Hydrogenic Atmosphere</a:t>
            </a:r>
          </a:p>
          <a:p>
            <a:pPr eaLnBrk="1" hangingPunct="1">
              <a:buFont typeface="Arial" charset="0"/>
              <a:buChar char="•"/>
            </a:pPr>
            <a:r>
              <a:rPr lang="en-GB" sz="2000"/>
              <a:t>Plasma depth scale used</a:t>
            </a:r>
          </a:p>
        </p:txBody>
      </p:sp>
      <p:pic>
        <p:nvPicPr>
          <p:cNvPr id="7066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8" y="2316163"/>
            <a:ext cx="6121400" cy="6664325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36" y="556321"/>
            <a:ext cx="12074525" cy="11521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124485-15AD-A848-8E17-EFAB5C8228A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5" name="Picture 4" descr="malcolm_2016_fi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20" y="0"/>
            <a:ext cx="9433048" cy="9753600"/>
          </a:xfrm>
          <a:prstGeom prst="rect">
            <a:avLst/>
          </a:prstGeom>
        </p:spPr>
      </p:pic>
      <p:pic>
        <p:nvPicPr>
          <p:cNvPr id="6" name="Picture 5" descr="malcolm_2016_fig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61" y="0"/>
            <a:ext cx="4296327" cy="951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97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http://www.solarphysics.kva.se/data1/NatGeo/halpha_22Aug2003_AR.9575.MFBD_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7188" y="371475"/>
            <a:ext cx="12290425" cy="901065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 lang="en-GB"/>
          </a:p>
        </p:txBody>
      </p:sp>
      <p:sp>
        <p:nvSpPr>
          <p:cNvPr id="4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64952" y="633336"/>
            <a:ext cx="11674897" cy="13932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25400">
            <a:solidFill>
              <a:srgbClr val="FFC000"/>
            </a:solidFill>
          </a:ln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163" y="2214563"/>
            <a:ext cx="11674475" cy="686117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 lang="en-GB"/>
          </a:p>
        </p:txBody>
      </p:sp>
      <p:pic>
        <p:nvPicPr>
          <p:cNvPr id="71685" name="Picture 2" descr="C:\Users\MDcomp\Desktop\Northumbria\Conferences\RAS Flares 2016 05 13\RAS figs\I_2_3 g=3 t=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2303463"/>
            <a:ext cx="4437062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2" descr="C:\Users\MDcomp\Desktop\Northumbria\Work notes\Fortran Code\My Code - 2016 02 08 Vm Vt included Depth matched 30K Cutoff\FiguresSmoothed\RAS figs\I_2_3_t=1 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2303463"/>
            <a:ext cx="4437063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2" descr="C:\Users\MDcomp\Desktop\Northumbria\Work notes\Fortran Code\My Code - 2016 10 04 151points\FiguresAAPaper\I_3_4_t=1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5632450"/>
            <a:ext cx="4437063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Picture 3" descr="C:\Users\MDcomp\Desktop\Northumbria\Work notes\Fortran Code\My Code - 2016 10 04 151points vm0\FiguresAAPaper\I_3_4_t=1vm0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5632450"/>
            <a:ext cx="4437062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http://www.solarphysics.kva.se/data1/NatGeo/halpha_22Aug2003_AR.9575.MFBD_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7188" y="371475"/>
            <a:ext cx="12290425" cy="901065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 lang="en-GB"/>
          </a:p>
        </p:txBody>
      </p:sp>
      <p:sp>
        <p:nvSpPr>
          <p:cNvPr id="4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64952" y="633336"/>
            <a:ext cx="11674897" cy="13932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25400">
            <a:solidFill>
              <a:srgbClr val="FFC000"/>
            </a:solidFill>
          </a:ln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163" y="2214563"/>
            <a:ext cx="11674475" cy="686117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 lang="en-GB"/>
          </a:p>
        </p:txBody>
      </p:sp>
      <p:pic>
        <p:nvPicPr>
          <p:cNvPr id="72709" name="Picture 3" descr="C:\Users\MDcomp\Desktop\Northumbria\Conferences\RAS Flares 2016 05 13\RAS figs\I_2_3 g=3 t=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2303463"/>
            <a:ext cx="4437062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3" descr="C:\Users\MDcomp\Desktop\Northumbria\Work notes\Fortran Code\My Code - 2016 02 08 Vm Vt included Depth matched 30K Cutoff\FiguresSmoothed\RAS figs\I_2_3_t=2 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2303463"/>
            <a:ext cx="4437063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2" descr="C:\Users\MDcomp\Desktop\Northumbria\Work notes\Fortran Code\My Code - 2016 10 04 151points\FiguresAAPaper\I_3_4_t=2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5632450"/>
            <a:ext cx="4437063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2" name="Picture 3" descr="C:\Users\MDcomp\Desktop\Northumbria\Work notes\Fortran Code\My Code - 2016 10 04 151points vm0\FiguresAAPaper\I_3_4_t=2vm0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5632450"/>
            <a:ext cx="4437062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http://www.solarphysics.kva.se/data1/NatGeo/halpha_22Aug2003_AR.9575.MFBD_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7188" y="371475"/>
            <a:ext cx="12290425" cy="901065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 lang="en-GB"/>
          </a:p>
        </p:txBody>
      </p:sp>
      <p:sp>
        <p:nvSpPr>
          <p:cNvPr id="4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64952" y="633336"/>
            <a:ext cx="11674897" cy="13932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25400">
            <a:solidFill>
              <a:srgbClr val="FFC000"/>
            </a:solidFill>
          </a:ln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163" y="2214563"/>
            <a:ext cx="11674475" cy="686117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 lang="en-GB"/>
          </a:p>
        </p:txBody>
      </p:sp>
      <p:pic>
        <p:nvPicPr>
          <p:cNvPr id="73733" name="Picture 4" descr="C:\Users\MDcomp\Desktop\Northumbria\Conferences\RAS Flares 2016 05 13\RAS figs\I_2_3 g=3 t=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2303463"/>
            <a:ext cx="4437062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2" descr="C:\Users\MDcomp\Desktop\Northumbria\Work notes\Fortran Code\My Code - 2016 02 08 Vm Vt included Depth matched 30K Cutoff\FiguresSmoothed\RAS figs\I_2_3_t=3 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2303463"/>
            <a:ext cx="4437063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2" descr="C:\Users\MDcomp\Desktop\Northumbria\Work notes\Fortran Code\My Code - 2016 10 04 151points\FiguresAAPaper\I_3_4_t=3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5632450"/>
            <a:ext cx="4437063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Picture 3" descr="C:\Users\MDcomp\Desktop\Northumbria\Work notes\Fortran Code\My Code - 2016 10 04 151points vm0\FiguresAAPaper\I_3_4_t=3vm0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5632450"/>
            <a:ext cx="4437062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http://www.solarphysics.kva.se/data1/NatGeo/halpha_22Aug2003_AR.9575.MFBD_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7188" y="371475"/>
            <a:ext cx="12290425" cy="901065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 lang="en-GB"/>
          </a:p>
        </p:txBody>
      </p:sp>
      <p:sp>
        <p:nvSpPr>
          <p:cNvPr id="4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64952" y="633336"/>
            <a:ext cx="11674897" cy="13932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25400">
            <a:solidFill>
              <a:srgbClr val="FFC000"/>
            </a:solidFill>
          </a:ln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163" y="2214563"/>
            <a:ext cx="11674475" cy="686117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 lang="en-GB"/>
          </a:p>
        </p:txBody>
      </p:sp>
      <p:pic>
        <p:nvPicPr>
          <p:cNvPr id="74757" name="Picture 5" descr="C:\Users\MDcomp\Desktop\Northumbria\Conferences\RAS Flares 2016 05 13\RAS figs\I_2_3 g=3 t=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2303463"/>
            <a:ext cx="4437062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2" descr="C:\Users\MDcomp\Desktop\Northumbria\Work notes\Fortran Code\My Code - 2016 02 08 Vm Vt included Depth matched 30K Cutoff\FiguresSmoothed\RAS figs\I_2_3_t=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2303463"/>
            <a:ext cx="4437063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2" descr="C:\Users\MDcomp\Desktop\Northumbria\Work notes\Fortran Code\My Code - 2016 10 04 151points\FiguresAAPaper\I_3_4_t=4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5632450"/>
            <a:ext cx="4437063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0" name="Picture 3" descr="C:\Users\MDcomp\Desktop\Northumbria\Work notes\Fortran Code\My Code - 2016 10 04 151points vm0\FiguresAAPaper\I_3_4_t=4vm0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5632450"/>
            <a:ext cx="4437062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9320107" y="8879841"/>
            <a:ext cx="3034453" cy="65024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/>
          <a:lstStyle>
            <a:lvl1pPr eaLnBrk="0" hangingPunct="0">
              <a:defRPr sz="3400" b="1">
                <a:solidFill>
                  <a:schemeClr val="tx1"/>
                </a:solidFill>
                <a:latin typeface="Verdana" charset="0"/>
                <a:ea typeface="ＭＳ Ｐゴシック" charset="0"/>
                <a:cs typeface="Arial" charset="0"/>
              </a:defRPr>
            </a:lvl1pPr>
            <a:lvl2pPr marL="51206400" indent="-51206400" eaLnBrk="0" hangingPunct="0"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2pPr>
            <a:lvl3pPr eaLnBrk="0" hangingPunct="0"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3pPr>
            <a:lvl4pPr eaLnBrk="0" hangingPunct="0"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4pPr>
            <a:lvl5pPr eaLnBrk="0" hangingPunct="0"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5pPr>
            <a:lvl6pPr marL="65023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6pPr>
            <a:lvl7pPr marL="130046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7pPr>
            <a:lvl8pPr marL="195069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8pPr>
            <a:lvl9pPr marL="2600919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F57CFA0-3576-3543-BF4A-A7E748D63F2C}" type="slidenum">
              <a:rPr lang="en-GB" sz="2000" b="0"/>
              <a:pPr eaLnBrk="1" hangingPunct="1"/>
              <a:t>4</a:t>
            </a:fld>
            <a:endParaRPr lang="en-GB" sz="2000" b="0"/>
          </a:p>
        </p:txBody>
      </p:sp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69752" y="772344"/>
            <a:ext cx="11724639" cy="1332089"/>
          </a:xfrm>
        </p:spPr>
        <p:txBody>
          <a:bodyPr/>
          <a:lstStyle/>
          <a:p>
            <a:pPr eaLnBrk="1" hangingPunct="1"/>
            <a:r>
              <a:rPr lang="en-GB" sz="4600" dirty="0">
                <a:latin typeface="Verdana" charset="0"/>
                <a:cs typeface="Arial" charset="0"/>
              </a:rPr>
              <a:t>Time-Distance diagram technique </a:t>
            </a:r>
            <a:br>
              <a:rPr lang="en-GB" sz="4600" dirty="0">
                <a:latin typeface="Verdana" charset="0"/>
                <a:cs typeface="Arial" charset="0"/>
              </a:rPr>
            </a:br>
            <a:r>
              <a:rPr lang="el-GR" sz="4600" dirty="0">
                <a:latin typeface="Verdana" charset="0"/>
                <a:cs typeface="Arial" charset="0"/>
              </a:rPr>
              <a:t> </a:t>
            </a:r>
            <a:r>
              <a:rPr lang="en-GB" sz="2800" dirty="0">
                <a:latin typeface="Verdana" charset="0"/>
                <a:cs typeface="Arial" charset="0"/>
              </a:rPr>
              <a:t>(</a:t>
            </a:r>
            <a:r>
              <a:rPr lang="en-GB" sz="2800" dirty="0" err="1">
                <a:latin typeface="Verdana" charset="0"/>
                <a:cs typeface="Arial" charset="0"/>
              </a:rPr>
              <a:t>Kosovichev</a:t>
            </a:r>
            <a:r>
              <a:rPr lang="en-GB" sz="2800" dirty="0">
                <a:latin typeface="Verdana" charset="0"/>
                <a:cs typeface="Arial" charset="0"/>
              </a:rPr>
              <a:t> and </a:t>
            </a:r>
            <a:r>
              <a:rPr lang="en-GB" sz="2800" dirty="0" err="1">
                <a:latin typeface="Verdana" charset="0"/>
                <a:cs typeface="Arial" charset="0"/>
              </a:rPr>
              <a:t>Zharkova</a:t>
            </a:r>
            <a:r>
              <a:rPr lang="en-GB" sz="2800" dirty="0">
                <a:latin typeface="Verdana" charset="0"/>
                <a:cs typeface="Arial" charset="0"/>
              </a:rPr>
              <a:t>, 1998)</a:t>
            </a:r>
          </a:p>
        </p:txBody>
      </p:sp>
      <p:sp>
        <p:nvSpPr>
          <p:cNvPr id="195591" name="Oval 7"/>
          <p:cNvSpPr>
            <a:spLocks noChangeArrowheads="1"/>
          </p:cNvSpPr>
          <p:nvPr/>
        </p:nvSpPr>
        <p:spPr bwMode="auto">
          <a:xfrm>
            <a:off x="525736" y="2356520"/>
            <a:ext cx="6861387" cy="6965244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30046" tIns="65023" rIns="130046" bIns="65023" anchor="ctr"/>
          <a:lstStyle/>
          <a:p>
            <a:pPr algn="ctr">
              <a:defRPr/>
            </a:pPr>
            <a:endParaRPr lang="en-US" b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Arial" charset="0"/>
            </a:endParaRPr>
          </a:p>
        </p:txBody>
      </p:sp>
      <p:sp>
        <p:nvSpPr>
          <p:cNvPr id="21509" name="Line 8"/>
          <p:cNvSpPr>
            <a:spLocks noChangeShapeType="1"/>
          </p:cNvSpPr>
          <p:nvPr/>
        </p:nvSpPr>
        <p:spPr bwMode="auto">
          <a:xfrm>
            <a:off x="3838104" y="2428528"/>
            <a:ext cx="101599" cy="69652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21510" name="Line 9"/>
          <p:cNvSpPr>
            <a:spLocks noChangeShapeType="1"/>
          </p:cNvSpPr>
          <p:nvPr/>
        </p:nvSpPr>
        <p:spPr bwMode="auto">
          <a:xfrm flipV="1">
            <a:off x="453728" y="5812904"/>
            <a:ext cx="6861387" cy="1016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21511" name="Line 10"/>
          <p:cNvSpPr>
            <a:spLocks noChangeShapeType="1"/>
          </p:cNvSpPr>
          <p:nvPr/>
        </p:nvSpPr>
        <p:spPr bwMode="auto">
          <a:xfrm flipV="1">
            <a:off x="3910112" y="4084712"/>
            <a:ext cx="3070578" cy="17407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21512" name="Arc 11"/>
          <p:cNvSpPr>
            <a:spLocks/>
          </p:cNvSpPr>
          <p:nvPr/>
        </p:nvSpPr>
        <p:spPr bwMode="auto">
          <a:xfrm>
            <a:off x="5134248" y="5164832"/>
            <a:ext cx="408658" cy="618631"/>
          </a:xfrm>
          <a:custGeom>
            <a:avLst/>
            <a:gdLst>
              <a:gd name="T0" fmla="*/ 0 w 21600"/>
              <a:gd name="T1" fmla="*/ 0 h 26055"/>
              <a:gd name="T2" fmla="*/ 49755541 w 21600"/>
              <a:gd name="T3" fmla="*/ 121230179 h 26055"/>
              <a:gd name="T4" fmla="*/ 0 w 21600"/>
              <a:gd name="T5" fmla="*/ 100501696 h 26055"/>
              <a:gd name="T6" fmla="*/ 0 60000 65536"/>
              <a:gd name="T7" fmla="*/ 0 60000 65536"/>
              <a:gd name="T8" fmla="*/ 0 60000 65536"/>
              <a:gd name="T9" fmla="*/ 0 w 21600"/>
              <a:gd name="T10" fmla="*/ 0 h 26055"/>
              <a:gd name="T11" fmla="*/ 21600 w 21600"/>
              <a:gd name="T12" fmla="*/ 26055 h 260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6055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097"/>
                  <a:pt x="21444" y="24590"/>
                  <a:pt x="21135" y="26054"/>
                </a:cubicBezTo>
              </a:path>
              <a:path w="21600" h="26055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097"/>
                  <a:pt x="21444" y="24590"/>
                  <a:pt x="21135" y="26054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0046" tIns="65023" rIns="130046" bIns="65023" anchor="ctr"/>
          <a:lstStyle/>
          <a:p>
            <a:endParaRPr lang="en-US"/>
          </a:p>
        </p:txBody>
      </p:sp>
      <p:sp>
        <p:nvSpPr>
          <p:cNvPr id="195596" name="Rectangle 12"/>
          <p:cNvSpPr>
            <a:spLocks noChangeArrowheads="1"/>
          </p:cNvSpPr>
          <p:nvPr/>
        </p:nvSpPr>
        <p:spPr bwMode="auto">
          <a:xfrm>
            <a:off x="4630192" y="5092824"/>
            <a:ext cx="801241" cy="777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46" tIns="65023" rIns="130046" bIns="65023">
            <a:spAutoFit/>
          </a:bodyPr>
          <a:lstStyle/>
          <a:p>
            <a:r>
              <a:rPr lang="el-GR" b="0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θ</a:t>
            </a:r>
            <a:endParaRPr lang="en-GB" b="0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95597" name="Text Box 13"/>
          <p:cNvSpPr txBox="1">
            <a:spLocks noChangeArrowheads="1"/>
          </p:cNvSpPr>
          <p:nvPr/>
        </p:nvSpPr>
        <p:spPr bwMode="auto">
          <a:xfrm>
            <a:off x="7333555" y="1996480"/>
            <a:ext cx="5682826" cy="834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GB" sz="2600" dirty="0"/>
              <a:t>Remapped </a:t>
            </a:r>
            <a:r>
              <a:rPr lang="en-GB" sz="2600" dirty="0" err="1"/>
              <a:t>dopplergrams</a:t>
            </a:r>
            <a:r>
              <a:rPr lang="en-GB" sz="2600" dirty="0"/>
              <a:t> with the centre in 1 pixel of the supposed impulse 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GB" sz="2600" dirty="0"/>
              <a:t>Difference filter was applied to remove the background velocities.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GB" sz="2600" dirty="0"/>
              <a:t>Applied frequency filtering at 6 </a:t>
            </a:r>
            <a:r>
              <a:rPr lang="en-GB" sz="2600" dirty="0" err="1"/>
              <a:t>mHz</a:t>
            </a:r>
            <a:r>
              <a:rPr lang="en-GB" sz="2600" dirty="0"/>
              <a:t> (optional) 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GB" sz="2600" dirty="0"/>
              <a:t>Fourier-transformed signals with respect to the azimuthal angle </a:t>
            </a:r>
            <a:r>
              <a:rPr lang="el-GR" sz="2600" b="0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θ</a:t>
            </a:r>
            <a:endParaRPr lang="en-GB" sz="2600" b="0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GB" sz="2600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Plotted Fourier coefficients for m=0 (circular wave), m=1 (dipole) 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GB" sz="2600" dirty="0"/>
              <a:t>Repeated for 20x20 pixels to find the areas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endParaRPr lang="en-GB" sz="26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530" y="0"/>
            <a:ext cx="8843962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26816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http://www.solarphysics.kva.se/data1/NatGeo/halpha_22Aug2003_AR.9575.MFBD_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7188" y="371475"/>
            <a:ext cx="12290425" cy="901065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 lang="en-GB"/>
          </a:p>
        </p:txBody>
      </p:sp>
      <p:sp>
        <p:nvSpPr>
          <p:cNvPr id="4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13768" y="628328"/>
            <a:ext cx="11674897" cy="13932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25400">
            <a:solidFill>
              <a:srgbClr val="FFC000"/>
            </a:solidFill>
          </a:ln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163" y="2214563"/>
            <a:ext cx="11674475" cy="686117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 lang="en-GB"/>
          </a:p>
        </p:txBody>
      </p:sp>
      <p:pic>
        <p:nvPicPr>
          <p:cNvPr id="75781" name="Picture 4" descr="C:\Users\MDcomp\Desktop\Northumbria\Conferences\RAS Flares 2016 05 13\RAS figs\I_2_3 g=3 t=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2303463"/>
            <a:ext cx="4437062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3" descr="C:\Users\MDcomp\Desktop\Northumbria\Work notes\Fortran Code\My Code - 2016 02 08 Vm Vt included Depth matched 30K Cutoff\FiguresSmoothed\RAS figs\I_2_3_t=5 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2303463"/>
            <a:ext cx="4437063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2" descr="C:\Users\MDcomp\Desktop\Northumbria\Work notes\Fortran Code\My Code - 2016 10 04 151points\FiguresAAPaper\I_3_4_t=5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5632450"/>
            <a:ext cx="4437063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3" descr="C:\Users\MDcomp\Desktop\Northumbria\Work notes\Fortran Code\My Code - 2016 10 04 151points vm0\FiguresAAPaper\I_3_4_t=5vm0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5632450"/>
            <a:ext cx="4437062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599988" cy="936625"/>
          </a:xfrm>
        </p:spPr>
        <p:txBody>
          <a:bodyPr/>
          <a:lstStyle/>
          <a:p>
            <a:r>
              <a:rPr lang="en-US">
                <a:latin typeface="Hoefler Text" charset="0"/>
                <a:ea typeface="ヒラギノ明朝 ProN W6" charset="0"/>
                <a:cs typeface="ヒラギノ明朝 ProN W6" charset="0"/>
              </a:rPr>
              <a:t>   H-alpha and P-alpha profiles </a:t>
            </a:r>
            <a:r>
              <a:rPr lang="mr-IN">
                <a:latin typeface="ヒラギノ明朝 ProN W6" charset="0"/>
                <a:ea typeface="ヒラギノ明朝 ProN W6" charset="0"/>
                <a:cs typeface="ヒラギノ明朝 ProN W6" charset="0"/>
              </a:rPr>
              <a:t>–</a:t>
            </a:r>
            <a:r>
              <a:rPr lang="en-US">
                <a:latin typeface="Hoefler Text" charset="0"/>
                <a:ea typeface="ヒラギノ明朝 ProN W6" charset="0"/>
                <a:cs typeface="ヒラギノ明朝 ProN W6" charset="0"/>
              </a:rPr>
              <a:t> 4x10</a:t>
            </a:r>
            <a:r>
              <a:rPr lang="en-US" baseline="30000">
                <a:latin typeface="Hoefler Text" charset="0"/>
                <a:ea typeface="ヒラギノ明朝 ProN W6" charset="0"/>
                <a:cs typeface="ヒラギノ明朝 ProN W6" charset="0"/>
              </a:rPr>
              <a:t>11 </a:t>
            </a:r>
            <a:r>
              <a:rPr lang="en-US" sz="2800">
                <a:latin typeface="Hoefler Text" charset="0"/>
                <a:ea typeface="ヒラギノ明朝 ProN W6" charset="0"/>
                <a:cs typeface="ヒラギノ明朝 ProN W6" charset="0"/>
              </a:rPr>
              <a:t>erg/cm</a:t>
            </a:r>
            <a:r>
              <a:rPr lang="en-US" sz="2800" baseline="30000">
                <a:latin typeface="Hoefler Text" charset="0"/>
                <a:ea typeface="ヒラギノ明朝 ProN W6" charset="0"/>
                <a:cs typeface="ヒラギノ明朝 ProN W6" charset="0"/>
              </a:rPr>
              <a:t>2</a:t>
            </a:r>
            <a:r>
              <a:rPr lang="en-US" sz="2800">
                <a:latin typeface="Hoefler Text" charset="0"/>
                <a:ea typeface="ヒラギノ明朝 ProN W6" charset="0"/>
                <a:cs typeface="ヒラギノ明朝 ProN W6" charset="0"/>
              </a:rPr>
              <a:t>/s</a:t>
            </a:r>
          </a:p>
        </p:txBody>
      </p:sp>
      <p:sp>
        <p:nvSpPr>
          <p:cNvPr id="7680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7FF9528A-B74D-2248-9623-894DF054ED1B}" type="slidenum">
              <a:rPr lang="en-US" sz="18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pPr eaLnBrk="1" hangingPunct="1"/>
              <a:t>41</a:t>
            </a:fld>
            <a:endParaRPr lang="en-US" sz="18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76803" name="Picture 6" descr="I_2_3_smoothed_4_3F11VZ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44550"/>
            <a:ext cx="5773738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7" descr="I_3_4_t=2-eps-converted-to cop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63" y="1060450"/>
            <a:ext cx="5903912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8" descr="C:\Users\MDcomp\Desktop\Northumbria\Work notes\Fortran Code\My Code - 2016 02 08 Vm Vt included Depth matched 30K Cutoff\FiguresPaper\Ionisation Degree g=3 t=1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5651500"/>
            <a:ext cx="5461000" cy="409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4" descr="C:\Users\MDcomp\Desktop\Northumbria\Work notes\Fortran Code\My Code - 2016 02 08 Vm Vt included Depth matched 30K Cutoff\FiguresPaper\Ionisation Degree g=3 t=4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657850"/>
            <a:ext cx="54610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7" name="TextBox 10"/>
          <p:cNvSpPr txBox="1">
            <a:spLocks noChangeArrowheads="1"/>
          </p:cNvSpPr>
          <p:nvPr/>
        </p:nvSpPr>
        <p:spPr bwMode="auto">
          <a:xfrm>
            <a:off x="454025" y="4948238"/>
            <a:ext cx="11674475" cy="747712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GB" sz="4000"/>
              <a:t>Ionisation degree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712" y="268288"/>
            <a:ext cx="12074525" cy="1353914"/>
          </a:xfrm>
        </p:spPr>
        <p:txBody>
          <a:bodyPr/>
          <a:lstStyle/>
          <a:p>
            <a:pPr algn="ctr"/>
            <a:r>
              <a:rPr lang="en-US" dirty="0"/>
              <a:t>Flare 30 June 2013 observed with SST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Druett</a:t>
            </a:r>
            <a:r>
              <a:rPr lang="en-US" dirty="0"/>
              <a:t> et al, 2017, Nature </a:t>
            </a:r>
            <a:r>
              <a:rPr lang="en-US" dirty="0" err="1"/>
              <a:t>Comms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124485-15AD-A848-8E17-EFAB5C8228A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6" name="Picture 5" descr="malcolm_2016_fig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984" y="1996480"/>
            <a:ext cx="7193280" cy="727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83627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http://www.solarphysics.kva.se/data1/NatGeo/halpha_22Aug2003_AR.9575.MFBD_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7188" y="371475"/>
            <a:ext cx="12290425" cy="901065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665163" y="2214563"/>
            <a:ext cx="11674475" cy="686117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 lang="en-GB" dirty="0"/>
          </a:p>
        </p:txBody>
      </p:sp>
      <p:pic>
        <p:nvPicPr>
          <p:cNvPr id="77828" name="Picture 4" descr="C:\Users\MDcomp\Desktop\Northumbria\IDL\observations\Images\flare comparison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88" y="3071813"/>
            <a:ext cx="54610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5" descr="C:\Users\MDcomp\Desktop\Northumbria\Work notes\Fortran Code\My Code - 2016 02 08 Vm Vt included Depth matched 30K Cutoff\FiguresPaper\I_2_3_t=5_Obs_Comp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3071813"/>
            <a:ext cx="54610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997075" y="7334250"/>
            <a:ext cx="983138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GB" sz="3400">
                <a:solidFill>
                  <a:srgbClr val="FF0000"/>
                </a:solidFill>
              </a:rPr>
              <a:t>Simulation (5 sec)		       Observation (7 sec)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56125" y="3400425"/>
            <a:ext cx="0" cy="3319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0802938" y="3749675"/>
            <a:ext cx="0" cy="2970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440113" y="3400425"/>
            <a:ext cx="0" cy="3317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653463" y="3749675"/>
            <a:ext cx="0" cy="2970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038350" y="7397750"/>
            <a:ext cx="983138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GB" sz="3400">
                <a:solidFill>
                  <a:srgbClr val="00CC00"/>
                </a:solidFill>
              </a:rPr>
              <a:t>Simulations(5 sec)		   Observations(7 sec)</a:t>
            </a:r>
          </a:p>
        </p:txBody>
      </p:sp>
      <p:sp>
        <p:nvSpPr>
          <p:cNvPr id="77836" name="TextBox 17"/>
          <p:cNvSpPr txBox="1">
            <a:spLocks noChangeArrowheads="1"/>
          </p:cNvSpPr>
          <p:nvPr/>
        </p:nvSpPr>
        <p:spPr bwMode="auto">
          <a:xfrm>
            <a:off x="665163" y="633413"/>
            <a:ext cx="11674475" cy="1357312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GB" sz="4000"/>
              <a:t>Simulations Vs Observations (Druett et al, 2017)</a:t>
            </a:r>
          </a:p>
          <a:p>
            <a:pPr eaLnBrk="1" hangingPunct="1"/>
            <a:endParaRPr lang="en-GB" sz="4000"/>
          </a:p>
        </p:txBody>
      </p:sp>
      <p:sp>
        <p:nvSpPr>
          <p:cNvPr id="77837" name="Rectangle 16"/>
          <p:cNvSpPr>
            <a:spLocks noChangeArrowheads="1"/>
          </p:cNvSpPr>
          <p:nvPr/>
        </p:nvSpPr>
        <p:spPr bwMode="auto">
          <a:xfrm>
            <a:off x="684213" y="1347788"/>
            <a:ext cx="12320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2800"/>
              <a:t>     C Class Flare, 30</a:t>
            </a:r>
            <a:r>
              <a:rPr lang="en-GB" sz="2800" baseline="30000"/>
              <a:t>th</a:t>
            </a:r>
            <a:r>
              <a:rPr lang="en-GB" sz="2800"/>
              <a:t> June 2013, Observed using SST, beginning UT 9:15:54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 descr="ionis_6_c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4051"/>
            <a:ext cx="11831638" cy="626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AutoShape 5"/>
          <p:cNvSpPr>
            <a:spLocks noGrp="1" noChangeArrowheads="1"/>
          </p:cNvSpPr>
          <p:nvPr>
            <p:ph type="title"/>
          </p:nvPr>
        </p:nvSpPr>
        <p:spPr>
          <a:xfrm>
            <a:off x="741363" y="22225"/>
            <a:ext cx="11920537" cy="1398588"/>
          </a:xfrm>
        </p:spPr>
        <p:txBody>
          <a:bodyPr/>
          <a:lstStyle/>
          <a:p>
            <a:r>
              <a:rPr lang="en-GB">
                <a:solidFill>
                  <a:srgbClr val="FF0000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Ionization degree </a:t>
            </a:r>
            <a:r>
              <a:rPr lang="en-GB">
                <a:latin typeface="Hoefler Text" charset="0"/>
                <a:ea typeface="ヒラギノ明朝 ProN W6" charset="0"/>
                <a:cs typeface="ヒラギノ明朝 ProN W6" charset="0"/>
              </a:rPr>
              <a:t>in HD atmospheres by electron beams</a:t>
            </a:r>
            <a:r>
              <a:rPr lang="en-GB">
                <a:solidFill>
                  <a:srgbClr val="FF0000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: from 10</a:t>
            </a:r>
            <a:r>
              <a:rPr lang="en-GB" baseline="30000">
                <a:solidFill>
                  <a:srgbClr val="FF0000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-6</a:t>
            </a:r>
            <a:r>
              <a:rPr lang="en-GB">
                <a:solidFill>
                  <a:srgbClr val="FF0000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 to 0.6  within a sec</a:t>
            </a:r>
            <a:r>
              <a:rPr lang="en-GB">
                <a:latin typeface="Hoefler Text" charset="0"/>
                <a:ea typeface="ヒラギノ明朝 ProN W6" charset="0"/>
                <a:cs typeface="ヒラギノ明朝 ProN W6" charset="0"/>
              </a:rPr>
              <a:t>    </a:t>
            </a:r>
            <a:r>
              <a:rPr lang="en-GB" sz="4300">
                <a:solidFill>
                  <a:srgbClr val="CC0000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Zharkova, 2008, Sol.Phys.</a:t>
            </a:r>
            <a:endParaRPr lang="el-GR" sz="4300">
              <a:latin typeface="Hoefler Text" charset="0"/>
              <a:ea typeface="ヒラギノ明朝 ProN W6" charset="0"/>
              <a:cs typeface="ヒラギノ明朝 ProN W6" charset="0"/>
            </a:endParaRPr>
          </a:p>
        </p:txBody>
      </p:sp>
      <p:pic>
        <p:nvPicPr>
          <p:cNvPr id="115718" name="Picture 6" descr="ionis_4_c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" y="2140496"/>
            <a:ext cx="11853863" cy="604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7"/>
          <p:cNvSpPr>
            <a:spLocks noChangeArrowheads="1"/>
          </p:cNvSpPr>
          <p:nvPr/>
        </p:nvSpPr>
        <p:spPr bwMode="auto">
          <a:xfrm>
            <a:off x="7870825" y="8329613"/>
            <a:ext cx="5133975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/>
          <a:p>
            <a:r>
              <a:rPr lang="el-GR" b="1">
                <a:solidFill>
                  <a:schemeClr val="tx2"/>
                </a:solidFill>
              </a:rPr>
              <a:t>γ</a:t>
            </a:r>
            <a:r>
              <a:rPr lang="en-GB" b="1">
                <a:solidFill>
                  <a:schemeClr val="tx2"/>
                </a:solidFill>
              </a:rPr>
              <a:t>=6 and </a:t>
            </a:r>
            <a:r>
              <a:rPr lang="el-GR" b="1">
                <a:solidFill>
                  <a:schemeClr val="tx2"/>
                </a:solidFill>
              </a:rPr>
              <a:t>γ</a:t>
            </a:r>
            <a:r>
              <a:rPr lang="en-GB" b="1">
                <a:solidFill>
                  <a:schemeClr val="tx2"/>
                </a:solidFill>
              </a:rPr>
              <a:t>=4, </a:t>
            </a:r>
          </a:p>
          <a:p>
            <a:r>
              <a:rPr lang="en-GB" b="1">
                <a:solidFill>
                  <a:schemeClr val="tx2"/>
                </a:solidFill>
              </a:rPr>
              <a:t>F=10</a:t>
            </a:r>
            <a:r>
              <a:rPr lang="en-GB" b="1" baseline="30000">
                <a:solidFill>
                  <a:schemeClr val="tx2"/>
                </a:solidFill>
              </a:rPr>
              <a:t>10</a:t>
            </a:r>
            <a:r>
              <a:rPr lang="en-GB" b="1">
                <a:solidFill>
                  <a:schemeClr val="tx2"/>
                </a:solidFill>
              </a:rPr>
              <a:t> erg/cm</a:t>
            </a:r>
            <a:r>
              <a:rPr lang="en-GB" b="1" baseline="30000">
                <a:solidFill>
                  <a:schemeClr val="tx2"/>
                </a:solidFill>
              </a:rPr>
              <a:t>2</a:t>
            </a:r>
            <a:r>
              <a:rPr lang="en-GB" b="1">
                <a:solidFill>
                  <a:schemeClr val="tx2"/>
                </a:solidFill>
              </a:rPr>
              <a:t>/s</a:t>
            </a:r>
            <a:endParaRPr lang="en-GB"/>
          </a:p>
        </p:txBody>
      </p:sp>
      <p:sp>
        <p:nvSpPr>
          <p:cNvPr id="78853" name="TextBox 1"/>
          <p:cNvSpPr txBox="1">
            <a:spLocks noChangeArrowheads="1"/>
          </p:cNvSpPr>
          <p:nvPr/>
        </p:nvSpPr>
        <p:spPr bwMode="auto">
          <a:xfrm>
            <a:off x="-3022600" y="1312863"/>
            <a:ext cx="18573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15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>
          <a:xfrm>
            <a:off x="454025" y="30163"/>
            <a:ext cx="12074525" cy="1893887"/>
          </a:xfrm>
        </p:spPr>
        <p:txBody>
          <a:bodyPr/>
          <a:lstStyle/>
          <a:p>
            <a:r>
              <a:rPr lang="en-US" dirty="0" err="1">
                <a:latin typeface="Hoefler Text" charset="0"/>
                <a:ea typeface="ヒラギノ明朝 ProN W6" charset="0"/>
                <a:cs typeface="ヒラギノ明朝 ProN W6" charset="0"/>
              </a:rPr>
              <a:t>Paschen</a:t>
            </a:r>
            <a:r>
              <a:rPr lang="en-US" dirty="0">
                <a:latin typeface="Hoefler Text" charset="0"/>
                <a:ea typeface="ヒラギノ明朝 ProN W6" charset="0"/>
                <a:cs typeface="ヒラギノ明朝 ProN W6" charset="0"/>
              </a:rPr>
              <a:t> continuum contribution functions for </a:t>
            </a:r>
            <a:r>
              <a:rPr lang="en-US" dirty="0" err="1">
                <a:latin typeface="Hoefler Text" charset="0"/>
                <a:ea typeface="ヒラギノ明朝 ProN W6" charset="0"/>
                <a:cs typeface="ヒラギノ明朝 ProN W6" charset="0"/>
              </a:rPr>
              <a:t>ionisation</a:t>
            </a:r>
            <a:r>
              <a:rPr lang="en-US" dirty="0">
                <a:latin typeface="Hoefler Text" charset="0"/>
                <a:ea typeface="ヒラギノ明朝 ProN W6" charset="0"/>
                <a:cs typeface="ヒラギノ明朝 ProN W6" charset="0"/>
              </a:rPr>
              <a:t> by electron beam (DZ2018) </a:t>
            </a:r>
            <a:r>
              <a:rPr lang="en-US" dirty="0" err="1">
                <a:latin typeface="Hoefler Text" charset="0"/>
                <a:ea typeface="ヒラギノ明朝 ProN W6" charset="0"/>
                <a:cs typeface="ヒラギノ明朝 ProN W6" charset="0"/>
              </a:rPr>
              <a:t>beam+thermal</a:t>
            </a:r>
            <a:r>
              <a:rPr lang="en-US" dirty="0">
                <a:latin typeface="Hoefler Text" charset="0"/>
                <a:ea typeface="ヒラギノ明朝 ProN W6" charset="0"/>
                <a:cs typeface="ヒラギノ明朝 ProN W6" charset="0"/>
              </a:rPr>
              <a:t> (left)  and thermal  electrons (right)</a:t>
            </a:r>
          </a:p>
        </p:txBody>
      </p:sp>
      <p:sp>
        <p:nvSpPr>
          <p:cNvPr id="798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D9383D98-D321-734D-B3D1-FDEF2B68E285}" type="slidenum">
              <a:rPr lang="en-US" sz="18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pPr eaLnBrk="1" hangingPunct="1"/>
              <a:t>45</a:t>
            </a:fld>
            <a:endParaRPr lang="en-US" sz="18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79875" name="Picture 4" descr="ContributionsI{3c}Thermal4_3F11G3_47T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456" y="2788568"/>
            <a:ext cx="53768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5" descr="ContributionsI{3c}4_3F11G3_47T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52" y="2932584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Rectangle 7"/>
          <p:cNvSpPr>
            <a:spLocks noChangeArrowheads="1"/>
          </p:cNvSpPr>
          <p:nvPr/>
        </p:nvSpPr>
        <p:spPr bwMode="auto">
          <a:xfrm>
            <a:off x="885825" y="7253064"/>
            <a:ext cx="1211897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 dirty="0"/>
              <a:t>P continuum forms white light (WL)  emission in flares</a:t>
            </a:r>
          </a:p>
          <a:p>
            <a:r>
              <a:rPr lang="en-US" sz="3600" dirty="0" err="1"/>
              <a:t>Druett</a:t>
            </a:r>
            <a:r>
              <a:rPr lang="en-US" sz="3600" dirty="0"/>
              <a:t> and </a:t>
            </a:r>
            <a:r>
              <a:rPr lang="en-US" sz="3600" dirty="0" err="1"/>
              <a:t>Zharkova</a:t>
            </a:r>
            <a:r>
              <a:rPr lang="en-US" sz="3600" dirty="0"/>
              <a:t>, 2018</a:t>
            </a:r>
          </a:p>
          <a:p>
            <a:endParaRPr lang="en-US" sz="3600" dirty="0"/>
          </a:p>
          <a:p>
            <a:r>
              <a:rPr lang="en-US" sz="3600" dirty="0"/>
              <a:t>Reproduces the depths of WL formation (Martinez et al, 2012)</a:t>
            </a:r>
          </a:p>
          <a:p>
            <a:endParaRPr lang="en-US" sz="3600" dirty="0"/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454025" y="7938"/>
            <a:ext cx="12074525" cy="1584325"/>
          </a:xfrm>
        </p:spPr>
        <p:txBody>
          <a:bodyPr/>
          <a:lstStyle/>
          <a:p>
            <a:r>
              <a:rPr lang="en-US">
                <a:latin typeface="Hoefler Text" charset="0"/>
                <a:ea typeface="ヒラギノ明朝 ProN W6" charset="0"/>
                <a:cs typeface="ヒラギノ明朝 ProN W6" charset="0"/>
              </a:rPr>
              <a:t>  Flare 6 September 2011  (Macrae et al, 2018) WL emission by electron beam </a:t>
            </a:r>
            <a:r>
              <a:rPr lang="mr-IN">
                <a:latin typeface="Hoefler Text" charset="0"/>
                <a:ea typeface="ヒラギノ明朝 ProN W6" charset="0"/>
                <a:cs typeface="ヒラギノ明朝 ProN W6" charset="0"/>
              </a:rPr>
              <a:t>–</a:t>
            </a:r>
            <a:r>
              <a:rPr lang="en-US">
                <a:latin typeface="Hoefler Text" charset="0"/>
                <a:ea typeface="ヒラギノ明朝 ProN W6" charset="0"/>
                <a:cs typeface="ヒラギノ明朝 ProN W6" charset="0"/>
              </a:rPr>
              <a:t> good fit!</a:t>
            </a:r>
          </a:p>
        </p:txBody>
      </p:sp>
      <p:sp>
        <p:nvSpPr>
          <p:cNvPr id="8089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D8509FAA-CFE5-BA42-9A5C-6DEE6FFF5671}" type="slidenum">
              <a:rPr lang="en-US" sz="18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pPr eaLnBrk="1" hangingPunct="1"/>
              <a:t>46</a:t>
            </a:fld>
            <a:endParaRPr lang="en-US" sz="18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80899" name="Picture 9" descr="fig3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8600"/>
            <a:ext cx="618490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10" descr="fig3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5308600"/>
            <a:ext cx="8158162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14" descr="RedCon22175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1997075"/>
            <a:ext cx="30861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15" descr="RedContObsSim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1347788"/>
            <a:ext cx="6480175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>
          <a:xfrm>
            <a:off x="454025" y="12700"/>
            <a:ext cx="12550775" cy="1346200"/>
          </a:xfrm>
        </p:spPr>
        <p:txBody>
          <a:bodyPr/>
          <a:lstStyle/>
          <a:p>
            <a:pPr algn="ctr"/>
            <a:r>
              <a:rPr lang="en-US" dirty="0">
                <a:latin typeface="Hoefler Text" charset="0"/>
                <a:ea typeface="ヒラギノ明朝 ProN W6" charset="0"/>
                <a:cs typeface="ヒラギノ明朝 ProN W6" charset="0"/>
              </a:rPr>
              <a:t>Hydrodynamic shock motion </a:t>
            </a:r>
            <a:r>
              <a:rPr lang="en-US" sz="3200" dirty="0">
                <a:latin typeface="Hoefler Text" charset="0"/>
                <a:ea typeface="ヒラギノ明朝 ProN W6" charset="0"/>
                <a:cs typeface="ヒラギノ明朝 ProN W6" charset="0"/>
              </a:rPr>
              <a:t>(</a:t>
            </a:r>
            <a:r>
              <a:rPr lang="en-US" sz="3200" dirty="0" err="1">
                <a:latin typeface="Hoefler Text" charset="0"/>
                <a:ea typeface="ヒラギノ明朝 ProN W6" charset="0"/>
                <a:cs typeface="ヒラギノ明朝 ProN W6" charset="0"/>
              </a:rPr>
              <a:t>Macrae</a:t>
            </a:r>
            <a:r>
              <a:rPr lang="en-US" sz="3200" dirty="0">
                <a:latin typeface="Hoefler Text" charset="0"/>
                <a:ea typeface="ヒラギノ明朝 ProN W6" charset="0"/>
                <a:cs typeface="ヒラギノ明朝 ProN W6" charset="0"/>
              </a:rPr>
              <a:t> </a:t>
            </a:r>
            <a:r>
              <a:rPr lang="en-US" sz="3200" dirty="0" err="1">
                <a:latin typeface="Hoefler Text" charset="0"/>
                <a:ea typeface="ヒラギノ明朝 ProN W6" charset="0"/>
                <a:cs typeface="ヒラギノ明朝 ProN W6" charset="0"/>
              </a:rPr>
              <a:t>eyal</a:t>
            </a:r>
            <a:r>
              <a:rPr lang="en-US" sz="3200" dirty="0">
                <a:latin typeface="Hoefler Text" charset="0"/>
                <a:ea typeface="ヒラギノ明朝 ProN W6" charset="0"/>
                <a:cs typeface="ヒラギノ明朝 ProN W6" charset="0"/>
              </a:rPr>
              <a:t>, 2018) </a:t>
            </a:r>
            <a:br>
              <a:rPr lang="en-US" sz="3200" dirty="0">
                <a:latin typeface="Hoefler Text" charset="0"/>
                <a:ea typeface="ヒラギノ明朝 ProN W6" charset="0"/>
                <a:cs typeface="ヒラギノ明朝 ProN W6" charset="0"/>
              </a:rPr>
            </a:br>
            <a:r>
              <a:rPr lang="en-US" dirty="0">
                <a:latin typeface="Hoefler Text" charset="0"/>
                <a:ea typeface="ヒラギノ明朝 ProN W6" charset="0"/>
                <a:cs typeface="ヒラギノ明朝 ProN W6" charset="0"/>
              </a:rPr>
              <a:t> in the quiet sun atmosphere F=4x10</a:t>
            </a:r>
            <a:r>
              <a:rPr lang="en-US" baseline="30000" dirty="0">
                <a:latin typeface="Hoefler Text" charset="0"/>
                <a:ea typeface="ヒラギノ明朝 ProN W6" charset="0"/>
                <a:cs typeface="ヒラギノ明朝 ProN W6" charset="0"/>
              </a:rPr>
              <a:t>11 </a:t>
            </a:r>
            <a:r>
              <a:rPr lang="en-US" sz="4400" dirty="0">
                <a:latin typeface="Hoefler Text" charset="0"/>
                <a:ea typeface="ヒラギノ明朝 ProN W6" charset="0"/>
                <a:cs typeface="ヒラギノ明朝 ProN W6" charset="0"/>
              </a:rPr>
              <a:t>erg/cm</a:t>
            </a:r>
            <a:r>
              <a:rPr lang="en-US" sz="4400" baseline="30000" dirty="0">
                <a:latin typeface="Hoefler Text" charset="0"/>
                <a:ea typeface="ヒラギノ明朝 ProN W6" charset="0"/>
                <a:cs typeface="ヒラギノ明朝 ProN W6" charset="0"/>
              </a:rPr>
              <a:t>2</a:t>
            </a:r>
            <a:r>
              <a:rPr lang="en-US" sz="4400" dirty="0">
                <a:latin typeface="Hoefler Text" charset="0"/>
                <a:ea typeface="ヒラギノ明朝 ProN W6" charset="0"/>
                <a:cs typeface="ヒラギノ明朝 ProN W6" charset="0"/>
              </a:rPr>
              <a:t>/s</a:t>
            </a:r>
            <a:r>
              <a:rPr lang="en-US" dirty="0">
                <a:latin typeface="Hoefler Text" charset="0"/>
                <a:ea typeface="ヒラギノ明朝 ProN W6" charset="0"/>
                <a:cs typeface="ヒラギノ明朝 ProN W6" charset="0"/>
              </a:rPr>
              <a:t>  </a:t>
            </a:r>
          </a:p>
        </p:txBody>
      </p:sp>
      <p:sp>
        <p:nvSpPr>
          <p:cNvPr id="8397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29F00C00-2B3D-2A4C-9D35-808564E63ADF}" type="slidenum">
              <a:rPr lang="en-GB" sz="18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pPr eaLnBrk="1" hangingPunct="1"/>
              <a:t>47</a:t>
            </a:fld>
            <a:endParaRPr lang="en-GB" sz="18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83971" name="Picture 1" descr="VelocityVsHeight37F1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952" y="1780456"/>
            <a:ext cx="7848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2" descr="shockveloverheigh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5711079"/>
            <a:ext cx="8999538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6AC418B0-6239-F343-8946-5446339686BB}" type="slidenum">
              <a:rPr lang="en-GB" sz="18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pPr eaLnBrk="1" hangingPunct="1"/>
              <a:t>48</a:t>
            </a:fld>
            <a:endParaRPr lang="en-GB" sz="18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84994" name="AutoShape 4"/>
          <p:cNvSpPr>
            <a:spLocks noGrp="1" noChangeArrowheads="1"/>
          </p:cNvSpPr>
          <p:nvPr>
            <p:ph type="title" sz="quarter"/>
          </p:nvPr>
        </p:nvSpPr>
        <p:spPr>
          <a:xfrm>
            <a:off x="-9869" y="340296"/>
            <a:ext cx="13004800" cy="1368425"/>
          </a:xfrm>
        </p:spPr>
        <p:txBody>
          <a:bodyPr/>
          <a:lstStyle/>
          <a:p>
            <a:pPr algn="ctr" eaLnBrk="1" hangingPunct="1"/>
            <a:r>
              <a:rPr lang="en-GB" sz="4600" dirty="0">
                <a:solidFill>
                  <a:srgbClr val="CC0000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Another HD model 2 in the solar interior</a:t>
            </a:r>
            <a:br>
              <a:rPr lang="en-GB" sz="4600" dirty="0">
                <a:solidFill>
                  <a:srgbClr val="CC0000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</a:br>
            <a:r>
              <a:rPr lang="en-GB" sz="4800" dirty="0" err="1">
                <a:solidFill>
                  <a:srgbClr val="CC0000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Zharkov</a:t>
            </a:r>
            <a:r>
              <a:rPr lang="en-GB" sz="4800" dirty="0">
                <a:solidFill>
                  <a:srgbClr val="CC0000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, 2013, MNRAS</a:t>
            </a:r>
            <a:br>
              <a:rPr lang="en-US" sz="4800" dirty="0"/>
            </a:br>
            <a:endParaRPr lang="en-GB" sz="4600" dirty="0">
              <a:solidFill>
                <a:srgbClr val="0000FF"/>
              </a:solidFill>
              <a:latin typeface="Hoefler Text" charset="0"/>
              <a:ea typeface="ヒラギノ明朝 ProN W6" charset="0"/>
              <a:cs typeface="ヒラギノ明朝 ProN W6" charset="0"/>
            </a:endParaRPr>
          </a:p>
        </p:txBody>
      </p:sp>
      <p:pic>
        <p:nvPicPr>
          <p:cNvPr id="84995" name="Picture 4" descr="HS_page1_sc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880" y="1708721"/>
            <a:ext cx="9577387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Rectangle 2"/>
          <p:cNvSpPr>
            <a:spLocks noChangeArrowheads="1"/>
          </p:cNvSpPr>
          <p:nvPr/>
        </p:nvSpPr>
        <p:spPr bwMode="auto">
          <a:xfrm>
            <a:off x="0" y="5956920"/>
            <a:ext cx="13004800" cy="28003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4400" dirty="0">
                <a:solidFill>
                  <a:srgbClr val="0000FF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the outcome of HD1 used as the initial condition for HD2:</a:t>
            </a:r>
          </a:p>
          <a:p>
            <a:r>
              <a:rPr lang="en-GB" sz="4400" dirty="0">
                <a:solidFill>
                  <a:srgbClr val="0000FF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If the HD1 shock speed is supersonic, it generates, as HD2</a:t>
            </a:r>
            <a:r>
              <a:rPr lang="en-US" sz="4400" dirty="0"/>
              <a:t> </a:t>
            </a:r>
            <a:r>
              <a:rPr lang="en-US" sz="4400" dirty="0">
                <a:solidFill>
                  <a:srgbClr val="3366FF"/>
                </a:solidFill>
              </a:rPr>
              <a:t>response,</a:t>
            </a:r>
            <a:r>
              <a:rPr lang="en-US" sz="4400" dirty="0"/>
              <a:t> </a:t>
            </a:r>
            <a:r>
              <a:rPr lang="en-GB" sz="4400" dirty="0">
                <a:solidFill>
                  <a:srgbClr val="0000FF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acoustic waves in the interior</a:t>
            </a:r>
            <a:endParaRPr lang="en-US" dirty="0"/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29792" y="412304"/>
            <a:ext cx="11270827" cy="1625600"/>
          </a:xfrm>
        </p:spPr>
        <p:txBody>
          <a:bodyPr/>
          <a:lstStyle/>
          <a:p>
            <a:pPr algn="ctr"/>
            <a:r>
              <a:rPr lang="en-US" dirty="0"/>
              <a:t>Acoustic waves in the solar interior generated by shock (</a:t>
            </a:r>
            <a:r>
              <a:rPr lang="en-US" dirty="0" err="1"/>
              <a:t>Zharkov</a:t>
            </a:r>
            <a:r>
              <a:rPr lang="en-US" dirty="0"/>
              <a:t>, 2013)</a:t>
            </a:r>
          </a:p>
        </p:txBody>
      </p:sp>
      <p:pic>
        <p:nvPicPr>
          <p:cNvPr id="8" name="supersonic_source.mov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704" y="2212503"/>
            <a:ext cx="11737305" cy="6746647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805B30-4E72-8243-A497-AC519213730F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  <p:sp>
        <p:nvSpPr>
          <p:cNvPr id="10" name="Rectangle 9"/>
          <p:cNvSpPr>
            <a:spLocks/>
          </p:cNvSpPr>
          <p:nvPr/>
        </p:nvSpPr>
        <p:spPr bwMode="auto">
          <a:xfrm>
            <a:off x="1965896" y="1708448"/>
            <a:ext cx="3495675" cy="83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/>
            <a:r>
              <a:rPr lang="en-US" sz="3400" b="1" dirty="0">
                <a:solidFill>
                  <a:srgbClr val="993300"/>
                </a:solidFill>
                <a:latin typeface="American Typewriter" charset="0"/>
                <a:cs typeface="American Typewriter" charset="0"/>
                <a:sym typeface="American Typewriter" charset="0"/>
              </a:rPr>
              <a:t>acoustic source</a:t>
            </a:r>
          </a:p>
          <a:p>
            <a:pPr marL="57150"/>
            <a:r>
              <a:rPr lang="en-US" sz="1400" b="1" dirty="0">
                <a:solidFill>
                  <a:srgbClr val="993300"/>
                </a:solidFill>
                <a:latin typeface="American Typewriter" charset="0"/>
                <a:cs typeface="American Typewriter" charset="0"/>
                <a:sym typeface="American Typewriter" charset="0"/>
              </a:rPr>
              <a:t>just below the surface</a:t>
            </a:r>
          </a:p>
        </p:txBody>
      </p:sp>
      <p:sp>
        <p:nvSpPr>
          <p:cNvPr id="11" name="Rectangle 6"/>
          <p:cNvSpPr>
            <a:spLocks/>
          </p:cNvSpPr>
          <p:nvPr/>
        </p:nvSpPr>
        <p:spPr bwMode="auto">
          <a:xfrm>
            <a:off x="9094688" y="1636440"/>
            <a:ext cx="1783918" cy="62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 algn="l"/>
            <a:r>
              <a:rPr lang="en-US" sz="3400" b="1" dirty="0">
                <a:solidFill>
                  <a:srgbClr val="993300"/>
                </a:solidFill>
                <a:latin typeface="American Typewriter" charset="0"/>
                <a:cs typeface="American Typewriter" charset="0"/>
                <a:sym typeface="American Typewriter" charset="0"/>
              </a:rPr>
              <a:t>surface</a:t>
            </a:r>
          </a:p>
        </p:txBody>
      </p:sp>
      <p:sp>
        <p:nvSpPr>
          <p:cNvPr id="12" name="Rectangle 12"/>
          <p:cNvSpPr>
            <a:spLocks/>
          </p:cNvSpPr>
          <p:nvPr/>
        </p:nvSpPr>
        <p:spPr bwMode="auto">
          <a:xfrm>
            <a:off x="309712" y="2572544"/>
            <a:ext cx="125334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 algn="l"/>
            <a:r>
              <a:rPr lang="en-US" sz="2400" b="1" dirty="0">
                <a:solidFill>
                  <a:srgbClr val="993300"/>
                </a:solidFill>
                <a:latin typeface="American Typewriter" charset="0"/>
                <a:cs typeface="American Typewriter" charset="0"/>
                <a:sym typeface="American Typewriter" charset="0"/>
              </a:rPr>
              <a:t>depth</a:t>
            </a:r>
          </a:p>
          <a:p>
            <a:pPr marL="57150" algn="l"/>
            <a:r>
              <a:rPr lang="en-US" sz="2400" b="1" dirty="0">
                <a:solidFill>
                  <a:srgbClr val="993300"/>
                </a:solidFill>
                <a:latin typeface="American Typewriter" charset="0"/>
                <a:cs typeface="American Typewriter" charset="0"/>
                <a:sym typeface="American Typewriter" charset="0"/>
              </a:rPr>
              <a:t>below </a:t>
            </a:r>
          </a:p>
          <a:p>
            <a:pPr marL="57150" algn="l"/>
            <a:r>
              <a:rPr lang="en-US" sz="2400" b="1" dirty="0">
                <a:solidFill>
                  <a:srgbClr val="993300"/>
                </a:solidFill>
                <a:latin typeface="American Typewriter" charset="0"/>
                <a:cs typeface="American Typewriter" charset="0"/>
                <a:sym typeface="American Typewriter" charset="0"/>
              </a:rPr>
              <a:t>the </a:t>
            </a:r>
          </a:p>
          <a:p>
            <a:pPr marL="57150" algn="l"/>
            <a:r>
              <a:rPr lang="en-US" sz="2400" b="1" dirty="0">
                <a:solidFill>
                  <a:srgbClr val="993300"/>
                </a:solidFill>
                <a:latin typeface="American Typewriter" charset="0"/>
                <a:cs typeface="American Typewriter" charset="0"/>
                <a:sym typeface="American Typewriter" charset="0"/>
              </a:rPr>
              <a:t>Surface </a:t>
            </a:r>
          </a:p>
          <a:p>
            <a:pPr marL="57150" algn="l"/>
            <a:endParaRPr lang="en-US" sz="2400" b="1" dirty="0">
              <a:solidFill>
                <a:srgbClr val="993300"/>
              </a:solidFill>
              <a:latin typeface="American Typewriter" charset="0"/>
              <a:cs typeface="American Typewriter" charset="0"/>
              <a:sym typeface="American Typewriter" charset="0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rot="10800000">
            <a:off x="4918221" y="2212504"/>
            <a:ext cx="1728194" cy="648072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rot="10800000" flipH="1">
            <a:off x="7788275" y="1943849"/>
            <a:ext cx="1490040" cy="699341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rot="10800000">
            <a:off x="957784" y="4228728"/>
            <a:ext cx="459282" cy="1062162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3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3"/>
          <p:cNvGrpSpPr>
            <a:grpSpLocks/>
          </p:cNvGrpSpPr>
          <p:nvPr/>
        </p:nvGrpSpPr>
        <p:grpSpPr bwMode="auto">
          <a:xfrm>
            <a:off x="-168275" y="1527175"/>
            <a:ext cx="7529513" cy="5894388"/>
            <a:chOff x="0" y="0"/>
            <a:chExt cx="4744" cy="3713"/>
          </a:xfrm>
        </p:grpSpPr>
        <p:pic>
          <p:nvPicPr>
            <p:cNvPr id="31772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" y="0"/>
              <a:ext cx="4400" cy="3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1773" name="Rectangle 2"/>
            <p:cNvSpPr>
              <a:spLocks/>
            </p:cNvSpPr>
            <p:nvPr/>
          </p:nvSpPr>
          <p:spPr bwMode="auto">
            <a:xfrm>
              <a:off x="0" y="1608"/>
              <a:ext cx="4744" cy="198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8100" y="4914900"/>
            <a:ext cx="12471400" cy="4838700"/>
            <a:chOff x="0" y="0"/>
            <a:chExt cx="7856" cy="3048"/>
          </a:xfrm>
        </p:grpSpPr>
        <p:grpSp>
          <p:nvGrpSpPr>
            <p:cNvPr id="31768" name="Group 6"/>
            <p:cNvGrpSpPr>
              <a:grpSpLocks/>
            </p:cNvGrpSpPr>
            <p:nvPr/>
          </p:nvGrpSpPr>
          <p:grpSpPr bwMode="auto">
            <a:xfrm>
              <a:off x="0" y="0"/>
              <a:ext cx="7856" cy="3048"/>
              <a:chOff x="0" y="0"/>
              <a:chExt cx="7856" cy="3048"/>
            </a:xfrm>
          </p:grpSpPr>
          <p:pic>
            <p:nvPicPr>
              <p:cNvPr id="31770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214" cy="3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31771" name="Rectangle 5"/>
              <p:cNvSpPr>
                <a:spLocks/>
              </p:cNvSpPr>
              <p:nvPr/>
            </p:nvSpPr>
            <p:spPr bwMode="auto">
              <a:xfrm>
                <a:off x="3248" y="240"/>
                <a:ext cx="4608" cy="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425450" indent="-368300">
                  <a:buSzPct val="69000"/>
                  <a:buFont typeface="Zapf Dingbats" charset="0"/>
                  <a:buChar char="✦"/>
                </a:pPr>
                <a:r>
                  <a:rPr lang="en-US" sz="2400" b="1" dirty="0">
                    <a:solidFill>
                      <a:schemeClr val="tx1"/>
                    </a:solidFill>
                    <a:latin typeface="American Typewriter" charset="0"/>
                    <a:cs typeface="American Typewriter" charset="0"/>
                    <a:sym typeface="American Typewriter" charset="0"/>
                  </a:rPr>
                  <a:t>egression power provides stigmatic images of sub-surface sources that have given rise to the observed surface wave-field</a:t>
                </a:r>
              </a:p>
              <a:p>
                <a:pPr marL="425450" indent="-368300">
                  <a:buSzPct val="69000"/>
                  <a:buFont typeface="Zapf Dingbats" charset="0"/>
                  <a:buChar char="✦"/>
                </a:pPr>
                <a:r>
                  <a:rPr lang="en-US" sz="2400" b="1" dirty="0">
                    <a:solidFill>
                      <a:schemeClr val="tx1"/>
                    </a:solidFill>
                    <a:latin typeface="American Typewriter" charset="0"/>
                    <a:cs typeface="American Typewriter" charset="0"/>
                    <a:sym typeface="American Typewriter" charset="0"/>
                  </a:rPr>
                  <a:t>a proxy for acoustic energy emitted from the location</a:t>
                </a:r>
              </a:p>
              <a:p>
                <a:pPr marL="425450" indent="-368300">
                  <a:buSzPct val="69000"/>
                  <a:buFont typeface="Zapf Dingbats" charset="0"/>
                  <a:buChar char="✦"/>
                </a:pPr>
                <a:r>
                  <a:rPr lang="en-US" sz="2400" b="1" dirty="0">
                    <a:solidFill>
                      <a:schemeClr val="tx1"/>
                    </a:solidFill>
                    <a:latin typeface="American Typewriter" charset="0"/>
                    <a:cs typeface="American Typewriter" charset="0"/>
                    <a:sym typeface="American Typewriter" charset="0"/>
                  </a:rPr>
                  <a:t>integrated over several hours, shows sunspots as low acoustic emitters</a:t>
                </a:r>
              </a:p>
              <a:p>
                <a:pPr marL="425450" indent="-368300">
                  <a:buSzPct val="69000"/>
                  <a:buFont typeface="Zapf Dingbats" charset="0"/>
                  <a:buChar char="✦"/>
                </a:pPr>
                <a:r>
                  <a:rPr lang="en-US" sz="2400" b="1" dirty="0">
                    <a:solidFill>
                      <a:schemeClr val="tx1"/>
                    </a:solidFill>
                    <a:latin typeface="American Typewriter" charset="0"/>
                    <a:cs typeface="American Typewriter" charset="0"/>
                    <a:sym typeface="American Typewriter" charset="0"/>
                  </a:rPr>
                  <a:t>data is frequency filtered -&gt; timing uncertainty</a:t>
                </a:r>
              </a:p>
              <a:p>
                <a:pPr marL="425450" indent="-368300">
                  <a:buSzPct val="69000"/>
                  <a:buFont typeface="Zapf Dingbats" charset="0"/>
                  <a:buChar char="✦"/>
                </a:pPr>
                <a:r>
                  <a:rPr lang="en-US" sz="2400" b="1" dirty="0">
                    <a:solidFill>
                      <a:schemeClr val="tx1"/>
                    </a:solidFill>
                    <a:latin typeface="American Typewriter" charset="0"/>
                    <a:cs typeface="American Typewriter" charset="0"/>
                    <a:sym typeface="American Typewriter" charset="0"/>
                  </a:rPr>
                  <a:t>Directional holography (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merican Typewriter" charset="0"/>
                    <a:cs typeface="American Typewriter" charset="0"/>
                    <a:sym typeface="American Typewriter" charset="0"/>
                  </a:rPr>
                  <a:t>Macrae</a:t>
                </a:r>
                <a:r>
                  <a:rPr lang="en-US" sz="2400" b="1" dirty="0">
                    <a:solidFill>
                      <a:schemeClr val="tx1"/>
                    </a:solidFill>
                    <a:latin typeface="American Typewriter" charset="0"/>
                    <a:cs typeface="American Typewriter" charset="0"/>
                    <a:sym typeface="American Typewriter" charset="0"/>
                  </a:rPr>
                  <a:t> et al, 2018)</a:t>
                </a:r>
              </a:p>
              <a:p>
                <a:pPr marL="425450" indent="-368300"/>
                <a:endParaRPr lang="en-US" sz="1800" b="1" dirty="0">
                  <a:solidFill>
                    <a:schemeClr val="tx1"/>
                  </a:solidFill>
                  <a:latin typeface="American Typewriter" charset="0"/>
                  <a:cs typeface="American Typewriter" charset="0"/>
                  <a:sym typeface="American Typewriter" charset="0"/>
                </a:endParaRPr>
              </a:p>
            </p:txBody>
          </p:sp>
        </p:grpSp>
        <p:pic>
          <p:nvPicPr>
            <p:cNvPr id="3176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" y="960"/>
              <a:ext cx="48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-520700" y="4572000"/>
            <a:ext cx="6553200" cy="5384800"/>
            <a:chOff x="0" y="-45"/>
            <a:chExt cx="4128" cy="3391"/>
          </a:xfrm>
        </p:grpSpPr>
        <p:pic>
          <p:nvPicPr>
            <p:cNvPr id="31766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5"/>
              <a:ext cx="4128" cy="3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1767" name="Rectangle 10"/>
            <p:cNvSpPr>
              <a:spLocks/>
            </p:cNvSpPr>
            <p:nvPr/>
          </p:nvSpPr>
          <p:spPr bwMode="auto">
            <a:xfrm>
              <a:off x="380" y="-45"/>
              <a:ext cx="3468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7799" bIns="0"/>
            <a:lstStyle/>
            <a:p>
              <a:pPr marL="57150"/>
              <a:r>
                <a:rPr lang="en-US" sz="1800" b="1" i="1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Oct 28, 2003 from Zharkov et al, 2011, ApJ </a:t>
              </a:r>
            </a:p>
          </p:txBody>
        </p:sp>
      </p:grpSp>
      <p:pic>
        <p:nvPicPr>
          <p:cNvPr id="31748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3937000"/>
            <a:ext cx="39497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49" name="Text Box 13"/>
          <p:cNvSpPr txBox="1">
            <a:spLocks noChangeArrowheads="1"/>
          </p:cNvSpPr>
          <p:nvPr/>
        </p:nvSpPr>
        <p:spPr bwMode="auto">
          <a:xfrm>
            <a:off x="11642725" y="9017000"/>
            <a:ext cx="3683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36C97D3C-624F-6242-AECB-76E02C9486FC}" type="slidenum">
              <a:rPr lang="en-US" sz="18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pPr eaLnBrk="1" hangingPunct="1"/>
              <a:t>5</a:t>
            </a:fld>
            <a:endParaRPr lang="en-US" sz="18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31751" name="Rectangle 15"/>
          <p:cNvSpPr>
            <a:spLocks noGrp="1" noChangeArrowheads="1"/>
          </p:cNvSpPr>
          <p:nvPr>
            <p:ph type="title"/>
          </p:nvPr>
        </p:nvSpPr>
        <p:spPr>
          <a:xfrm>
            <a:off x="0" y="772344"/>
            <a:ext cx="12076113" cy="1447800"/>
          </a:xfrm>
        </p:spPr>
        <p:txBody>
          <a:bodyPr rIns="166398"/>
          <a:lstStyle/>
          <a:p>
            <a:pPr marL="57150" eaLnBrk="1" hangingPunct="1"/>
            <a:r>
              <a:rPr lang="en-US" sz="3600" dirty="0">
                <a:latin typeface="Hoefler Text" charset="0"/>
                <a:ea typeface="ヒラギノ明朝 ProN W6" charset="0"/>
                <a:cs typeface="ヒラギノ明朝 ProN W6" charset="0"/>
              </a:rPr>
              <a:t>measuring acoustic egression power</a:t>
            </a:r>
          </a:p>
        </p:txBody>
      </p:sp>
      <p:sp>
        <p:nvSpPr>
          <p:cNvPr id="31752" name="Rectangle 16"/>
          <p:cNvSpPr>
            <a:spLocks/>
          </p:cNvSpPr>
          <p:nvPr/>
        </p:nvSpPr>
        <p:spPr bwMode="auto">
          <a:xfrm>
            <a:off x="-101600" y="4013200"/>
            <a:ext cx="29575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/>
            <a:r>
              <a:rPr lang="en-US" sz="1800" b="1" i="1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from Lindsey, Braun 2000</a:t>
            </a:r>
          </a:p>
        </p:txBody>
      </p:sp>
      <p:grpSp>
        <p:nvGrpSpPr>
          <p:cNvPr id="31753" name="Group 28"/>
          <p:cNvGrpSpPr>
            <a:grpSpLocks/>
          </p:cNvGrpSpPr>
          <p:nvPr/>
        </p:nvGrpSpPr>
        <p:grpSpPr bwMode="auto">
          <a:xfrm>
            <a:off x="6642100" y="1549400"/>
            <a:ext cx="6138863" cy="2565400"/>
            <a:chOff x="0" y="0"/>
            <a:chExt cx="3867" cy="1616"/>
          </a:xfrm>
        </p:grpSpPr>
        <p:pic>
          <p:nvPicPr>
            <p:cNvPr id="31755" name="Picture 1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08"/>
              <a:ext cx="3752" cy="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grpSp>
          <p:nvGrpSpPr>
            <p:cNvPr id="31756" name="Group 22"/>
            <p:cNvGrpSpPr>
              <a:grpSpLocks/>
            </p:cNvGrpSpPr>
            <p:nvPr/>
          </p:nvGrpSpPr>
          <p:grpSpPr bwMode="auto">
            <a:xfrm>
              <a:off x="624" y="256"/>
              <a:ext cx="1698" cy="848"/>
              <a:chOff x="0" y="0"/>
              <a:chExt cx="1698" cy="848"/>
            </a:xfrm>
          </p:grpSpPr>
          <p:grpSp>
            <p:nvGrpSpPr>
              <p:cNvPr id="31762" name="Group 20"/>
              <p:cNvGrpSpPr>
                <a:grpSpLocks/>
              </p:cNvGrpSpPr>
              <p:nvPr/>
            </p:nvGrpSpPr>
            <p:grpSpPr bwMode="auto">
              <a:xfrm>
                <a:off x="-128" y="-96"/>
                <a:ext cx="1960" cy="688"/>
                <a:chOff x="0" y="0"/>
                <a:chExt cx="1960" cy="688"/>
              </a:xfrm>
            </p:grpSpPr>
            <p:sp>
              <p:nvSpPr>
                <p:cNvPr id="31764" name="Rectangle 18"/>
                <p:cNvSpPr>
                  <a:spLocks/>
                </p:cNvSpPr>
                <p:nvPr/>
              </p:nvSpPr>
              <p:spPr bwMode="auto">
                <a:xfrm>
                  <a:off x="128" y="96"/>
                  <a:ext cx="1698" cy="3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57799" bIns="0">
                  <a:spAutoFit/>
                </a:bodyPr>
                <a:lstStyle/>
                <a:p>
                  <a:pPr marL="57150"/>
                  <a:r>
                    <a:rPr lang="en-US" sz="1400" b="1">
                      <a:solidFill>
                        <a:srgbClr val="1D300D"/>
                      </a:solidFill>
                      <a:latin typeface="Arial" charset="0"/>
                      <a:cs typeface="Arial" charset="0"/>
                      <a:sym typeface="Arial" charset="0"/>
                    </a:rPr>
                    <a:t>Green function computed for </a:t>
                  </a:r>
                </a:p>
                <a:p>
                  <a:pPr marL="57150"/>
                  <a:r>
                    <a:rPr lang="en-US" sz="1400" b="1">
                      <a:solidFill>
                        <a:srgbClr val="1D300D"/>
                      </a:solidFill>
                      <a:latin typeface="Arial" charset="0"/>
                      <a:cs typeface="Arial" charset="0"/>
                      <a:sym typeface="Arial" charset="0"/>
                    </a:rPr>
                    <a:t>monochromatic point source </a:t>
                  </a:r>
                </a:p>
              </p:txBody>
            </p:sp>
            <p:pic>
              <p:nvPicPr>
                <p:cNvPr id="31765" name="Picture 19"/>
                <p:cNvPicPr>
                  <a:picLocks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960" cy="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1763" name="Picture 21"/>
              <p:cNvPicPr>
                <a:picLocks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0" y="288"/>
                <a:ext cx="504" cy="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1757" name="Group 27"/>
            <p:cNvGrpSpPr>
              <a:grpSpLocks/>
            </p:cNvGrpSpPr>
            <p:nvPr/>
          </p:nvGrpSpPr>
          <p:grpSpPr bwMode="auto">
            <a:xfrm>
              <a:off x="2536" y="0"/>
              <a:ext cx="1331" cy="1152"/>
              <a:chOff x="0" y="0"/>
              <a:chExt cx="1331" cy="1152"/>
            </a:xfrm>
          </p:grpSpPr>
          <p:grpSp>
            <p:nvGrpSpPr>
              <p:cNvPr id="31758" name="Group 25"/>
              <p:cNvGrpSpPr>
                <a:grpSpLocks/>
              </p:cNvGrpSpPr>
              <p:nvPr/>
            </p:nvGrpSpPr>
            <p:grpSpPr bwMode="auto">
              <a:xfrm>
                <a:off x="-128" y="-96"/>
                <a:ext cx="1592" cy="688"/>
                <a:chOff x="0" y="0"/>
                <a:chExt cx="1592" cy="688"/>
              </a:xfrm>
            </p:grpSpPr>
            <p:sp>
              <p:nvSpPr>
                <p:cNvPr id="31760" name="Rectangle 23"/>
                <p:cNvSpPr>
                  <a:spLocks/>
                </p:cNvSpPr>
                <p:nvPr/>
              </p:nvSpPr>
              <p:spPr bwMode="auto">
                <a:xfrm>
                  <a:off x="128" y="96"/>
                  <a:ext cx="1331" cy="3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57799" bIns="0">
                  <a:spAutoFit/>
                </a:bodyPr>
                <a:lstStyle/>
                <a:p>
                  <a:pPr marL="57150"/>
                  <a:r>
                    <a:rPr lang="en-US" sz="1400" b="1">
                      <a:solidFill>
                        <a:srgbClr val="1D300D"/>
                      </a:solidFill>
                      <a:latin typeface="Arial" charset="0"/>
                      <a:cs typeface="Arial" charset="0"/>
                      <a:sym typeface="Arial" charset="0"/>
                    </a:rPr>
                    <a:t>Surface doppergram </a:t>
                  </a:r>
                </a:p>
                <a:p>
                  <a:pPr marL="57150"/>
                  <a:r>
                    <a:rPr lang="en-US" sz="1400" b="1">
                      <a:solidFill>
                        <a:srgbClr val="1D300D"/>
                      </a:solidFill>
                      <a:latin typeface="Arial" charset="0"/>
                      <a:cs typeface="Arial" charset="0"/>
                      <a:sym typeface="Arial" charset="0"/>
                    </a:rPr>
                    <a:t>observations (filtered) </a:t>
                  </a:r>
                </a:p>
              </p:txBody>
            </p:sp>
            <p:pic>
              <p:nvPicPr>
                <p:cNvPr id="31761" name="Picture 24"/>
                <p:cNvPicPr>
                  <a:picLocks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592" cy="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1759" name="Picture 26"/>
              <p:cNvPicPr>
                <a:picLocks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" y="320"/>
                <a:ext cx="328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1754" name="Rectangle 29"/>
          <p:cNvSpPr>
            <a:spLocks/>
          </p:cNvSpPr>
          <p:nvPr/>
        </p:nvSpPr>
        <p:spPr bwMode="auto">
          <a:xfrm>
            <a:off x="4838700" y="9309100"/>
            <a:ext cx="779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/>
            <a:r>
              <a:rPr lang="en-US" sz="1800" b="1">
                <a:solidFill>
                  <a:schemeClr val="tx1"/>
                </a:solidFill>
                <a:latin typeface="American Typewriter" charset="0"/>
                <a:cs typeface="American Typewriter" charset="0"/>
                <a:sym typeface="American Typewriter" charset="0"/>
              </a:rPr>
              <a:t>(Donea et al 1999, Donea&amp;Lindsey 2005, Lindsey&amp;Donea 2008)</a:t>
            </a:r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096" y="35057"/>
            <a:ext cx="8843962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2" name="Picture 9" descr="fig3b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4544" y="4372744"/>
            <a:ext cx="9217023" cy="561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982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>
          <a:xfrm>
            <a:off x="381000" y="484188"/>
            <a:ext cx="12623800" cy="16256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Hydrodynamic response 2 </a:t>
            </a:r>
            <a:r>
              <a:rPr lang="en-US">
                <a:latin typeface="Hoefler Text" charset="0"/>
                <a:ea typeface="ヒラギノ明朝 ProN W6" charset="0"/>
                <a:cs typeface="ヒラギノ明朝 ProN W6" charset="0"/>
              </a:rPr>
              <a:t>of the interior and acoustic cutoff frequency  (Zharkov, 2013, ZZ15)</a:t>
            </a:r>
          </a:p>
        </p:txBody>
      </p:sp>
      <p:sp>
        <p:nvSpPr>
          <p:cNvPr id="8601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85FDEAB4-80BE-C24E-9B67-1757FBC8EC62}" type="slidenum">
              <a:rPr lang="en-GB" sz="18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pPr eaLnBrk="1" hangingPunct="1"/>
              <a:t>50</a:t>
            </a:fld>
            <a:endParaRPr lang="en-GB" sz="18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graphicFrame>
        <p:nvGraphicFramePr>
          <p:cNvPr id="86019" name="Object 5"/>
          <p:cNvGraphicFramePr>
            <a:graphicFrameLocks noChangeAspect="1"/>
          </p:cNvGraphicFramePr>
          <p:nvPr/>
        </p:nvGraphicFramePr>
        <p:xfrm>
          <a:off x="525463" y="3221038"/>
          <a:ext cx="12087225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27" name="Document" r:id="rId3" imgW="5486198" imgH="431784" progId="Word.Document.12">
                  <p:embed/>
                </p:oleObj>
              </mc:Choice>
              <mc:Fallback>
                <p:oleObj name="Document" r:id="rId3" imgW="5486198" imgH="431784" progId="Word.Document.1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463" y="3221038"/>
                        <a:ext cx="12087225" cy="1008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20" name="Rectangle 6"/>
          <p:cNvSpPr>
            <a:spLocks noChangeArrowheads="1"/>
          </p:cNvSpPr>
          <p:nvPr/>
        </p:nvSpPr>
        <p:spPr bwMode="auto">
          <a:xfrm>
            <a:off x="814388" y="1997075"/>
            <a:ext cx="11376025" cy="447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GB" sz="4400">
                <a:solidFill>
                  <a:srgbClr val="CC0000"/>
                </a:solidFill>
                <a:latin typeface="Arial" charset="0"/>
                <a:cs typeface="Arial" charset="0"/>
              </a:rPr>
              <a:t> Skipping distance to the first bounce on the surface:</a:t>
            </a:r>
          </a:p>
          <a:p>
            <a:pPr>
              <a:lnSpc>
                <a:spcPct val="90000"/>
              </a:lnSpc>
            </a:pPr>
            <a:endParaRPr lang="en-GB" sz="4400">
              <a:solidFill>
                <a:srgbClr val="CC0000"/>
              </a:solidFill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</a:pPr>
            <a:endParaRPr lang="en-GB" sz="4400">
              <a:solidFill>
                <a:srgbClr val="CC0000"/>
              </a:solidFill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GB" sz="4400">
                <a:latin typeface="Arial" charset="0"/>
                <a:cs typeface="Arial" charset="0"/>
              </a:rPr>
              <a:t>		</a:t>
            </a:r>
          </a:p>
          <a:p>
            <a:pPr algn="r">
              <a:lnSpc>
                <a:spcPct val="90000"/>
              </a:lnSpc>
            </a:pPr>
            <a:r>
              <a:rPr lang="en-GB" sz="3600">
                <a:latin typeface="Arial" charset="0"/>
                <a:cs typeface="Arial" charset="0"/>
              </a:rPr>
              <a:t>horizontal speed of wave</a:t>
            </a:r>
          </a:p>
          <a:p>
            <a:pPr algn="l">
              <a:lnSpc>
                <a:spcPct val="90000"/>
              </a:lnSpc>
            </a:pPr>
            <a:r>
              <a:rPr lang="en-GB" sz="3600">
                <a:latin typeface="Arial" charset="0"/>
                <a:cs typeface="Arial" charset="0"/>
              </a:rPr>
              <a:t>m– polytrope index, g= 2.67x10</a:t>
            </a:r>
            <a:r>
              <a:rPr lang="en-GB" sz="3600" baseline="30000">
                <a:latin typeface="Arial" charset="0"/>
                <a:cs typeface="Arial" charset="0"/>
              </a:rPr>
              <a:t>4</a:t>
            </a:r>
            <a:r>
              <a:rPr lang="en-GB" sz="3600">
                <a:latin typeface="Arial" charset="0"/>
                <a:cs typeface="Arial" charset="0"/>
              </a:rPr>
              <a:t> Mm/s</a:t>
            </a:r>
            <a:r>
              <a:rPr lang="en-GB" sz="3600" baseline="30000">
                <a:latin typeface="Arial" charset="0"/>
                <a:cs typeface="Arial" charset="0"/>
              </a:rPr>
              <a:t>2</a:t>
            </a:r>
          </a:p>
          <a:p>
            <a:pPr algn="l">
              <a:lnSpc>
                <a:spcPct val="90000"/>
              </a:lnSpc>
            </a:pPr>
            <a:r>
              <a:rPr lang="en-GB" sz="3600" baseline="30000">
                <a:latin typeface="Arial" charset="0"/>
                <a:cs typeface="Arial" charset="0"/>
              </a:rPr>
              <a:t> </a:t>
            </a:r>
            <a:endParaRPr lang="en-US" sz="3600"/>
          </a:p>
        </p:txBody>
      </p:sp>
      <p:graphicFrame>
        <p:nvGraphicFramePr>
          <p:cNvPr id="86021" name="Object 7"/>
          <p:cNvGraphicFramePr>
            <a:graphicFrameLocks noChangeAspect="1"/>
          </p:cNvGraphicFramePr>
          <p:nvPr/>
        </p:nvGraphicFramePr>
        <p:xfrm>
          <a:off x="-1130300" y="4300538"/>
          <a:ext cx="6723063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28" name="Document" r:id="rId5" imgW="5486198" imgH="431784" progId="Word.Document.12">
                  <p:embed/>
                </p:oleObj>
              </mc:Choice>
              <mc:Fallback>
                <p:oleObj name="Document" r:id="rId5" imgW="5486198" imgH="431784" progId="Word.Document.12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30300" y="4300538"/>
                        <a:ext cx="6723063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2" name="Object 8"/>
          <p:cNvGraphicFramePr>
            <a:graphicFrameLocks noChangeAspect="1"/>
          </p:cNvGraphicFramePr>
          <p:nvPr/>
        </p:nvGraphicFramePr>
        <p:xfrm>
          <a:off x="4792663" y="7212013"/>
          <a:ext cx="8212137" cy="252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29" name="Document" r:id="rId7" imgW="5486400" imgH="1587500" progId="Word.Document.12">
                  <p:embed/>
                </p:oleObj>
              </mc:Choice>
              <mc:Fallback>
                <p:oleObj name="Document" r:id="rId7" imgW="5486400" imgH="1587500" progId="Word.Document.12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2663" y="7212013"/>
                        <a:ext cx="8212137" cy="252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23" name="Rectangle 9"/>
          <p:cNvSpPr>
            <a:spLocks noChangeArrowheads="1"/>
          </p:cNvSpPr>
          <p:nvPr/>
        </p:nvSpPr>
        <p:spPr bwMode="auto">
          <a:xfrm>
            <a:off x="1030288" y="5884863"/>
            <a:ext cx="955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4000">
                <a:solidFill>
                  <a:srgbClr val="CC0000"/>
                </a:solidFill>
                <a:latin typeface="Arial" charset="0"/>
                <a:cs typeface="Arial" charset="0"/>
              </a:rPr>
              <a:t> </a:t>
            </a:r>
            <a:endParaRPr lang="en-US"/>
          </a:p>
        </p:txBody>
      </p:sp>
      <p:sp>
        <p:nvSpPr>
          <p:cNvPr id="86024" name="Rectangle 10"/>
          <p:cNvSpPr>
            <a:spLocks noChangeArrowheads="1"/>
          </p:cNvSpPr>
          <p:nvPr/>
        </p:nvSpPr>
        <p:spPr bwMode="auto">
          <a:xfrm>
            <a:off x="814388" y="6245225"/>
            <a:ext cx="11880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4000">
                <a:solidFill>
                  <a:srgbClr val="CC0000"/>
                </a:solidFill>
                <a:latin typeface="Arial" charset="0"/>
                <a:cs typeface="Arial" charset="0"/>
              </a:rPr>
              <a:t>Minimal horizontal speed at the first bounce point</a:t>
            </a:r>
            <a:endParaRPr lang="en-US"/>
          </a:p>
        </p:txBody>
      </p:sp>
      <p:pic>
        <p:nvPicPr>
          <p:cNvPr id="10" name="Picture 4" descr="HS_page1_sc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600" y="7469188"/>
            <a:ext cx="6048375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>
          <a:xfrm>
            <a:off x="957263" y="7938"/>
            <a:ext cx="11271250" cy="1625600"/>
          </a:xfrm>
        </p:spPr>
        <p:txBody>
          <a:bodyPr/>
          <a:lstStyle/>
          <a:p>
            <a:pPr algn="ctr"/>
            <a:r>
              <a:rPr lang="en-US">
                <a:latin typeface="Hoefler Text" charset="0"/>
                <a:ea typeface="ヒラギノ明朝 ProN W6" charset="0"/>
                <a:cs typeface="ヒラギノ明朝 ProN W6" charset="0"/>
              </a:rPr>
              <a:t>Acoustic waves in the interior induced by the shock for 2011 flare (Macrae et al, 2018)</a:t>
            </a:r>
          </a:p>
        </p:txBody>
      </p:sp>
      <p:sp>
        <p:nvSpPr>
          <p:cNvPr id="8704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808DFC75-B437-274D-871B-D9585A3112BB}" type="slidenum">
              <a:rPr lang="en-GB" sz="18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pPr eaLnBrk="1" hangingPunct="1"/>
              <a:t>51</a:t>
            </a:fld>
            <a:endParaRPr lang="en-GB" sz="18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87043" name="Picture 4" descr="20110906_model_zs0065_100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1347788"/>
            <a:ext cx="6503987" cy="423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6" descr="20110906_model_zs0065_200_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5237163"/>
            <a:ext cx="5832475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7" descr="20110906_model_zs0065_300_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75" y="5308600"/>
            <a:ext cx="618490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8" descr="20110906_model_zs0065_020_1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492250"/>
            <a:ext cx="618490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>
          <a:xfrm>
            <a:off x="381000" y="484188"/>
            <a:ext cx="11918950" cy="1944687"/>
          </a:xfrm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Hydrodynamic response 2: </a:t>
            </a:r>
            <a:br>
              <a:rPr lang="en-US">
                <a:solidFill>
                  <a:srgbClr val="FF0000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</a:br>
            <a:r>
              <a:rPr lang="en-US">
                <a:solidFill>
                  <a:srgbClr val="FF0000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Acoustic waves in the solar interior</a:t>
            </a:r>
            <a:br>
              <a:rPr lang="en-US">
                <a:solidFill>
                  <a:srgbClr val="FF0000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</a:br>
            <a:r>
              <a:rPr lang="en-US">
                <a:latin typeface="Hoefler Text" charset="0"/>
                <a:ea typeface="ヒラギノ明朝 ProN W6" charset="0"/>
                <a:cs typeface="ヒラギノ明朝 ProN W6" charset="0"/>
              </a:rPr>
              <a:t>(Zharkov, 2013, Zharkova and Zharkov, 2015)</a:t>
            </a:r>
          </a:p>
        </p:txBody>
      </p:sp>
      <p:sp>
        <p:nvSpPr>
          <p:cNvPr id="8806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97A3BB61-4D36-B844-8230-0D8E90846801}" type="slidenum">
              <a:rPr lang="en-GB" sz="18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pPr eaLnBrk="1" hangingPunct="1"/>
              <a:t>52</a:t>
            </a:fld>
            <a:endParaRPr lang="en-GB" sz="18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88067" name="Picture 4" descr="comet_mach60_45010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4775"/>
            <a:ext cx="618490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5" descr="comet_mach60_45030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2644775"/>
            <a:ext cx="69342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6" descr="comet_mach60_450500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618490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7" descr="comet_mach60_450900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75" y="6172200"/>
            <a:ext cx="7007225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9063" y="8877300"/>
            <a:ext cx="836612" cy="695325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0F2C19FA-2053-2148-9F3F-22C581A11E7B}" type="slidenum">
              <a:rPr lang="en-GB" sz="18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pPr eaLnBrk="1" hangingPunct="1"/>
              <a:t>53</a:t>
            </a:fld>
            <a:endParaRPr lang="en-GB" sz="18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90114" name="AutoShape 2"/>
          <p:cNvSpPr>
            <a:spLocks noGrp="1" noChangeArrowheads="1"/>
          </p:cNvSpPr>
          <p:nvPr>
            <p:ph type="title"/>
          </p:nvPr>
        </p:nvSpPr>
        <p:spPr>
          <a:xfrm>
            <a:off x="3765550" y="-6350"/>
            <a:ext cx="6657975" cy="892175"/>
          </a:xfrm>
        </p:spPr>
        <p:txBody>
          <a:bodyPr/>
          <a:lstStyle/>
          <a:p>
            <a:pPr algn="ctr" eaLnBrk="1" hangingPunct="1"/>
            <a:r>
              <a:rPr lang="en-GB">
                <a:solidFill>
                  <a:srgbClr val="FF0066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Conclusions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88" y="838200"/>
            <a:ext cx="12749212" cy="85629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800" b="1" dirty="0">
                <a:latin typeface="Arial" charset="0"/>
                <a:ea typeface="ヒラギノ角ゴ ProN W3" charset="0"/>
                <a:cs typeface="ヒラギノ角ゴ ProN W3" charset="0"/>
              </a:rPr>
              <a:t>Seismic sources in more than 100 flares are well distinguished with TD diagram (40) and holographic techniques (~100) seen up to the distance of 120-180 Mm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b="1" dirty="0" err="1">
                <a:solidFill>
                  <a:srgbClr val="003399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Sunquakes</a:t>
            </a:r>
            <a:r>
              <a:rPr lang="en-GB" sz="2800" b="1" dirty="0">
                <a:solidFill>
                  <a:srgbClr val="003399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 are part of flaring process and thus are associated with: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400" b="1" dirty="0">
                <a:solidFill>
                  <a:srgbClr val="003399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Magnetic field reconnection;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400" b="1" dirty="0">
                <a:solidFill>
                  <a:srgbClr val="003399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Generation of energetic particles, which generate transit magnetic field;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400" b="1" dirty="0">
                <a:solidFill>
                  <a:srgbClr val="003399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Hydrodynamic response of atmosphere to beam injection, formation of shocks.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b="1" dirty="0">
                <a:solidFill>
                  <a:srgbClr val="003399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High-energy particles have dual effect on a flaring atmosphere: 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GB" sz="2800" b="1" dirty="0">
                <a:solidFill>
                  <a:srgbClr val="003399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    1) heating it via hydrodynamics and 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GB" sz="2800" b="1" dirty="0">
                <a:solidFill>
                  <a:srgbClr val="003399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    2) producing  non-thermal ionization and excitation </a:t>
            </a:r>
            <a:r>
              <a:rPr lang="en-GB" sz="2800" b="1" dirty="0">
                <a:solidFill>
                  <a:srgbClr val="003399"/>
                </a:solidFill>
                <a:latin typeface="Arial" charset="0"/>
                <a:ea typeface="ヒラギノ角ゴ ProN W3" charset="0"/>
                <a:cs typeface="ヒラギノ角ゴ ProN W3" charset="0"/>
                <a:sym typeface="Wingdings"/>
              </a:rPr>
              <a:t></a:t>
            </a:r>
            <a:r>
              <a:rPr lang="en-GB" sz="2800" b="1" dirty="0">
                <a:solidFill>
                  <a:srgbClr val="003399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 WL emission and H-alpha lines with large red shifts up to 4-5 A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b="1" dirty="0">
                <a:solidFill>
                  <a:srgbClr val="CC0000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Hydrodynamic shock are deposited beneath the quiet photosphere 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b="1" dirty="0">
                <a:solidFill>
                  <a:srgbClr val="0000FF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These shocks if traveling with a super-sound velocity, produce acoustic waves in the interior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b="1" dirty="0">
                <a:solidFill>
                  <a:srgbClr val="CC0000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These acoustic waves are reflected at the lower turning point back to the photosphere where they reflected to the interior at the upper turning point causing a ripple on the surface at skipping distance </a:t>
            </a:r>
            <a:r>
              <a:rPr lang="en-GB" sz="2800" i="1" dirty="0">
                <a:latin typeface="Arial" charset="0"/>
                <a:ea typeface="ヒラギノ角ゴ ProN W3" charset="0"/>
                <a:cs typeface="ヒラギノ角ゴ ProN W3" charset="0"/>
              </a:rPr>
              <a:t>∆(</a:t>
            </a:r>
            <a:r>
              <a:rPr lang="en-GB" sz="2800" i="1" dirty="0" err="1">
                <a:latin typeface="Arial" charset="0"/>
                <a:ea typeface="ヒラギノ角ゴ ProN W3" charset="0"/>
                <a:cs typeface="ヒラギノ角ゴ ProN W3" charset="0"/>
              </a:rPr>
              <a:t>k_h</a:t>
            </a:r>
            <a:r>
              <a:rPr lang="en-GB" sz="2800" i="1" dirty="0">
                <a:latin typeface="Arial" charset="0"/>
                <a:ea typeface="ヒラギノ角ゴ ProN W3" charset="0"/>
                <a:cs typeface="ヒラギノ角ゴ ProN W3" charset="0"/>
              </a:rPr>
              <a:t>, </a:t>
            </a:r>
            <a:r>
              <a:rPr lang="en-GB" sz="2800" i="1" dirty="0" err="1">
                <a:latin typeface="Arial" charset="0"/>
                <a:ea typeface="ヒラギノ角ゴ ProN W3" charset="0"/>
                <a:cs typeface="ヒラギノ角ゴ ProN W3" charset="0"/>
              </a:rPr>
              <a:t>ω</a:t>
            </a:r>
            <a:r>
              <a:rPr lang="en-GB" sz="2800" i="1" dirty="0">
                <a:latin typeface="Arial" charset="0"/>
                <a:ea typeface="ヒラギノ角ゴ ProN W3" charset="0"/>
                <a:cs typeface="ヒラギノ角ゴ ProN W3" charset="0"/>
              </a:rPr>
              <a:t>)</a:t>
            </a:r>
            <a:endParaRPr lang="en-GB" sz="2800" b="1" dirty="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800" b="1" dirty="0">
                <a:latin typeface="Arial" charset="0"/>
                <a:ea typeface="ヒラギノ角ゴ ProN W3" charset="0"/>
                <a:cs typeface="ヒラギノ角ゴ ProN W3" charset="0"/>
              </a:rPr>
              <a:t>The ripple heights, distance from the impact and horizontal velocity of propagation on the surface depend on the local speed of sound in the interior and acoustic </a:t>
            </a:r>
            <a:r>
              <a:rPr lang="en-GB" sz="2800" b="1" dirty="0" err="1">
                <a:latin typeface="Arial" charset="0"/>
                <a:ea typeface="ヒラギノ角ゴ ProN W3" charset="0"/>
                <a:cs typeface="ヒラギノ角ゴ ProN W3" charset="0"/>
              </a:rPr>
              <a:t>cutoff</a:t>
            </a:r>
            <a:r>
              <a:rPr lang="en-GB" sz="2800" b="1" dirty="0">
                <a:latin typeface="Arial" charset="0"/>
                <a:ea typeface="ヒラギノ角ゴ ProN W3" charset="0"/>
                <a:cs typeface="ヒラギノ角ゴ ProN W3" charset="0"/>
              </a:rPr>
              <a:t> frequency (</a:t>
            </a:r>
            <a:r>
              <a:rPr lang="en-GB" sz="2800" b="1" dirty="0" err="1">
                <a:latin typeface="Arial" charset="0"/>
                <a:ea typeface="ヒラギノ角ゴ ProN W3" charset="0"/>
                <a:cs typeface="ヒラギノ角ゴ ProN W3" charset="0"/>
              </a:rPr>
              <a:t>Zharkov</a:t>
            </a:r>
            <a:r>
              <a:rPr lang="en-GB" sz="2800" b="1" dirty="0">
                <a:latin typeface="Arial" charset="0"/>
                <a:ea typeface="ヒラギノ角ゴ ProN W3" charset="0"/>
                <a:cs typeface="ヒラギノ角ゴ ProN W3" charset="0"/>
              </a:rPr>
              <a:t>, 2013).</a:t>
            </a:r>
          </a:p>
          <a:p>
            <a:pPr eaLnBrk="1" hangingPunct="1">
              <a:lnSpc>
                <a:spcPct val="90000"/>
              </a:lnSpc>
            </a:pPr>
            <a:endParaRPr lang="en-GB" sz="2800" b="1" dirty="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eaLnBrk="1" hangingPunct="1">
              <a:lnSpc>
                <a:spcPct val="90000"/>
              </a:lnSpc>
            </a:pPr>
            <a:endParaRPr lang="en-GB" sz="2600" dirty="0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9320107" y="8879841"/>
            <a:ext cx="3034453" cy="65024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/>
          <a:lstStyle>
            <a:lvl1pPr eaLnBrk="0" hangingPunct="0">
              <a:defRPr sz="3400" b="1">
                <a:solidFill>
                  <a:schemeClr val="tx1"/>
                </a:solidFill>
                <a:latin typeface="Verdana" charset="0"/>
                <a:ea typeface="ＭＳ Ｐゴシック" charset="0"/>
                <a:cs typeface="Arial" charset="0"/>
              </a:defRPr>
            </a:lvl1pPr>
            <a:lvl2pPr marL="51206400" indent="-51206400" eaLnBrk="0" hangingPunct="0"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2pPr>
            <a:lvl3pPr eaLnBrk="0" hangingPunct="0"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3pPr>
            <a:lvl4pPr eaLnBrk="0" hangingPunct="0"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4pPr>
            <a:lvl5pPr eaLnBrk="0" hangingPunct="0"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5pPr>
            <a:lvl6pPr marL="65023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6pPr>
            <a:lvl7pPr marL="130046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7pPr>
            <a:lvl8pPr marL="195069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8pPr>
            <a:lvl9pPr marL="2600919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CBBA7C1-5D0C-DC45-9157-F9D6833CA200}" type="slidenum">
              <a:rPr lang="en-GB" sz="2000" b="0"/>
              <a:pPr eaLnBrk="1" hangingPunct="1"/>
              <a:t>6</a:t>
            </a:fld>
            <a:endParaRPr lang="en-GB" sz="2000" b="0"/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title"/>
          </p:nvPr>
        </p:nvSpPr>
        <p:spPr>
          <a:xfrm>
            <a:off x="255130" y="772344"/>
            <a:ext cx="12749670" cy="1869440"/>
          </a:xfrm>
        </p:spPr>
        <p:txBody>
          <a:bodyPr/>
          <a:lstStyle/>
          <a:p>
            <a:pPr algn="ctr" eaLnBrk="1" hangingPunct="1"/>
            <a:r>
              <a:rPr lang="en-GB" sz="4000" dirty="0">
                <a:latin typeface="Verdana" charset="0"/>
                <a:cs typeface="Arial" charset="0"/>
              </a:rPr>
              <a:t>Source 1 TD 28 October 2003 with frequency filtering at 6mHz (ZZ2007)</a:t>
            </a:r>
            <a:endParaRPr lang="en-GB" sz="3400" dirty="0">
              <a:latin typeface="Verdana" charset="0"/>
              <a:cs typeface="Arial" charset="0"/>
            </a:endParaRPr>
          </a:p>
        </p:txBody>
      </p:sp>
      <p:pic>
        <p:nvPicPr>
          <p:cNvPr id="28676" name="Picture 5" descr="src1_fl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9422"/>
            <a:ext cx="6394027" cy="6315005"/>
          </a:xfrm>
          <a:noFill/>
        </p:spPr>
      </p:pic>
      <p:pic>
        <p:nvPicPr>
          <p:cNvPr id="28677" name="Picture 10" descr="src1_flt_ra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2" y="2009423"/>
            <a:ext cx="6450470" cy="6247272"/>
          </a:xfr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0"/>
            <a:ext cx="6894512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27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3452813" cy="9128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46665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9320107" y="8879841"/>
            <a:ext cx="3034453" cy="65024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/>
          <a:lstStyle>
            <a:lvl1pPr eaLnBrk="0" hangingPunct="0">
              <a:defRPr sz="3400" b="1">
                <a:solidFill>
                  <a:schemeClr val="tx1"/>
                </a:solidFill>
                <a:latin typeface="Verdana" charset="0"/>
                <a:ea typeface="ＭＳ Ｐゴシック" charset="0"/>
                <a:cs typeface="Arial" charset="0"/>
              </a:defRPr>
            </a:lvl1pPr>
            <a:lvl2pPr marL="51206400" indent="-51206400" eaLnBrk="0" hangingPunct="0"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2pPr>
            <a:lvl3pPr eaLnBrk="0" hangingPunct="0"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3pPr>
            <a:lvl4pPr eaLnBrk="0" hangingPunct="0"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4pPr>
            <a:lvl5pPr eaLnBrk="0" hangingPunct="0"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5pPr>
            <a:lvl6pPr marL="65023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6pPr>
            <a:lvl7pPr marL="130046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7pPr>
            <a:lvl8pPr marL="195069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8pPr>
            <a:lvl9pPr marL="2600919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A668F45-45BA-6A44-8A30-89E4A7065226}" type="slidenum">
              <a:rPr lang="en-GB" sz="2000" b="0"/>
              <a:pPr eaLnBrk="1" hangingPunct="1"/>
              <a:t>7</a:t>
            </a:fld>
            <a:endParaRPr lang="en-GB" sz="2000" b="0"/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title"/>
          </p:nvPr>
        </p:nvSpPr>
        <p:spPr>
          <a:xfrm>
            <a:off x="597744" y="772344"/>
            <a:ext cx="12074525" cy="1840350"/>
          </a:xfrm>
        </p:spPr>
        <p:txBody>
          <a:bodyPr/>
          <a:lstStyle/>
          <a:p>
            <a:pPr algn="ctr" eaLnBrk="1" hangingPunct="1"/>
            <a:r>
              <a:rPr lang="en-GB" dirty="0">
                <a:latin typeface="Verdana" charset="0"/>
                <a:cs typeface="Arial" charset="0"/>
              </a:rPr>
              <a:t>TD for source 2 </a:t>
            </a:r>
            <a:r>
              <a:rPr lang="en-GB" sz="4400" dirty="0">
                <a:latin typeface="Verdana" charset="0"/>
                <a:cs typeface="Arial" charset="0"/>
              </a:rPr>
              <a:t>28 October 2003 with frequency filtering at 6mHz (ZZ2007)</a:t>
            </a:r>
            <a:endParaRPr lang="en-GB" dirty="0">
              <a:latin typeface="Verdana" charset="0"/>
              <a:cs typeface="Arial" charset="0"/>
            </a:endParaRPr>
          </a:p>
        </p:txBody>
      </p:sp>
      <p:pic>
        <p:nvPicPr>
          <p:cNvPr id="29700" name="Picture 5" descr="src2_fl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14880"/>
            <a:ext cx="6394027" cy="6303716"/>
          </a:xfrm>
          <a:noFill/>
        </p:spPr>
      </p:pic>
      <p:pic>
        <p:nvPicPr>
          <p:cNvPr id="29701" name="Picture 7" descr="src2_flt_ra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1" y="2214881"/>
            <a:ext cx="6394027" cy="6348871"/>
          </a:xfr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328" y="0"/>
            <a:ext cx="6894512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27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3452813" cy="9128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30597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9320107" y="8879841"/>
            <a:ext cx="3034453" cy="65024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/>
          <a:lstStyle>
            <a:lvl1pPr eaLnBrk="0" hangingPunct="0">
              <a:defRPr sz="3400" b="1">
                <a:solidFill>
                  <a:schemeClr val="tx1"/>
                </a:solidFill>
                <a:latin typeface="Verdana" charset="0"/>
                <a:ea typeface="ＭＳ Ｐゴシック" charset="0"/>
                <a:cs typeface="Arial" charset="0"/>
              </a:defRPr>
            </a:lvl1pPr>
            <a:lvl2pPr marL="51206400" indent="-51206400" eaLnBrk="0" hangingPunct="0"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2pPr>
            <a:lvl3pPr eaLnBrk="0" hangingPunct="0"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3pPr>
            <a:lvl4pPr eaLnBrk="0" hangingPunct="0"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4pPr>
            <a:lvl5pPr eaLnBrk="0" hangingPunct="0"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5pPr>
            <a:lvl6pPr marL="65023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6pPr>
            <a:lvl7pPr marL="130046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7pPr>
            <a:lvl8pPr marL="195069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8pPr>
            <a:lvl9pPr marL="2600919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D54A3AD-F41D-2E4F-835C-4BAA30DDA047}" type="slidenum">
              <a:rPr lang="en-GB" sz="2000" b="0"/>
              <a:pPr eaLnBrk="1" hangingPunct="1"/>
              <a:t>8</a:t>
            </a:fld>
            <a:endParaRPr lang="en-GB" sz="2000" b="0"/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title"/>
          </p:nvPr>
        </p:nvSpPr>
        <p:spPr>
          <a:xfrm>
            <a:off x="669752" y="700336"/>
            <a:ext cx="12074525" cy="2560637"/>
          </a:xfrm>
        </p:spPr>
        <p:txBody>
          <a:bodyPr/>
          <a:lstStyle/>
          <a:p>
            <a:pPr algn="ctr" eaLnBrk="1" hangingPunct="1"/>
            <a:r>
              <a:rPr lang="en-GB" dirty="0">
                <a:latin typeface="Verdana" charset="0"/>
                <a:cs typeface="Arial" charset="0"/>
              </a:rPr>
              <a:t>TD for source 3 </a:t>
            </a:r>
            <a:r>
              <a:rPr lang="en-GB" sz="4400" dirty="0">
                <a:latin typeface="Verdana" charset="0"/>
                <a:cs typeface="Arial" charset="0"/>
              </a:rPr>
              <a:t>28 October 2003 with frequency filtering at 6mHz (ZZ2007)</a:t>
            </a:r>
            <a:endParaRPr lang="en-GB" dirty="0">
              <a:latin typeface="Verdana" charset="0"/>
              <a:cs typeface="Arial" charset="0"/>
            </a:endParaRPr>
          </a:p>
        </p:txBody>
      </p:sp>
      <p:pic>
        <p:nvPicPr>
          <p:cNvPr id="30724" name="Picture 5" descr="src3_fl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316481"/>
            <a:ext cx="6409832" cy="6319521"/>
          </a:xfrm>
          <a:noFill/>
        </p:spPr>
      </p:pic>
      <p:pic>
        <p:nvPicPr>
          <p:cNvPr id="30725" name="Picture 7" descr="src3_flt_ra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1" y="2316480"/>
            <a:ext cx="6394027" cy="6303716"/>
          </a:xfr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353" y="3406"/>
            <a:ext cx="6894512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27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3452813" cy="9128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11387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3E63BC50-A7BF-C740-93F4-039AA010E1D5}" type="slidenum">
              <a:rPr lang="en-GB" sz="18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pPr eaLnBrk="1" hangingPunct="1"/>
              <a:t>9</a:t>
            </a:fld>
            <a:endParaRPr lang="en-GB" sz="18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39938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666750" y="0"/>
            <a:ext cx="12338050" cy="1625600"/>
          </a:xfrm>
        </p:spPr>
        <p:txBody>
          <a:bodyPr/>
          <a:lstStyle/>
          <a:p>
            <a:pPr eaLnBrk="1" hangingPunct="1"/>
            <a:r>
              <a:rPr lang="en-GB" sz="4600" dirty="0">
                <a:solidFill>
                  <a:srgbClr val="0000FF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Downward velocities (m/s) in seismic sources S1, S2, S3 and S4</a:t>
            </a:r>
            <a:r>
              <a:rPr lang="en-GB" sz="5700" dirty="0">
                <a:solidFill>
                  <a:srgbClr val="0000FF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 </a:t>
            </a:r>
            <a:r>
              <a:rPr lang="en-GB" sz="3600" dirty="0">
                <a:solidFill>
                  <a:srgbClr val="0000FF"/>
                </a:solidFill>
                <a:latin typeface="Hoefler Text" charset="0"/>
                <a:ea typeface="ヒラギノ明朝 ProN W6" charset="0"/>
                <a:cs typeface="ヒラギノ明朝 ProN W6" charset="0"/>
              </a:rPr>
              <a:t>(ZZ07) 22/10/03 flare</a:t>
            </a:r>
          </a:p>
        </p:txBody>
      </p:sp>
      <p:pic>
        <p:nvPicPr>
          <p:cNvPr id="135184" name="Picture 16" descr="doppler_09_plot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2832100" y="-1003300"/>
            <a:ext cx="6324600" cy="11988800"/>
          </a:xfrm>
          <a:solidFill>
            <a:srgbClr val="B6E0FF"/>
          </a:solidFill>
        </p:spPr>
      </p:pic>
      <p:pic>
        <p:nvPicPr>
          <p:cNvPr id="135179" name="Picture 11" descr="doppler_05_plo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6630987" y="661988"/>
            <a:ext cx="6981825" cy="9677400"/>
          </a:xfrm>
          <a:solidFill>
            <a:srgbClr val="B6E0FF"/>
          </a:solidFill>
        </p:spPr>
      </p:pic>
      <p:pic>
        <p:nvPicPr>
          <p:cNvPr id="135186" name="Picture 18" descr="doppler_11_plo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2861468" y="-804068"/>
            <a:ext cx="6342063" cy="12065000"/>
          </a:xfrm>
          <a:solidFill>
            <a:srgbClr val="CCFFCC"/>
          </a:solidFill>
        </p:spPr>
      </p:pic>
      <p:sp>
        <p:nvSpPr>
          <p:cNvPr id="39942" name="Text Box 13"/>
          <p:cNvSpPr txBox="1">
            <a:spLocks noChangeArrowheads="1"/>
          </p:cNvSpPr>
          <p:nvPr/>
        </p:nvSpPr>
        <p:spPr bwMode="auto">
          <a:xfrm>
            <a:off x="2100263" y="8358188"/>
            <a:ext cx="25590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400">
                <a:latin typeface="Arial" charset="0"/>
              </a:rPr>
              <a:t>Source 4,1</a:t>
            </a:r>
          </a:p>
        </p:txBody>
      </p:sp>
      <p:sp>
        <p:nvSpPr>
          <p:cNvPr id="39943" name="Text Box 14"/>
          <p:cNvSpPr txBox="1">
            <a:spLocks noChangeArrowheads="1"/>
          </p:cNvSpPr>
          <p:nvPr/>
        </p:nvSpPr>
        <p:spPr bwMode="auto">
          <a:xfrm>
            <a:off x="8448675" y="8358188"/>
            <a:ext cx="266223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400">
                <a:latin typeface="Arial" charset="0"/>
              </a:rPr>
              <a:t>Source 2, 3</a:t>
            </a:r>
          </a:p>
        </p:txBody>
      </p:sp>
      <p:pic>
        <p:nvPicPr>
          <p:cNvPr id="135188" name="Picture 20" descr="doppler_09_plot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669213" y="204787"/>
            <a:ext cx="6681788" cy="10844213"/>
          </a:xfrm>
          <a:solidFill>
            <a:srgbClr val="B6E0FF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5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5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5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5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5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9" dur="2000"/>
                                        <p:tgtEl>
                                          <p:spTgt spid="135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FA1AC"/>
      </a:accent1>
      <a:accent2>
        <a:srgbClr val="333399"/>
      </a:accent2>
      <a:accent3>
        <a:srgbClr val="FFFFFF"/>
      </a:accent3>
      <a:accent4>
        <a:srgbClr val="000000"/>
      </a:accent4>
      <a:accent5>
        <a:srgbClr val="C0CDD2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Hoefler Text"/>
        <a:ea typeface="ヒラギノ明朝 ProN W6"/>
        <a:cs typeface="ヒラギノ明朝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12359</TotalTime>
  <Pages>0</Pages>
  <Words>2267</Words>
  <Characters>0</Characters>
  <Application>Microsoft Macintosh PowerPoint</Application>
  <PresentationFormat>Custom</PresentationFormat>
  <Lines>0</Lines>
  <Paragraphs>331</Paragraphs>
  <Slides>53</Slides>
  <Notes>12</Notes>
  <HiddenSlides>0</HiddenSlides>
  <MMClips>4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87" baseType="lpstr">
      <vt:lpstr>ＭＳ Ｐゴシック</vt:lpstr>
      <vt:lpstr>ヒラギノ明朝 ProN W3</vt:lpstr>
      <vt:lpstr>ヒラギノ明朝 ProN W6</vt:lpstr>
      <vt:lpstr>ヒラギノ角ゴ ProN W3</vt:lpstr>
      <vt:lpstr>ヒラギノ角ゴ ProN W6</vt:lpstr>
      <vt:lpstr>American Typewriter</vt:lpstr>
      <vt:lpstr>Arial</vt:lpstr>
      <vt:lpstr>DejaVu Sans</vt:lpstr>
      <vt:lpstr>DejaVu Serif</vt:lpstr>
      <vt:lpstr>Gill Sans</vt:lpstr>
      <vt:lpstr>Helvetica</vt:lpstr>
      <vt:lpstr>Hoefler Text</vt:lpstr>
      <vt:lpstr>Tahoma</vt:lpstr>
      <vt:lpstr>Times New Roman</vt:lpstr>
      <vt:lpstr>Verdana</vt:lpstr>
      <vt:lpstr>Wingdings</vt:lpstr>
      <vt:lpstr>Zapf Dingbats</vt:lpstr>
      <vt:lpstr>Title &amp; Subtitle</vt:lpstr>
      <vt:lpstr>Custom Design</vt:lpstr>
      <vt:lpstr>Title - Center</vt:lpstr>
      <vt:lpstr>Bullets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Title &amp; Bullets</vt:lpstr>
      <vt:lpstr>Document</vt:lpstr>
      <vt:lpstr>Bitmap Image</vt:lpstr>
      <vt:lpstr>      What sunquakes tell us about energy transport  in solar flares</vt:lpstr>
      <vt:lpstr>Sun-quakes discovered by Kosovichev &amp; Zharkova, 1998</vt:lpstr>
      <vt:lpstr>Reality more complex: October 28, 2003</vt:lpstr>
      <vt:lpstr>Time-Distance diagram technique   (Kosovichev and Zharkova, 1998)</vt:lpstr>
      <vt:lpstr>measuring acoustic egression power</vt:lpstr>
      <vt:lpstr>Source 1 TD 28 October 2003 with frequency filtering at 6mHz (ZZ2007)</vt:lpstr>
      <vt:lpstr>TD for source 2 28 October 2003 with frequency filtering at 6mHz (ZZ2007)</vt:lpstr>
      <vt:lpstr>TD for source 3 28 October 2003 with frequency filtering at 6mHz (ZZ2007)</vt:lpstr>
      <vt:lpstr>Downward velocities (m/s) in seismic sources S1, S2, S3 and S4 (ZZ07) 22/10/03 flare</vt:lpstr>
      <vt:lpstr>The seismic sources from TD</vt:lpstr>
      <vt:lpstr>What does it mean…?</vt:lpstr>
      <vt:lpstr>Magnetic field and HXR sources flare 23 July 2002 (Zh et al, 2005, JGR) JGR)</vt:lpstr>
      <vt:lpstr>Acoustic emission – first sun-quake observed  by GONG for December, 14 2006 X-class flare</vt:lpstr>
      <vt:lpstr>December 14, 2006 X-class flare: associated with magnetic field changes</vt:lpstr>
      <vt:lpstr>December 14, 2006 X-class flare</vt:lpstr>
      <vt:lpstr>Life is complicated…</vt:lpstr>
      <vt:lpstr>Feb 15 2011: egression contours &amp; td sources</vt:lpstr>
      <vt:lpstr>Feb 15 quakes: supersonic transients (Zharkov et al, 2011)</vt:lpstr>
      <vt:lpstr>egression power distribution vs frequency</vt:lpstr>
      <vt:lpstr>       6 September 2011 flare (Macrae et al, 2018)</vt:lpstr>
      <vt:lpstr>  Flare 6 September 2011  (Macrae et al, 2018) lost and found sunquake</vt:lpstr>
      <vt:lpstr>Conclusions 1</vt:lpstr>
      <vt:lpstr>Possible mechanisms associated with  sunquakes:</vt:lpstr>
      <vt:lpstr>PowerPoint Presentation</vt:lpstr>
      <vt:lpstr>PowerPoint Presentation</vt:lpstr>
      <vt:lpstr>  Fokker-Planck equation</vt:lpstr>
      <vt:lpstr>  </vt:lpstr>
      <vt:lpstr>Stationary injection – establish an electric  circuit  Siversky&amp;Zharkova, 2009, A&amp;A, 2010, 2011, 2012 </vt:lpstr>
      <vt:lpstr>Induced electric field by beam electrons found from full kinetics (ZG05)</vt:lpstr>
      <vt:lpstr>PowerPoint Presentation</vt:lpstr>
      <vt:lpstr>   Photon energy spectrum and electron beam parameters      RHESSI nugget 25,                Zharkova et al, A&amp;A, 2010 </vt:lpstr>
      <vt:lpstr>Hydrodynamic response 1 (of flaring atmosphere)  Somov et al, 1981, Zharkova and Zharkov, 2007, Druett et al, 2017</vt:lpstr>
      <vt:lpstr>Hydrodynamic models Druett et al, 2017,  Nature Comms; Druett&amp;Zharkova, 2018, A&amp;A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H-alpha and P-alpha profiles – 4x1011 erg/cm2/s</vt:lpstr>
      <vt:lpstr>Flare 30 June 2013 observed with SST  (Druett et al, 2017, Nature Comms)</vt:lpstr>
      <vt:lpstr>PowerPoint Presentation</vt:lpstr>
      <vt:lpstr>Ionization degree in HD atmospheres by electron beams: from 10-6 to 0.6  within a sec    Zharkova, 2008, Sol.Phys.</vt:lpstr>
      <vt:lpstr>Paschen continuum contribution functions for ionisation by electron beam (DZ2018) beam+thermal (left)  and thermal  electrons (right)</vt:lpstr>
      <vt:lpstr>  Flare 6 September 2011  (Macrae et al, 2018) WL emission by electron beam – good fit!</vt:lpstr>
      <vt:lpstr>Hydrodynamic shock motion (Macrae eyal, 2018)   in the quiet sun atmosphere F=4x1011 erg/cm2/s  </vt:lpstr>
      <vt:lpstr>Another HD model 2 in the solar interior Zharkov, 2013, MNRAS </vt:lpstr>
      <vt:lpstr>Acoustic waves in the solar interior generated by shock (Zharkov, 2013)</vt:lpstr>
      <vt:lpstr>Hydrodynamic response 2 of the interior and acoustic cutoff frequency  (Zharkov, 2013, ZZ15)</vt:lpstr>
      <vt:lpstr>Acoustic waves in the interior induced by the shock for 2011 flare (Macrae et al, 2018)</vt:lpstr>
      <vt:lpstr>Hydrodynamic response 2:  Acoustic waves in the solar interior (Zharkov, 2013, Zharkova and Zharkov, 2015)</vt:lpstr>
      <vt:lpstr>Conclusions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sunquakes: new implication for energy transport in flares</dc:title>
  <dc:subject/>
  <dc:creator/>
  <cp:keywords/>
  <dc:description/>
  <cp:lastModifiedBy>Microsoft Office User</cp:lastModifiedBy>
  <cp:revision>184</cp:revision>
  <dcterms:created xsi:type="dcterms:W3CDTF">2014-04-01T11:22:13Z</dcterms:created>
  <dcterms:modified xsi:type="dcterms:W3CDTF">2019-07-26T16:14:24Z</dcterms:modified>
</cp:coreProperties>
</file>