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2" r:id="rId3"/>
    <p:sldId id="257" r:id="rId4"/>
    <p:sldId id="263" r:id="rId5"/>
    <p:sldId id="274" r:id="rId6"/>
    <p:sldId id="272" r:id="rId7"/>
    <p:sldId id="264" r:id="rId8"/>
    <p:sldId id="258" r:id="rId9"/>
    <p:sldId id="259" r:id="rId10"/>
    <p:sldId id="261" r:id="rId11"/>
    <p:sldId id="275" r:id="rId12"/>
    <p:sldId id="266" r:id="rId13"/>
    <p:sldId id="269" r:id="rId14"/>
    <p:sldId id="270" r:id="rId15"/>
    <p:sldId id="271" r:id="rId16"/>
    <p:sldId id="265" r:id="rId17"/>
    <p:sldId id="267" r:id="rId18"/>
    <p:sldId id="268" r:id="rId19"/>
    <p:sldId id="273" r:id="rId20"/>
    <p:sldId id="276" r:id="rId21"/>
    <p:sldId id="260" r:id="rId22"/>
    <p:sldId id="278" r:id="rId23"/>
    <p:sldId id="279" r:id="rId24"/>
    <p:sldId id="280" r:id="rId25"/>
    <p:sldId id="281" r:id="rId26"/>
    <p:sldId id="277" r:id="rId27"/>
  </p:sldIdLst>
  <p:sldSz cx="9144000" cy="6858000" type="screen4x3"/>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4" autoAdjust="0"/>
  </p:normalViewPr>
  <p:slideViewPr>
    <p:cSldViewPr>
      <p:cViewPr varScale="1">
        <p:scale>
          <a:sx n="94" d="100"/>
          <a:sy n="94" d="100"/>
        </p:scale>
        <p:origin x="97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ru-RU"/>
          </a:p>
        </p:txBody>
      </p:sp>
      <p:sp>
        <p:nvSpPr>
          <p:cNvPr id="3" name="Дата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885799B-1410-4157-BEB7-D06A17B33761}" type="datetimeFigureOut">
              <a:rPr lang="ru-RU" smtClean="0"/>
              <a:pPr/>
              <a:t>20.11.2024</a:t>
            </a:fld>
            <a:endParaRPr lang="ru-RU"/>
          </a:p>
        </p:txBody>
      </p:sp>
      <p:sp>
        <p:nvSpPr>
          <p:cNvPr id="4" name="Образ слайда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ru-RU"/>
          </a:p>
        </p:txBody>
      </p:sp>
      <p:sp>
        <p:nvSpPr>
          <p:cNvPr id="5" name="Заметки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ru-RU"/>
          </a:p>
        </p:txBody>
      </p:sp>
      <p:sp>
        <p:nvSpPr>
          <p:cNvPr id="7" name="Номер слайда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95A0218-F180-463D-947A-2A476B5C4DDC}" type="slidenum">
              <a:rPr lang="ru-RU" smtClean="0"/>
              <a:pPr/>
              <a:t>‹#›</a:t>
            </a:fld>
            <a:endParaRPr lang="ru-RU"/>
          </a:p>
        </p:txBody>
      </p:sp>
    </p:spTree>
    <p:extLst>
      <p:ext uri="{BB962C8B-B14F-4D97-AF65-F5344CB8AC3E}">
        <p14:creationId xmlns:p14="http://schemas.microsoft.com/office/powerpoint/2010/main" val="393417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5A0218-F180-463D-947A-2A476B5C4DDC}"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95A0218-F180-463D-947A-2A476B5C4DDC}" type="slidenum">
              <a:rPr lang="ru-RU" smtClean="0"/>
              <a:pPr/>
              <a:t>25</a:t>
            </a:fld>
            <a:endParaRPr lang="ru-RU"/>
          </a:p>
        </p:txBody>
      </p:sp>
    </p:spTree>
    <p:extLst>
      <p:ext uri="{BB962C8B-B14F-4D97-AF65-F5344CB8AC3E}">
        <p14:creationId xmlns:p14="http://schemas.microsoft.com/office/powerpoint/2010/main" val="42861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A0218-F180-463D-947A-2A476B5C4DDC}" type="slidenum">
              <a:rPr lang="ru-RU" smtClean="0"/>
              <a:pPr/>
              <a:t>26</a:t>
            </a:fld>
            <a:endParaRPr lang="ru-RU"/>
          </a:p>
        </p:txBody>
      </p:sp>
    </p:spTree>
    <p:extLst>
      <p:ext uri="{BB962C8B-B14F-4D97-AF65-F5344CB8AC3E}">
        <p14:creationId xmlns:p14="http://schemas.microsoft.com/office/powerpoint/2010/main" val="150997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174248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41147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27365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208057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407765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77999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258472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155541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419072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414789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B0DFC78-71EF-428E-8035-8B61ED722E6A}" type="datetimeFigureOut">
              <a:rPr lang="ru-RU" smtClean="0"/>
              <a:pPr/>
              <a:t>20.11.2024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E45E63-356A-4D2B-A703-7365E1015B13}" type="slidenum">
              <a:rPr lang="ru-RU" smtClean="0"/>
              <a:pPr/>
              <a:t>‹#›</a:t>
            </a:fld>
            <a:endParaRPr lang="ru-RU"/>
          </a:p>
        </p:txBody>
      </p:sp>
    </p:spTree>
    <p:extLst>
      <p:ext uri="{BB962C8B-B14F-4D97-AF65-F5344CB8AC3E}">
        <p14:creationId xmlns:p14="http://schemas.microsoft.com/office/powerpoint/2010/main" val="182164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DFC78-71EF-428E-8035-8B61ED722E6A}" type="datetimeFigureOut">
              <a:rPr lang="ru-RU" smtClean="0"/>
              <a:pPr/>
              <a:t>20.11.2024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45E63-356A-4D2B-A703-7365E1015B13}" type="slidenum">
              <a:rPr lang="ru-RU" smtClean="0"/>
              <a:pPr/>
              <a:t>‹#›</a:t>
            </a:fld>
            <a:endParaRPr lang="ru-RU"/>
          </a:p>
        </p:txBody>
      </p:sp>
    </p:spTree>
    <p:extLst>
      <p:ext uri="{BB962C8B-B14F-4D97-AF65-F5344CB8AC3E}">
        <p14:creationId xmlns:p14="http://schemas.microsoft.com/office/powerpoint/2010/main" val="8763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ioffe.ru/astro/memorialconference/index.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525779"/>
            <a:ext cx="7920880" cy="1077218"/>
          </a:xfrm>
          <a:prstGeom prst="rect">
            <a:avLst/>
          </a:prstGeom>
        </p:spPr>
        <p:txBody>
          <a:bodyPr wrap="square">
            <a:spAutoFit/>
          </a:bodyPr>
          <a:lstStyle/>
          <a:p>
            <a:pPr algn="ctr"/>
            <a:r>
              <a:rPr lang="ru-RU" sz="2000" dirty="0"/>
              <a:t> </a:t>
            </a:r>
            <a:r>
              <a:rPr lang="ru-RU" sz="3200" b="1" dirty="0">
                <a:latin typeface="Times New Roman" panose="02020603050405020304" pitchFamily="18" charset="0"/>
                <a:cs typeface="Times New Roman" panose="02020603050405020304" pitchFamily="18" charset="0"/>
              </a:rPr>
              <a:t>О механизмах излучения мягких гамма повторителей, и наблюдательном тесте</a:t>
            </a:r>
          </a:p>
        </p:txBody>
      </p:sp>
      <p:sp>
        <p:nvSpPr>
          <p:cNvPr id="5" name="Прямоугольник 4"/>
          <p:cNvSpPr/>
          <p:nvPr/>
        </p:nvSpPr>
        <p:spPr>
          <a:xfrm>
            <a:off x="2204316" y="2924944"/>
            <a:ext cx="5167416" cy="830997"/>
          </a:xfrm>
          <a:prstGeom prst="rect">
            <a:avLst/>
          </a:prstGeom>
        </p:spPr>
        <p:txBody>
          <a:bodyPr wrap="square">
            <a:spAutoFit/>
          </a:bodyPr>
          <a:lstStyle/>
          <a:p>
            <a:pPr algn="ctr"/>
            <a:r>
              <a:rPr lang="ru-RU" sz="2400" dirty="0">
                <a:solidFill>
                  <a:srgbClr val="C00000"/>
                </a:solidFill>
                <a:latin typeface="Times New Roman" panose="02020603050405020304" pitchFamily="18" charset="0"/>
                <a:cs typeface="Times New Roman" panose="02020603050405020304" pitchFamily="18" charset="0"/>
              </a:rPr>
              <a:t>Г.С </a:t>
            </a:r>
            <a:r>
              <a:rPr lang="ru-RU" sz="2400" dirty="0" err="1">
                <a:solidFill>
                  <a:srgbClr val="C00000"/>
                </a:solidFill>
                <a:latin typeface="Times New Roman" panose="02020603050405020304" pitchFamily="18" charset="0"/>
                <a:cs typeface="Times New Roman" panose="02020603050405020304" pitchFamily="18" charset="0"/>
              </a:rPr>
              <a:t>Бисноватый</a:t>
            </a:r>
            <a:r>
              <a:rPr lang="ru-RU" sz="2400" dirty="0">
                <a:solidFill>
                  <a:srgbClr val="C00000"/>
                </a:solidFill>
                <a:latin typeface="Times New Roman" panose="02020603050405020304" pitchFamily="18" charset="0"/>
                <a:cs typeface="Times New Roman" panose="02020603050405020304" pitchFamily="18" charset="0"/>
              </a:rPr>
              <a:t>-Коган</a:t>
            </a:r>
            <a:endParaRPr lang="en-US" sz="2400" dirty="0">
              <a:solidFill>
                <a:srgbClr val="C00000"/>
              </a:solidFill>
              <a:latin typeface="Times New Roman" panose="02020603050405020304" pitchFamily="18" charset="0"/>
              <a:cs typeface="Times New Roman" panose="02020603050405020304" pitchFamily="18" charset="0"/>
            </a:endParaRPr>
          </a:p>
          <a:p>
            <a:pPr algn="ctr"/>
            <a:r>
              <a:rPr lang="ru-RU" sz="2400" dirty="0">
                <a:solidFill>
                  <a:srgbClr val="C00000"/>
                </a:solidFill>
                <a:latin typeface="Times New Roman" panose="02020603050405020304" pitchFamily="18" charset="0"/>
                <a:cs typeface="Times New Roman" panose="02020603050405020304" pitchFamily="18" charset="0"/>
              </a:rPr>
              <a:t>ИКИ РАН</a:t>
            </a:r>
          </a:p>
        </p:txBody>
      </p:sp>
      <p:sp>
        <p:nvSpPr>
          <p:cNvPr id="7" name="Прямоугольник 6"/>
          <p:cNvSpPr/>
          <p:nvPr/>
        </p:nvSpPr>
        <p:spPr>
          <a:xfrm>
            <a:off x="539552" y="4725144"/>
            <a:ext cx="3672408" cy="2031325"/>
          </a:xfrm>
          <a:prstGeom prst="rect">
            <a:avLst/>
          </a:prstGeom>
        </p:spPr>
        <p:txBody>
          <a:bodyPr wrap="square">
            <a:spAutoFit/>
          </a:bodyPr>
          <a:lstStyle/>
          <a:p>
            <a:pPr algn="ctr"/>
            <a:r>
              <a:rPr lang="ru-RU" b="1" dirty="0">
                <a:hlinkClick r:id="rId2"/>
              </a:rPr>
              <a:t>Физика и астрофизика — от фундаментальных констант до гамма-всплесков и космологии</a:t>
            </a:r>
            <a:br>
              <a:rPr lang="ru-RU" dirty="0"/>
            </a:br>
            <a:r>
              <a:rPr lang="ru-RU" i="1" dirty="0"/>
              <a:t>Конференция памяти Д.А. </a:t>
            </a:r>
            <a:r>
              <a:rPr lang="ru-RU" i="1" dirty="0" err="1"/>
              <a:t>Варшаловича</a:t>
            </a:r>
            <a:r>
              <a:rPr lang="ru-RU" i="1" dirty="0"/>
              <a:t> и Е.П. </a:t>
            </a:r>
            <a:r>
              <a:rPr lang="ru-RU" i="1" dirty="0" err="1"/>
              <a:t>Мазеца</a:t>
            </a:r>
            <a:br>
              <a:rPr lang="ru-RU" dirty="0"/>
            </a:br>
            <a:r>
              <a:rPr lang="ru-RU" dirty="0"/>
              <a:t>19 — 20 ноября 2024 г., Санкт-Петербург</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26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7584" y="1124744"/>
            <a:ext cx="7453337" cy="5395064"/>
          </a:xfrm>
          <a:prstGeom prst="rect">
            <a:avLst/>
          </a:prstGeom>
          <a:noFill/>
          <a:ln w="9525">
            <a:noFill/>
            <a:miter lim="800000"/>
            <a:headEnd/>
            <a:tailEnd/>
          </a:ln>
        </p:spPr>
      </p:pic>
      <p:sp>
        <p:nvSpPr>
          <p:cNvPr id="4" name="Прямоугольник 3"/>
          <p:cNvSpPr/>
          <p:nvPr/>
        </p:nvSpPr>
        <p:spPr>
          <a:xfrm>
            <a:off x="251520" y="0"/>
            <a:ext cx="8892480" cy="1477328"/>
          </a:xfrm>
          <a:prstGeom prst="rect">
            <a:avLst/>
          </a:prstGeom>
        </p:spPr>
        <p:txBody>
          <a:bodyPr wrap="square">
            <a:spAutoFit/>
          </a:bodyPr>
          <a:lstStyle/>
          <a:p>
            <a:pPr algn="ctr"/>
            <a:r>
              <a:rPr lang="en-US" b="1" dirty="0">
                <a:solidFill>
                  <a:srgbClr val="C00000"/>
                </a:solidFill>
                <a:latin typeface="Times New Roman" panose="02020603050405020304" pitchFamily="18" charset="0"/>
                <a:cs typeface="Times New Roman" panose="02020603050405020304" pitchFamily="18" charset="0"/>
              </a:rPr>
              <a:t> SGR 1806-20</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pulsed signals with the period </a:t>
            </a:r>
            <a:r>
              <a:rPr lang="en-US" dirty="0">
                <a:solidFill>
                  <a:srgbClr val="C00000"/>
                </a:solidFill>
                <a:latin typeface="Times New Roman" panose="02020603050405020304" pitchFamily="18" charset="0"/>
                <a:cs typeface="Times New Roman" panose="02020603050405020304" pitchFamily="18" charset="0"/>
              </a:rPr>
              <a:t>7.47 s</a:t>
            </a:r>
            <a:r>
              <a:rPr lang="en-US" dirty="0">
                <a:latin typeface="Times New Roman" panose="02020603050405020304" pitchFamily="18" charset="0"/>
                <a:cs typeface="Times New Roman" panose="02020603050405020304" pitchFamily="18" charset="0"/>
              </a:rPr>
              <a:t>. had been discovered in, </a:t>
            </a:r>
            <a:r>
              <a:rPr lang="en-US" dirty="0">
                <a:solidFill>
                  <a:srgbClr val="C00000"/>
                </a:solidFill>
                <a:latin typeface="Times New Roman" panose="02020603050405020304" pitchFamily="18" charset="0"/>
                <a:cs typeface="Times New Roman" panose="02020603050405020304" pitchFamily="18" charset="0"/>
              </a:rPr>
              <a:t>1998,</a:t>
            </a:r>
            <a:r>
              <a:rPr lang="en-US" dirty="0">
                <a:latin typeface="Times New Roman" panose="02020603050405020304" pitchFamily="18" charset="0"/>
                <a:cs typeface="Times New Roman" panose="02020603050405020304" pitchFamily="18" charset="0"/>
              </a:rPr>
              <a:t> 6 years before the giant burst in this </a:t>
            </a:r>
            <a:r>
              <a:rPr lang="en-US" dirty="0">
                <a:solidFill>
                  <a:srgbClr val="C00000"/>
                </a:solidFill>
                <a:latin typeface="Times New Roman" panose="02020603050405020304" pitchFamily="18" charset="0"/>
                <a:cs typeface="Times New Roman" panose="02020603050405020304" pitchFamily="18" charset="0"/>
              </a:rPr>
              <a:t>SGR</a:t>
            </a:r>
            <a:r>
              <a:rPr lang="en-US" dirty="0">
                <a:latin typeface="Times New Roman" panose="02020603050405020304" pitchFamily="18" charset="0"/>
                <a:cs typeface="Times New Roman" panose="02020603050405020304" pitchFamily="18" charset="0"/>
              </a:rPr>
              <a:t>. After observations of the giant burst in </a:t>
            </a:r>
            <a:r>
              <a:rPr lang="en-US" dirty="0">
                <a:solidFill>
                  <a:srgbClr val="C00000"/>
                </a:solidFill>
                <a:latin typeface="Times New Roman" panose="02020603050405020304" pitchFamily="18" charset="0"/>
                <a:cs typeface="Times New Roman" panose="02020603050405020304" pitchFamily="18" charset="0"/>
              </a:rPr>
              <a:t>December 2004</a:t>
            </a:r>
            <a:r>
              <a:rPr lang="en-US" dirty="0">
                <a:latin typeface="Times New Roman" panose="02020603050405020304" pitchFamily="18" charset="0"/>
                <a:cs typeface="Times New Roman" panose="02020603050405020304" pitchFamily="18" charset="0"/>
              </a:rPr>
              <a:t>, periodic pulsations in this </a:t>
            </a:r>
            <a:r>
              <a:rPr lang="en-US" dirty="0">
                <a:solidFill>
                  <a:srgbClr val="C00000"/>
                </a:solidFill>
                <a:latin typeface="Times New Roman" panose="02020603050405020304" pitchFamily="18" charset="0"/>
                <a:cs typeface="Times New Roman" panose="02020603050405020304" pitchFamily="18" charset="0"/>
              </a:rPr>
              <a:t>SGR</a:t>
            </a:r>
            <a:r>
              <a:rPr lang="en-US" dirty="0">
                <a:latin typeface="Times New Roman" panose="02020603050405020304" pitchFamily="18" charset="0"/>
                <a:cs typeface="Times New Roman" panose="02020603050405020304" pitchFamily="18" charset="0"/>
              </a:rPr>
              <a:t> had been visible in its radiation during subsequent observations in several X-ray bands.</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30220" y="0"/>
            <a:ext cx="7986196" cy="5935319"/>
          </a:xfrm>
          <a:prstGeom prst="rect">
            <a:avLst/>
          </a:prstGeom>
          <a:noFill/>
          <a:ln w="9525">
            <a:noFill/>
            <a:miter lim="800000"/>
            <a:headEnd/>
            <a:tailEnd/>
          </a:ln>
        </p:spPr>
      </p:pic>
      <p:sp>
        <p:nvSpPr>
          <p:cNvPr id="3" name="Прямоугольник 2"/>
          <p:cNvSpPr/>
          <p:nvPr/>
        </p:nvSpPr>
        <p:spPr>
          <a:xfrm>
            <a:off x="0" y="5934670"/>
            <a:ext cx="8964488" cy="923330"/>
          </a:xfrm>
          <a:prstGeom prst="rect">
            <a:avLst/>
          </a:prstGeom>
        </p:spPr>
        <p:txBody>
          <a:bodyPr wrap="square">
            <a:spAutoFit/>
          </a:bodyPr>
          <a:lstStyle/>
          <a:p>
            <a:r>
              <a:rPr lang="en-US" dirty="0"/>
              <a:t>Background-subtracted PP of all XMM-Newton observations in two energy bands. Two cycles are shown for clarity. The upper rows show the 1.5–4 </a:t>
            </a:r>
            <a:r>
              <a:rPr lang="en-US" dirty="0" err="1"/>
              <a:t>keV</a:t>
            </a:r>
            <a:r>
              <a:rPr lang="en-US" dirty="0"/>
              <a:t> range for each observation and the lower rows show the 4–10 </a:t>
            </a:r>
            <a:r>
              <a:rPr lang="en-US" dirty="0" err="1"/>
              <a:t>keV</a:t>
            </a:r>
            <a:r>
              <a:rPr lang="en-US" dirty="0"/>
              <a:t> range </a:t>
            </a:r>
            <a:r>
              <a:rPr lang="en-US" dirty="0">
                <a:solidFill>
                  <a:srgbClr val="FF0000"/>
                </a:solidFill>
              </a:rPr>
              <a:t>(</a:t>
            </a:r>
            <a:r>
              <a:rPr lang="en-US" dirty="0" err="1">
                <a:solidFill>
                  <a:srgbClr val="FF0000"/>
                </a:solidFill>
              </a:rPr>
              <a:t>Younes</a:t>
            </a:r>
            <a:r>
              <a:rPr lang="en-US" dirty="0">
                <a:solidFill>
                  <a:srgbClr val="FF0000"/>
                </a:solidFill>
              </a:rPr>
              <a:t>, </a:t>
            </a:r>
            <a:r>
              <a:rPr lang="en-US" dirty="0" err="1">
                <a:solidFill>
                  <a:srgbClr val="FF0000"/>
                </a:solidFill>
              </a:rPr>
              <a:t>Kouveliotou</a:t>
            </a:r>
            <a:r>
              <a:rPr lang="en-US" dirty="0">
                <a:solidFill>
                  <a:srgbClr val="FF0000"/>
                </a:solidFill>
              </a:rPr>
              <a:t>, and </a:t>
            </a:r>
            <a:r>
              <a:rPr lang="en-US" dirty="0" err="1">
                <a:solidFill>
                  <a:srgbClr val="FF0000"/>
                </a:solidFill>
              </a:rPr>
              <a:t>Kaspi</a:t>
            </a:r>
            <a:r>
              <a:rPr lang="en-US" dirty="0">
                <a:solidFill>
                  <a:srgbClr val="FF0000"/>
                </a:solidFill>
              </a:rPr>
              <a:t>. 2015)  </a:t>
            </a:r>
            <a:endParaRPr lang="ru-RU"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03648" y="1268760"/>
            <a:ext cx="6552728" cy="52925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836712"/>
            <a:ext cx="5537200" cy="5162550"/>
          </a:xfrm>
          <a:prstGeom prst="rect">
            <a:avLst/>
          </a:prstGeom>
          <a:noFill/>
          <a:ln w="9525">
            <a:noFill/>
            <a:miter lim="800000"/>
            <a:headEnd/>
            <a:tailEnd/>
          </a:ln>
        </p:spPr>
      </p:pic>
      <p:sp>
        <p:nvSpPr>
          <p:cNvPr id="3" name="Прямоугольник 2"/>
          <p:cNvSpPr/>
          <p:nvPr/>
        </p:nvSpPr>
        <p:spPr>
          <a:xfrm>
            <a:off x="5796136" y="2708920"/>
            <a:ext cx="2664296" cy="2677656"/>
          </a:xfrm>
          <a:prstGeom prst="rect">
            <a:avLst/>
          </a:prstGeom>
        </p:spPr>
        <p:txBody>
          <a:bodyPr wrap="square">
            <a:spAutoFit/>
          </a:bodyPr>
          <a:lstStyle/>
          <a:p>
            <a:r>
              <a:rPr lang="en-US" sz="2400" dirty="0"/>
              <a:t>SWIFT light curve of the giant burst of 27 December, 2004 giant burst in SGR 1806-20</a:t>
            </a:r>
          </a:p>
          <a:p>
            <a:r>
              <a:rPr lang="en-US" sz="2400" dirty="0"/>
              <a:t>(From Palmer et al. 2005)</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908720"/>
            <a:ext cx="8136904" cy="3888432"/>
          </a:xfrm>
          <a:prstGeom prst="rect">
            <a:avLst/>
          </a:prstGeom>
          <a:noFill/>
          <a:ln w="9525">
            <a:noFill/>
            <a:miter lim="800000"/>
            <a:headEnd/>
            <a:tailEnd/>
          </a:ln>
        </p:spPr>
      </p:pic>
      <p:sp>
        <p:nvSpPr>
          <p:cNvPr id="3" name="Прямоугольник 2"/>
          <p:cNvSpPr/>
          <p:nvPr/>
        </p:nvSpPr>
        <p:spPr>
          <a:xfrm>
            <a:off x="467544" y="4797152"/>
            <a:ext cx="8280920" cy="1200329"/>
          </a:xfrm>
          <a:prstGeom prst="rect">
            <a:avLst/>
          </a:prstGeom>
        </p:spPr>
        <p:txBody>
          <a:bodyPr wrap="square">
            <a:spAutoFit/>
          </a:bodyPr>
          <a:lstStyle/>
          <a:p>
            <a:r>
              <a:rPr lang="en-US" sz="2400" dirty="0"/>
              <a:t>The position of satellites Wind and Coronas-F relative to the Earth and Moon during the outburst of SGR 1806-20 (From </a:t>
            </a:r>
            <a:r>
              <a:rPr lang="en-US" sz="2400" dirty="0" err="1"/>
              <a:t>Mazets</a:t>
            </a:r>
            <a:r>
              <a:rPr lang="en-US" sz="2400" dirty="0"/>
              <a:t> et al. 2005 and </a:t>
            </a:r>
            <a:r>
              <a:rPr lang="en-US" sz="2400" dirty="0" err="1"/>
              <a:t>Frederiks</a:t>
            </a:r>
            <a:r>
              <a:rPr lang="en-US" sz="2400" dirty="0"/>
              <a:t> et al. 2007b)</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404664"/>
            <a:ext cx="5060975" cy="5472608"/>
          </a:xfrm>
          <a:prstGeom prst="rect">
            <a:avLst/>
          </a:prstGeom>
          <a:noFill/>
          <a:ln w="9525">
            <a:noFill/>
            <a:miter lim="800000"/>
            <a:headEnd/>
            <a:tailEnd/>
          </a:ln>
        </p:spPr>
      </p:pic>
      <p:sp>
        <p:nvSpPr>
          <p:cNvPr id="3" name="Прямоугольник 2"/>
          <p:cNvSpPr/>
          <p:nvPr/>
        </p:nvSpPr>
        <p:spPr>
          <a:xfrm>
            <a:off x="5004048" y="404664"/>
            <a:ext cx="3888432" cy="5632311"/>
          </a:xfrm>
          <a:prstGeom prst="rect">
            <a:avLst/>
          </a:prstGeom>
        </p:spPr>
        <p:txBody>
          <a:bodyPr wrap="square">
            <a:spAutoFit/>
          </a:bodyPr>
          <a:lstStyle/>
          <a:p>
            <a:r>
              <a:rPr lang="en-US" sz="2400" dirty="0"/>
              <a:t>Reconstructed profile of the early part of the pulse from SGR 1806-20. The upper part</a:t>
            </a:r>
          </a:p>
          <a:p>
            <a:r>
              <a:rPr lang="en-US" sz="2400" dirty="0"/>
              <a:t>of the graph is derived from Helicon data and the lower part represents the KONUS-Wind data. The </a:t>
            </a:r>
            <a:r>
              <a:rPr lang="en-US" sz="2400" i="1" dirty="0"/>
              <a:t>dashed lines indicate intervals where the outburst intensity still saturates the KONUS-Wind</a:t>
            </a:r>
          </a:p>
          <a:p>
            <a:r>
              <a:rPr lang="en-US" sz="2400" dirty="0"/>
              <a:t>detector, but is not high enough to be seen by the Helicon (From </a:t>
            </a:r>
            <a:r>
              <a:rPr lang="en-US" sz="2400" dirty="0" err="1"/>
              <a:t>Mazets</a:t>
            </a:r>
            <a:r>
              <a:rPr lang="en-US" sz="2400" dirty="0"/>
              <a:t> et al. 2005 and </a:t>
            </a:r>
            <a:r>
              <a:rPr lang="en-US" sz="2400" dirty="0" err="1"/>
              <a:t>Frederiks</a:t>
            </a:r>
            <a:r>
              <a:rPr lang="en-US" sz="2400" dirty="0"/>
              <a:t> et al. 2007b)</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34280" y="1052736"/>
            <a:ext cx="6180355" cy="4680520"/>
          </a:xfrm>
          <a:prstGeom prst="rect">
            <a:avLst/>
          </a:prstGeom>
          <a:noFill/>
          <a:ln w="9525">
            <a:noFill/>
            <a:miter lim="800000"/>
            <a:headEnd/>
            <a:tailEnd/>
          </a:ln>
        </p:spPr>
      </p:pic>
      <p:sp>
        <p:nvSpPr>
          <p:cNvPr id="3" name="TextBox 2"/>
          <p:cNvSpPr txBox="1"/>
          <p:nvPr/>
        </p:nvSpPr>
        <p:spPr>
          <a:xfrm>
            <a:off x="1331640" y="5877272"/>
            <a:ext cx="6480720" cy="461665"/>
          </a:xfrm>
          <a:prstGeom prst="rect">
            <a:avLst/>
          </a:prstGeom>
          <a:noFill/>
        </p:spPr>
        <p:txBody>
          <a:bodyPr wrap="square" rtlCol="0">
            <a:spAutoFit/>
          </a:bodyPr>
          <a:lstStyle/>
          <a:p>
            <a:r>
              <a:rPr lang="en-US" sz="2400" dirty="0">
                <a:solidFill>
                  <a:srgbClr val="FF0000"/>
                </a:solidFill>
              </a:rPr>
              <a:t>11 years period growth, local period </a:t>
            </a:r>
            <a:r>
              <a:rPr lang="en-US" sz="2400" dirty="0" err="1">
                <a:solidFill>
                  <a:srgbClr val="FF0000"/>
                </a:solidFill>
              </a:rPr>
              <a:t>measuremets</a:t>
            </a:r>
            <a:endParaRPr lang="ru-RU" sz="24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8640960" cy="2031325"/>
          </a:xfrm>
          <a:prstGeom prst="rect">
            <a:avLst/>
          </a:prstGeom>
        </p:spPr>
        <p:txBody>
          <a:bodyPr wrap="square">
            <a:spAutoFit/>
          </a:bodyPr>
          <a:lstStyle/>
          <a:p>
            <a:pPr algn="ctr"/>
            <a:r>
              <a:rPr lang="en-US" b="1" dirty="0">
                <a:solidFill>
                  <a:srgbClr val="C00000"/>
                </a:solidFill>
                <a:latin typeface="Times New Roman" panose="02020603050405020304" pitchFamily="18" charset="0"/>
                <a:cs typeface="Times New Roman" panose="02020603050405020304" pitchFamily="18" charset="0"/>
              </a:rPr>
              <a:t>   SGR 1900+14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pulsations with a period </a:t>
            </a:r>
            <a:r>
              <a:rPr lang="en-US" dirty="0">
                <a:solidFill>
                  <a:srgbClr val="C00000"/>
                </a:solidFill>
                <a:latin typeface="Times New Roman" panose="02020603050405020304" pitchFamily="18" charset="0"/>
                <a:cs typeface="Times New Roman" panose="02020603050405020304" pitchFamily="18" charset="0"/>
              </a:rPr>
              <a:t>5.16 s </a:t>
            </a:r>
            <a:r>
              <a:rPr lang="en-US" dirty="0">
                <a:latin typeface="Times New Roman" panose="02020603050405020304" pitchFamily="18" charset="0"/>
                <a:cs typeface="Times New Roman" panose="02020603050405020304" pitchFamily="18" charset="0"/>
              </a:rPr>
              <a:t>have been observed in the afterglow of the giant burst during several hundred of seconds. Search for periodic pulsations had been done in recurrent bursts and persistent radiation of this object in subsequent years in the bands from radio to optics and hard X-rays. </a:t>
            </a:r>
            <a:r>
              <a:rPr lang="en-US" dirty="0">
                <a:solidFill>
                  <a:srgbClr val="C00000"/>
                </a:solidFill>
                <a:latin typeface="Times New Roman" panose="02020603050405020304" pitchFamily="18" charset="0"/>
                <a:cs typeface="Times New Roman" panose="02020603050405020304" pitchFamily="18" charset="0"/>
              </a:rPr>
              <a:t>The pulsation with a corresponding period have been observed in all bands, except  radio.</a:t>
            </a:r>
            <a:endParaRPr lang="ru-RU" dirty="0"/>
          </a:p>
        </p:txBody>
      </p:sp>
      <p:sp>
        <p:nvSpPr>
          <p:cNvPr id="3" name="Прямоугольник 2"/>
          <p:cNvSpPr/>
          <p:nvPr/>
        </p:nvSpPr>
        <p:spPr>
          <a:xfrm>
            <a:off x="179512" y="3212976"/>
            <a:ext cx="8856984" cy="646331"/>
          </a:xfrm>
          <a:prstGeom prst="rect">
            <a:avLst/>
          </a:prstGeom>
        </p:spPr>
        <p:txBody>
          <a:bodyPr wrap="square">
            <a:spAutoFit/>
          </a:bodyPr>
          <a:lstStyle/>
          <a:p>
            <a:r>
              <a:rPr lang="en-US" dirty="0"/>
              <a:t>The first measurements of B have been done for </a:t>
            </a:r>
            <a:r>
              <a:rPr lang="en-US" dirty="0">
                <a:solidFill>
                  <a:srgbClr val="C00000"/>
                </a:solidFill>
              </a:rPr>
              <a:t>SGR 1900+14</a:t>
            </a:r>
            <a:r>
              <a:rPr lang="en-US" dirty="0"/>
              <a:t> in different epochs by measurements of satellites RXTE and ASCA , presented in following Figs.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19" y="980728"/>
            <a:ext cx="5943437" cy="4968552"/>
          </a:xfrm>
          <a:prstGeom prst="rect">
            <a:avLst/>
          </a:prstGeom>
          <a:noFill/>
          <a:ln w="9525">
            <a:noFill/>
            <a:miter lim="800000"/>
            <a:headEnd/>
            <a:tailEnd/>
          </a:ln>
        </p:spPr>
      </p:pic>
      <p:sp>
        <p:nvSpPr>
          <p:cNvPr id="3" name="Прямоугольник 2"/>
          <p:cNvSpPr/>
          <p:nvPr/>
        </p:nvSpPr>
        <p:spPr>
          <a:xfrm>
            <a:off x="5724128" y="1772816"/>
            <a:ext cx="3312368" cy="3046988"/>
          </a:xfrm>
          <a:prstGeom prst="rect">
            <a:avLst/>
          </a:prstGeom>
        </p:spPr>
        <p:txBody>
          <a:bodyPr wrap="square">
            <a:spAutoFit/>
          </a:bodyPr>
          <a:lstStyle/>
          <a:p>
            <a:r>
              <a:rPr lang="en-US" sz="2400" dirty="0"/>
              <a:t>The giant 27 August 1998 outburst of the soft gamma repeater SGR1900 C 14. Intensity</a:t>
            </a:r>
          </a:p>
          <a:p>
            <a:r>
              <a:rPr lang="en-US" sz="2400" dirty="0"/>
              <a:t>of the E &gt; 15 </a:t>
            </a:r>
            <a:r>
              <a:rPr lang="en-US" sz="2400" dirty="0" err="1"/>
              <a:t>keV</a:t>
            </a:r>
            <a:r>
              <a:rPr lang="en-US" sz="2400" dirty="0"/>
              <a:t> radiation is presented (From </a:t>
            </a:r>
            <a:r>
              <a:rPr lang="en-US" sz="2400" dirty="0" err="1"/>
              <a:t>Mazets</a:t>
            </a:r>
            <a:r>
              <a:rPr lang="en-US" sz="2400" dirty="0"/>
              <a:t> et al. 1999c)</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4486275" cy="315277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499992" y="116632"/>
            <a:ext cx="4333875" cy="30575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1520" y="3742609"/>
            <a:ext cx="4620364" cy="3115391"/>
          </a:xfrm>
          <a:prstGeom prst="rect">
            <a:avLst/>
          </a:prstGeom>
          <a:noFill/>
          <a:ln w="9525">
            <a:noFill/>
            <a:miter lim="800000"/>
            <a:headEnd/>
            <a:tailEnd/>
          </a:ln>
        </p:spPr>
      </p:pic>
      <p:sp>
        <p:nvSpPr>
          <p:cNvPr id="5" name="Прямоугольник 4"/>
          <p:cNvSpPr/>
          <p:nvPr/>
        </p:nvSpPr>
        <p:spPr>
          <a:xfrm>
            <a:off x="4716016" y="4509120"/>
            <a:ext cx="3923928" cy="1477328"/>
          </a:xfrm>
          <a:prstGeom prst="rect">
            <a:avLst/>
          </a:prstGeom>
        </p:spPr>
        <p:txBody>
          <a:bodyPr wrap="square">
            <a:spAutoFit/>
          </a:bodyPr>
          <a:lstStyle/>
          <a:p>
            <a:r>
              <a:rPr lang="en-US" dirty="0"/>
              <a:t>The evolution of \period derivative" versus time since the first period mea-</a:t>
            </a:r>
          </a:p>
          <a:p>
            <a:r>
              <a:rPr lang="en-US" dirty="0" err="1"/>
              <a:t>surement</a:t>
            </a:r>
            <a:r>
              <a:rPr lang="en-US" dirty="0"/>
              <a:t> of SGR 1900+14 with ASCA . The time is given in </a:t>
            </a:r>
            <a:r>
              <a:rPr lang="en-US" dirty="0" err="1"/>
              <a:t>Modied</a:t>
            </a:r>
            <a:r>
              <a:rPr lang="en-US" dirty="0"/>
              <a:t> Julian Days (MJDs)</a:t>
            </a:r>
            <a:endParaRPr lang="ru-RU" dirty="0"/>
          </a:p>
        </p:txBody>
      </p:sp>
      <p:sp>
        <p:nvSpPr>
          <p:cNvPr id="6" name="Прямоугольник 5"/>
          <p:cNvSpPr/>
          <p:nvPr/>
        </p:nvSpPr>
        <p:spPr>
          <a:xfrm>
            <a:off x="5255568" y="3140968"/>
            <a:ext cx="3888432" cy="1200329"/>
          </a:xfrm>
          <a:prstGeom prst="rect">
            <a:avLst/>
          </a:prstGeom>
        </p:spPr>
        <p:txBody>
          <a:bodyPr wrap="square">
            <a:spAutoFit/>
          </a:bodyPr>
          <a:lstStyle/>
          <a:p>
            <a:r>
              <a:rPr lang="en-US" dirty="0"/>
              <a:t>The epoch folded pulse profile of SGR 1900+14 (2-20 </a:t>
            </a:r>
            <a:r>
              <a:rPr lang="en-US" dirty="0" err="1"/>
              <a:t>keV</a:t>
            </a:r>
            <a:r>
              <a:rPr lang="en-US" dirty="0"/>
              <a:t>) for the August 28,</a:t>
            </a:r>
          </a:p>
          <a:p>
            <a:r>
              <a:rPr lang="en-US" dirty="0"/>
              <a:t>1998 RXTE observation. The plot is exhibiting two phase cycles</a:t>
            </a:r>
            <a:endParaRPr lang="ru-RU" dirty="0"/>
          </a:p>
        </p:txBody>
      </p:sp>
      <p:sp>
        <p:nvSpPr>
          <p:cNvPr id="7" name="Прямоугольник 6"/>
          <p:cNvSpPr/>
          <p:nvPr/>
        </p:nvSpPr>
        <p:spPr>
          <a:xfrm>
            <a:off x="107504" y="3068960"/>
            <a:ext cx="4716016" cy="646331"/>
          </a:xfrm>
          <a:prstGeom prst="rect">
            <a:avLst/>
          </a:prstGeom>
        </p:spPr>
        <p:txBody>
          <a:bodyPr wrap="square">
            <a:spAutoFit/>
          </a:bodyPr>
          <a:lstStyle/>
          <a:p>
            <a:r>
              <a:rPr lang="en-US" dirty="0"/>
              <a:t>The epoch folded pulse profile of SGR 1900+14 (2-20 </a:t>
            </a:r>
            <a:r>
              <a:rPr lang="en-US" dirty="0" err="1"/>
              <a:t>keV</a:t>
            </a:r>
            <a:r>
              <a:rPr lang="en-US" dirty="0"/>
              <a:t>) for the May 1998 RXTE observations</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CEE009-CC88-48C4-B4EE-9495C5553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93" y="666750"/>
            <a:ext cx="4824413"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D300A0E-C06D-4A18-932F-67EEBF916068}"/>
              </a:ext>
            </a:extLst>
          </p:cNvPr>
          <p:cNvSpPr txBox="1"/>
          <p:nvPr/>
        </p:nvSpPr>
        <p:spPr>
          <a:xfrm>
            <a:off x="611560" y="2801461"/>
            <a:ext cx="1800200"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E. V. </a:t>
            </a:r>
            <a:r>
              <a:rPr lang="en-US" dirty="0" err="1">
                <a:latin typeface="Times New Roman" panose="02020603050405020304" pitchFamily="18" charset="0"/>
                <a:cs typeface="Times New Roman" panose="02020603050405020304" pitchFamily="18" charset="0"/>
              </a:rPr>
              <a:t>Gotthelf</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et al., 2013</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430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51720" y="2204864"/>
            <a:ext cx="5009158" cy="3518737"/>
          </a:xfrm>
          <a:prstGeom prst="rect">
            <a:avLst/>
          </a:prstGeom>
          <a:noFill/>
          <a:ln w="9525">
            <a:noFill/>
            <a:miter lim="800000"/>
            <a:headEnd/>
            <a:tailEnd/>
          </a:ln>
        </p:spPr>
      </p:pic>
      <p:sp>
        <p:nvSpPr>
          <p:cNvPr id="3" name="Прямоугольник 2"/>
          <p:cNvSpPr/>
          <p:nvPr/>
        </p:nvSpPr>
        <p:spPr>
          <a:xfrm>
            <a:off x="2195736" y="5733256"/>
            <a:ext cx="5256584" cy="646331"/>
          </a:xfrm>
          <a:prstGeom prst="rect">
            <a:avLst/>
          </a:prstGeom>
        </p:spPr>
        <p:txBody>
          <a:bodyPr wrap="square">
            <a:spAutoFit/>
          </a:bodyPr>
          <a:lstStyle/>
          <a:p>
            <a:pPr algn="ctr"/>
            <a:r>
              <a:rPr lang="en-US" dirty="0"/>
              <a:t>Pulse profiles of FPMA 3–5, 5–10, and 10–20 </a:t>
            </a:r>
            <a:r>
              <a:rPr lang="en-US" dirty="0" err="1"/>
              <a:t>keV</a:t>
            </a:r>
            <a:r>
              <a:rPr lang="en-US" dirty="0"/>
              <a:t>. The errors indicate the 1 </a:t>
            </a:r>
            <a:r>
              <a:rPr lang="en-US" i="1" dirty="0"/>
              <a:t>σ confidence level. (Color online)</a:t>
            </a:r>
            <a:endParaRPr lang="ru-RU" dirty="0"/>
          </a:p>
        </p:txBody>
      </p:sp>
      <p:sp>
        <p:nvSpPr>
          <p:cNvPr id="4" name="Прямоугольник 3"/>
          <p:cNvSpPr/>
          <p:nvPr/>
        </p:nvSpPr>
        <p:spPr>
          <a:xfrm>
            <a:off x="2843808" y="6381328"/>
            <a:ext cx="3456384" cy="369332"/>
          </a:xfrm>
          <a:prstGeom prst="rect">
            <a:avLst/>
          </a:prstGeom>
        </p:spPr>
        <p:txBody>
          <a:bodyPr wrap="square">
            <a:spAutoFit/>
          </a:bodyPr>
          <a:lstStyle/>
          <a:p>
            <a:pPr algn="ctr"/>
            <a:r>
              <a:rPr lang="en-US" dirty="0">
                <a:solidFill>
                  <a:srgbClr val="FF0000"/>
                </a:solidFill>
              </a:rPr>
              <a:t>TAMBA et al., PASJ, 2019</a:t>
            </a:r>
            <a:endParaRPr lang="ru-RU" dirty="0">
              <a:solidFill>
                <a:srgbClr val="FF0000"/>
              </a:solidFill>
            </a:endParaRPr>
          </a:p>
        </p:txBody>
      </p:sp>
      <p:sp>
        <p:nvSpPr>
          <p:cNvPr id="5" name="Прямоугольник 4"/>
          <p:cNvSpPr/>
          <p:nvPr/>
        </p:nvSpPr>
        <p:spPr>
          <a:xfrm>
            <a:off x="0" y="116632"/>
            <a:ext cx="8964488" cy="1754326"/>
          </a:xfrm>
          <a:prstGeom prst="rect">
            <a:avLst/>
          </a:prstGeom>
        </p:spPr>
        <p:txBody>
          <a:bodyPr wrap="square">
            <a:spAutoFit/>
          </a:bodyPr>
          <a:lstStyle/>
          <a:p>
            <a:r>
              <a:rPr lang="en-US" dirty="0"/>
              <a:t>     The pulse shape is changing from one epoch to another, inducing errors in finding</a:t>
            </a:r>
          </a:p>
          <a:p>
            <a:r>
              <a:rPr lang="en-US" dirty="0"/>
              <a:t>derivative of the period. The big jump in \</a:t>
            </a:r>
            <a:r>
              <a:rPr lang="en-US" dirty="0" err="1"/>
              <a:t>dot_P</a:t>
            </a:r>
            <a:r>
              <a:rPr lang="en-US" dirty="0"/>
              <a:t> looks surprising for magnetic dipole losses, because it needs a considerable jump in the magnetic field strength prohibited by self induction effects. Contrarily, in the model of pulsar wind rotational energy losses it looks quite reasonable that these losses strongly increase during the giant burst, when the  \dot _P jump was observed.</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000" y="0"/>
            <a:ext cx="9001000" cy="2616101"/>
          </a:xfrm>
          <a:prstGeom prst="rect">
            <a:avLst/>
          </a:prstGeom>
        </p:spPr>
        <p:txBody>
          <a:bodyPr wrap="square">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3 SGR J1935+2154</a:t>
            </a:r>
          </a:p>
          <a:p>
            <a:endParaRPr lang="en-US" dirty="0">
              <a:latin typeface="Times New Roman" panose="02020603050405020304" pitchFamily="18" charset="0"/>
              <a:cs typeface="Times New Roman" panose="02020603050405020304" pitchFamily="18" charset="0"/>
            </a:endParaRPr>
          </a:p>
          <a:p>
            <a:r>
              <a:rPr lang="en-US" dirty="0">
                <a:solidFill>
                  <a:srgbClr val="C00000"/>
                </a:solidFill>
                <a:latin typeface="Times New Roman" panose="02020603050405020304" pitchFamily="18" charset="0"/>
                <a:cs typeface="Times New Roman" panose="02020603050405020304" pitchFamily="18" charset="0"/>
              </a:rPr>
              <a:t>SGR J1935+2154</a:t>
            </a:r>
            <a:r>
              <a:rPr lang="en-US" dirty="0">
                <a:latin typeface="Times New Roman" panose="02020603050405020304" pitchFamily="18" charset="0"/>
                <a:cs typeface="Times New Roman" panose="02020603050405020304" pitchFamily="18" charset="0"/>
              </a:rPr>
              <a:t> was discovered in </a:t>
            </a:r>
            <a:r>
              <a:rPr lang="en-US" dirty="0">
                <a:solidFill>
                  <a:srgbClr val="C00000"/>
                </a:solidFill>
                <a:latin typeface="Times New Roman" panose="02020603050405020304" pitchFamily="18" charset="0"/>
                <a:cs typeface="Times New Roman" panose="02020603050405020304" pitchFamily="18" charset="0"/>
              </a:rPr>
              <a:t>2014</a:t>
            </a:r>
            <a:r>
              <a:rPr lang="en-US" dirty="0">
                <a:latin typeface="Times New Roman" panose="02020603050405020304" pitchFamily="18" charset="0"/>
                <a:cs typeface="Times New Roman" panose="02020603050405020304" pitchFamily="18" charset="0"/>
              </a:rPr>
              <a:t>, and has a spin period </a:t>
            </a:r>
            <a:r>
              <a:rPr lang="en-US" dirty="0">
                <a:solidFill>
                  <a:srgbClr val="C00000"/>
                </a:solidFill>
                <a:latin typeface="Times New Roman" panose="02020603050405020304" pitchFamily="18" charset="0"/>
                <a:cs typeface="Times New Roman" panose="02020603050405020304" pitchFamily="18" charset="0"/>
              </a:rPr>
              <a:t>3:25 s</a:t>
            </a:r>
            <a:r>
              <a:rPr lang="en-US" dirty="0">
                <a:latin typeface="Times New Roman" panose="02020603050405020304" pitchFamily="18" charset="0"/>
                <a:cs typeface="Times New Roman" panose="02020603050405020304" pitchFamily="18" charset="0"/>
              </a:rPr>
              <a:t>. It is one of the most</a:t>
            </a:r>
          </a:p>
          <a:p>
            <a:r>
              <a:rPr lang="en-US" dirty="0">
                <a:latin typeface="Times New Roman" panose="02020603050405020304" pitchFamily="18" charset="0"/>
                <a:cs typeface="Times New Roman" panose="02020603050405020304" pitchFamily="18" charset="0"/>
              </a:rPr>
              <a:t>active </a:t>
            </a:r>
            <a:r>
              <a:rPr lang="en-US" dirty="0" err="1">
                <a:latin typeface="Times New Roman" panose="02020603050405020304" pitchFamily="18" charset="0"/>
                <a:cs typeface="Times New Roman" panose="02020603050405020304" pitchFamily="18" charset="0"/>
              </a:rPr>
              <a:t>magnetars</a:t>
            </a:r>
            <a:r>
              <a:rPr lang="en-US" dirty="0">
                <a:latin typeface="Times New Roman" panose="02020603050405020304" pitchFamily="18" charset="0"/>
                <a:cs typeface="Times New Roman" panose="02020603050405020304" pitchFamily="18" charset="0"/>
              </a:rPr>
              <a:t>, showing outbursts almost every year. Its reactivation date on </a:t>
            </a:r>
            <a:r>
              <a:rPr lang="en-US" dirty="0">
                <a:solidFill>
                  <a:srgbClr val="C00000"/>
                </a:solidFill>
                <a:latin typeface="Times New Roman" panose="02020603050405020304" pitchFamily="18" charset="0"/>
                <a:cs typeface="Times New Roman" panose="02020603050405020304" pitchFamily="18" charset="0"/>
              </a:rPr>
              <a:t>2020 April</a:t>
            </a:r>
          </a:p>
          <a:p>
            <a:r>
              <a:rPr lang="en-US" dirty="0">
                <a:solidFill>
                  <a:srgbClr val="C00000"/>
                </a:solidFill>
                <a:latin typeface="Times New Roman" panose="02020603050405020304" pitchFamily="18" charset="0"/>
                <a:cs typeface="Times New Roman" panose="02020603050405020304" pitchFamily="18" charset="0"/>
              </a:rPr>
              <a:t>27</a:t>
            </a:r>
            <a:r>
              <a:rPr lang="en-US" dirty="0">
                <a:latin typeface="Times New Roman" panose="02020603050405020304" pitchFamily="18" charset="0"/>
                <a:cs typeface="Times New Roman" panose="02020603050405020304" pitchFamily="18" charset="0"/>
              </a:rPr>
              <a:t>, was observed by several X-ray and gamma-ray instruments when a burst storm and an increase of the persistent X-ray flux were detected. Subsequent activity of this</a:t>
            </a:r>
            <a:r>
              <a:rPr lang="en-US" dirty="0">
                <a:solidFill>
                  <a:srgbClr val="C00000"/>
                </a:solidFill>
                <a:latin typeface="Times New Roman" panose="02020603050405020304" pitchFamily="18" charset="0"/>
                <a:cs typeface="Times New Roman" panose="02020603050405020304" pitchFamily="18" charset="0"/>
              </a:rPr>
              <a:t> GRB </a:t>
            </a:r>
            <a:r>
              <a:rPr lang="en-US" dirty="0">
                <a:latin typeface="Times New Roman" panose="02020603050405020304" pitchFamily="18" charset="0"/>
                <a:cs typeface="Times New Roman" panose="02020603050405020304" pitchFamily="18" charset="0"/>
              </a:rPr>
              <a:t>during 7 months was followed by </a:t>
            </a:r>
            <a:r>
              <a:rPr lang="en-US" dirty="0">
                <a:solidFill>
                  <a:srgbClr val="C00000"/>
                </a:solidFill>
                <a:latin typeface="Times New Roman" panose="02020603050405020304" pitchFamily="18" charset="0"/>
                <a:cs typeface="Times New Roman" panose="02020603050405020304" pitchFamily="18" charset="0"/>
              </a:rPr>
              <a:t>XMM </a:t>
            </a:r>
            <a:r>
              <a:rPr lang="en-US" dirty="0">
                <a:latin typeface="Times New Roman" panose="02020603050405020304" pitchFamily="18" charset="0"/>
                <a:cs typeface="Times New Roman" panose="02020603050405020304" pitchFamily="18" charset="0"/>
              </a:rPr>
              <a:t>and </a:t>
            </a:r>
            <a:r>
              <a:rPr lang="en-US" dirty="0">
                <a:solidFill>
                  <a:srgbClr val="C00000"/>
                </a:solidFill>
                <a:latin typeface="Times New Roman" panose="02020603050405020304" pitchFamily="18" charset="0"/>
                <a:cs typeface="Times New Roman" panose="02020603050405020304" pitchFamily="18" charset="0"/>
              </a:rPr>
              <a:t>Chandra</a:t>
            </a:r>
            <a:r>
              <a:rPr lang="en-US" dirty="0">
                <a:latin typeface="Times New Roman" panose="02020603050405020304" pitchFamily="18" charset="0"/>
                <a:cs typeface="Times New Roman" panose="02020603050405020304" pitchFamily="18" charset="0"/>
              </a:rPr>
              <a:t> missions.</a:t>
            </a:r>
          </a:p>
          <a:p>
            <a:endParaRPr lang="en-US" dirty="0">
              <a:latin typeface="Times New Roman" panose="02020603050405020304" pitchFamily="18" charset="0"/>
              <a:cs typeface="Times New Roman" panose="02020603050405020304" pitchFamily="18" charset="0"/>
            </a:endParaRPr>
          </a:p>
          <a:p>
            <a:pPr algn="ctr"/>
            <a:r>
              <a:rPr lang="en-US" b="1" dirty="0" err="1">
                <a:latin typeface="Times New Roman" panose="02020603050405020304" pitchFamily="18" charset="0"/>
                <a:cs typeface="Times New Roman" panose="02020603050405020304" pitchFamily="18" charset="0"/>
              </a:rPr>
              <a:t>FermiGBN</a:t>
            </a:r>
            <a:r>
              <a:rPr lang="en-US" b="1" dirty="0">
                <a:latin typeface="Times New Roman" panose="02020603050405020304" pitchFamily="18" charset="0"/>
                <a:cs typeface="Times New Roman" panose="02020603050405020304" pitchFamily="18" charset="0"/>
              </a:rPr>
              <a:t> - NICER  </a:t>
            </a:r>
          </a:p>
        </p:txBody>
      </p:sp>
      <p:pic>
        <p:nvPicPr>
          <p:cNvPr id="3074" name="Picture 2"/>
          <p:cNvPicPr>
            <a:picLocks noChangeAspect="1" noChangeArrowheads="1"/>
          </p:cNvPicPr>
          <p:nvPr/>
        </p:nvPicPr>
        <p:blipFill>
          <a:blip r:embed="rId2" cstate="print"/>
          <a:srcRect/>
          <a:stretch>
            <a:fillRect/>
          </a:stretch>
        </p:blipFill>
        <p:spPr bwMode="auto">
          <a:xfrm>
            <a:off x="0" y="2636912"/>
            <a:ext cx="4724400" cy="15335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44008" y="2681298"/>
            <a:ext cx="4499992" cy="1452189"/>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763688" y="4293096"/>
            <a:ext cx="5705475" cy="1809750"/>
          </a:xfrm>
          <a:prstGeom prst="rect">
            <a:avLst/>
          </a:prstGeom>
          <a:noFill/>
          <a:ln w="9525">
            <a:noFill/>
            <a:miter lim="800000"/>
            <a:headEnd/>
            <a:tailEnd/>
          </a:ln>
        </p:spPr>
      </p:pic>
      <p:sp>
        <p:nvSpPr>
          <p:cNvPr id="7" name="TextBox 6"/>
          <p:cNvSpPr txBox="1"/>
          <p:nvPr/>
        </p:nvSpPr>
        <p:spPr>
          <a:xfrm>
            <a:off x="3851920" y="6488668"/>
            <a:ext cx="2542684" cy="369332"/>
          </a:xfrm>
          <a:prstGeom prst="rect">
            <a:avLst/>
          </a:prstGeom>
          <a:noFill/>
        </p:spPr>
        <p:txBody>
          <a:bodyPr wrap="none" rtlCol="0">
            <a:spAutoFit/>
          </a:bodyPr>
          <a:lstStyle/>
          <a:p>
            <a:r>
              <a:rPr lang="en-US" dirty="0">
                <a:solidFill>
                  <a:srgbClr val="FF0000"/>
                </a:solidFill>
              </a:rPr>
              <a:t>Kaneko et al., 2020, 2021</a:t>
            </a:r>
            <a:endParaRPr lang="ru-RU" dirty="0">
              <a:solidFill>
                <a:srgbClr val="FF0000"/>
              </a:solidFill>
            </a:endParaRPr>
          </a:p>
        </p:txBody>
      </p:sp>
    </p:spTree>
    <p:extLst>
      <p:ext uri="{BB962C8B-B14F-4D97-AF65-F5344CB8AC3E}">
        <p14:creationId xmlns:p14="http://schemas.microsoft.com/office/powerpoint/2010/main" val="2076744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116632"/>
            <a:ext cx="5347067" cy="6408712"/>
          </a:xfrm>
          <a:prstGeom prst="rect">
            <a:avLst/>
          </a:prstGeom>
          <a:noFill/>
          <a:ln w="9525">
            <a:noFill/>
            <a:miter lim="800000"/>
            <a:headEnd/>
            <a:tailEnd/>
          </a:ln>
        </p:spPr>
      </p:pic>
      <p:sp>
        <p:nvSpPr>
          <p:cNvPr id="3" name="Прямоугольник 2"/>
          <p:cNvSpPr/>
          <p:nvPr/>
        </p:nvSpPr>
        <p:spPr>
          <a:xfrm>
            <a:off x="5940152" y="0"/>
            <a:ext cx="2843808" cy="5909310"/>
          </a:xfrm>
          <a:prstGeom prst="rect">
            <a:avLst/>
          </a:prstGeom>
        </p:spPr>
        <p:txBody>
          <a:bodyPr wrap="square">
            <a:spAutoFit/>
          </a:bodyPr>
          <a:lstStyle/>
          <a:p>
            <a:r>
              <a:rPr lang="en-US" dirty="0"/>
              <a:t>(Upper three panels) Energy-dependent pulse profiles of SGR J1935+2154 folded with the </a:t>
            </a:r>
            <a:r>
              <a:rPr lang="en-US" dirty="0">
                <a:solidFill>
                  <a:srgbClr val="002060"/>
                </a:solidFill>
              </a:rPr>
              <a:t>XMM-Newton</a:t>
            </a:r>
            <a:r>
              <a:rPr lang="en-US" dirty="0"/>
              <a:t> spin period. The corresponding energy interval of each profile is indicated on the right y-axis. The vertical dotted lines with I–IV indicate the phase intervals used in phase</a:t>
            </a:r>
          </a:p>
          <a:p>
            <a:r>
              <a:rPr lang="en-US" dirty="0"/>
              <a:t>resolved spectral analysis. (Bottom panel) The ratio of spin-phase-dependent hard count rates in the 3–10 </a:t>
            </a:r>
            <a:r>
              <a:rPr lang="en-US" dirty="0" err="1"/>
              <a:t>keV</a:t>
            </a:r>
            <a:r>
              <a:rPr lang="en-US" dirty="0"/>
              <a:t> band to those in the 0.7–3.0 </a:t>
            </a:r>
            <a:r>
              <a:rPr lang="en-US" dirty="0" err="1"/>
              <a:t>keV</a:t>
            </a:r>
            <a:r>
              <a:rPr lang="en-US" dirty="0"/>
              <a:t>. The dashed horizontal line denotes the mean hardness ratio of 0.51.</a:t>
            </a:r>
          </a:p>
          <a:p>
            <a:endParaRPr lang="en-US" dirty="0"/>
          </a:p>
          <a:p>
            <a:r>
              <a:rPr lang="en-US" dirty="0" err="1">
                <a:solidFill>
                  <a:srgbClr val="FF0000"/>
                </a:solidFill>
              </a:rPr>
              <a:t>Göğüş</a:t>
            </a:r>
            <a:r>
              <a:rPr lang="en-US" dirty="0">
                <a:solidFill>
                  <a:srgbClr val="FF0000"/>
                </a:solidFill>
              </a:rPr>
              <a:t> et al. 2020</a:t>
            </a:r>
            <a:endParaRPr lang="ru-RU"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836712"/>
            <a:ext cx="8964488" cy="1538883"/>
          </a:xfrm>
          <a:prstGeom prst="rect">
            <a:avLst/>
          </a:prstGeom>
        </p:spPr>
        <p:txBody>
          <a:bodyPr wrap="square">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Angular</a:t>
            </a:r>
            <a:r>
              <a:rPr lang="en-US" sz="2400" b="1" dirty="0">
                <a:solidFill>
                  <a:srgbClr val="002060"/>
                </a:solidFill>
                <a:latin typeface="Times New Roman" panose="02020603050405020304" pitchFamily="18" charset="0"/>
                <a:cs typeface="Times New Roman" panose="02020603050405020304" pitchFamily="18" charset="0"/>
              </a:rPr>
              <a:t> Momentum Losses by a </a:t>
            </a:r>
            <a:r>
              <a:rPr lang="en-US" sz="2400" b="1" dirty="0" err="1">
                <a:solidFill>
                  <a:srgbClr val="002060"/>
                </a:solidFill>
                <a:latin typeface="Times New Roman" panose="02020603050405020304" pitchFamily="18" charset="0"/>
                <a:cs typeface="Times New Roman" panose="02020603050405020304" pitchFamily="18" charset="0"/>
              </a:rPr>
              <a:t>Magnetised</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StellarWind</a:t>
            </a:r>
            <a:endParaRPr lang="en-US" sz="2400" b="1" dirty="0">
              <a:solidFill>
                <a:srgbClr val="002060"/>
              </a:solidFill>
              <a:latin typeface="Times New Roman" panose="02020603050405020304" pitchFamily="18" charset="0"/>
              <a:cs typeface="Times New Roman" panose="02020603050405020304" pitchFamily="18" charset="0"/>
            </a:endParaRPr>
          </a:p>
          <a:p>
            <a:endParaRPr lang="en-US" dirty="0"/>
          </a:p>
          <a:p>
            <a:r>
              <a:rPr lang="en-US" sz="2400" dirty="0">
                <a:latin typeface="Times New Roman" panose="02020603050405020304" pitchFamily="18" charset="0"/>
                <a:cs typeface="Times New Roman" panose="02020603050405020304" pitchFamily="18" charset="0"/>
              </a:rPr>
              <a:t>A magnetic stellar wind carries away the stellar angular momentum J as (Weber and Davis 1967)</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355011"/>
            <a:ext cx="2689179" cy="99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861048"/>
            <a:ext cx="8640960"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Here </a:t>
            </a:r>
            <a:r>
              <a:rPr lang="en-US" sz="2000" dirty="0" err="1">
                <a:solidFill>
                  <a:srgbClr val="C00000"/>
                </a:solidFill>
                <a:latin typeface="Times New Roman" panose="02020603050405020304" pitchFamily="18" charset="0"/>
                <a:cs typeface="Times New Roman" panose="02020603050405020304" pitchFamily="18" charset="0"/>
              </a:rPr>
              <a:t>r_A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the Alfven radius. For the wind with a constant outflowing velocity </a:t>
            </a:r>
            <a:r>
              <a:rPr lang="en-US" sz="2000" dirty="0">
                <a:solidFill>
                  <a:srgbClr val="C00000"/>
                </a:solidFill>
                <a:latin typeface="Times New Roman" panose="02020603050405020304" pitchFamily="18" charset="0"/>
                <a:cs typeface="Times New Roman" panose="02020603050405020304" pitchFamily="18" charset="0"/>
              </a:rPr>
              <a:t>w</a:t>
            </a:r>
            <a:r>
              <a:rPr lang="en-US" sz="2000" dirty="0">
                <a:latin typeface="Times New Roman" panose="02020603050405020304" pitchFamily="18" charset="0"/>
                <a:cs typeface="Times New Roman" panose="02020603050405020304" pitchFamily="18" charset="0"/>
              </a:rPr>
              <a:t>, the energy density is </a:t>
            </a:r>
            <a:r>
              <a:rPr lang="en-US" sz="2000" dirty="0" err="1">
                <a:solidFill>
                  <a:srgbClr val="C00000"/>
                </a:solidFill>
                <a:latin typeface="Times New Roman" panose="02020603050405020304" pitchFamily="18" charset="0"/>
                <a:cs typeface="Times New Roman" panose="02020603050405020304" pitchFamily="18" charset="0"/>
              </a:rPr>
              <a:t>E_</a:t>
            </a:r>
            <a:r>
              <a:rPr lang="en-US" sz="2000" i="1" dirty="0" err="1">
                <a:solidFill>
                  <a:srgbClr val="C00000"/>
                </a:solidFill>
                <a:latin typeface="Times New Roman" panose="02020603050405020304" pitchFamily="18" charset="0"/>
                <a:cs typeface="Times New Roman" panose="02020603050405020304" pitchFamily="18" charset="0"/>
              </a:rPr>
              <a:t>w</a:t>
            </a:r>
            <a:r>
              <a:rPr lang="en-US" sz="2000" i="1" dirty="0">
                <a:solidFill>
                  <a:srgbClr val="C00000"/>
                </a:solidFill>
                <a:latin typeface="Times New Roman" panose="02020603050405020304" pitchFamily="18" charset="0"/>
                <a:cs typeface="Times New Roman" panose="02020603050405020304" pitchFamily="18" charset="0"/>
              </a:rPr>
              <a:t> = </a:t>
            </a:r>
            <a:r>
              <a:rPr lang="en-US" sz="2000" dirty="0">
                <a:solidFill>
                  <a:srgbClr val="C00000"/>
                </a:solidFill>
                <a:latin typeface="Times New Roman" panose="02020603050405020304" pitchFamily="18" charset="0"/>
                <a:cs typeface="Times New Roman" panose="02020603050405020304" pitchFamily="18" charset="0"/>
              </a:rPr>
              <a:t> 0.5 \rho </a:t>
            </a:r>
            <a:r>
              <a:rPr lang="en-US" sz="2000" i="1" dirty="0">
                <a:solidFill>
                  <a:srgbClr val="C00000"/>
                </a:solidFill>
                <a:latin typeface="Times New Roman" panose="02020603050405020304" pitchFamily="18" charset="0"/>
                <a:cs typeface="Times New Roman" panose="02020603050405020304" pitchFamily="18" charset="0"/>
              </a:rPr>
              <a:t>w^</a:t>
            </a:r>
            <a:r>
              <a:rPr lang="en-US" sz="2000" dirty="0">
                <a:solidFill>
                  <a:srgbClr val="C00000"/>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In a stationary wind with a mass loss rate </a:t>
            </a:r>
            <a:r>
              <a:rPr lang="en-US" sz="2000" dirty="0">
                <a:solidFill>
                  <a:srgbClr val="C00000"/>
                </a:solidFill>
                <a:latin typeface="Times New Roman" panose="02020603050405020304" pitchFamily="18" charset="0"/>
                <a:cs typeface="Times New Roman" panose="02020603050405020304" pitchFamily="18" charset="0"/>
              </a:rPr>
              <a:t>\dot M </a:t>
            </a:r>
            <a:r>
              <a:rPr lang="en-US" sz="2000" dirty="0">
                <a:latin typeface="Times New Roman" panose="02020603050405020304" pitchFamily="18" charset="0"/>
                <a:cs typeface="Times New Roman" panose="02020603050405020304" pitchFamily="18" charset="0"/>
              </a:rPr>
              <a:t>the parameters at the Alfven radius are</a:t>
            </a:r>
            <a:endParaRPr lang="ru-RU" sz="20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48" y="4876711"/>
            <a:ext cx="6745964" cy="121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30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78822"/>
            <a:ext cx="3980119" cy="99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63588" y="647631"/>
            <a:ext cx="12241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with</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22764" y="1393235"/>
            <a:ext cx="289374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\dot J =  I \dot\Omega</a:t>
            </a:r>
            <a:endParaRPr lang="ru-RU"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79975" y="1439401"/>
            <a:ext cx="4154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9512" y="1988840"/>
            <a:ext cx="804625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obtain the estimation of stellar magnetic field B at wind caring away the </a:t>
            </a:r>
          </a:p>
          <a:p>
            <a:r>
              <a:rPr lang="en-US" sz="2000" dirty="0">
                <a:latin typeface="Times New Roman" panose="02020603050405020304" pitchFamily="18" charset="0"/>
                <a:cs typeface="Times New Roman" panose="02020603050405020304" pitchFamily="18" charset="0"/>
              </a:rPr>
              <a:t>angular momentum  as</a:t>
            </a:r>
            <a:endParaRPr lang="ru-RU" sz="20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33" y="2815130"/>
            <a:ext cx="2820182" cy="92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132" y="2815130"/>
            <a:ext cx="2240952" cy="94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077072"/>
            <a:ext cx="619601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57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8496944" cy="1200329"/>
          </a:xfrm>
          <a:prstGeom prst="rect">
            <a:avLst/>
          </a:prstGeom>
        </p:spPr>
        <p:txBody>
          <a:bodyPr wrap="square">
            <a:spAutoFit/>
          </a:bodyPr>
          <a:lstStyle/>
          <a:p>
            <a:r>
              <a:rPr lang="en-US" dirty="0"/>
              <a:t>As an estimate of the energy flux carried away by the wind</a:t>
            </a:r>
          </a:p>
          <a:p>
            <a:r>
              <a:rPr lang="en-US" dirty="0"/>
              <a:t>the average X and -ray luminosity of SGR/AXP </a:t>
            </a:r>
            <a:r>
              <a:rPr lang="en-US" dirty="0" err="1"/>
              <a:t>L_x</a:t>
            </a:r>
            <a:r>
              <a:rPr lang="en-US" dirty="0"/>
              <a:t>\gamma is used, and the wind</a:t>
            </a:r>
          </a:p>
          <a:p>
            <a:r>
              <a:rPr lang="en-US" dirty="0"/>
              <a:t>velocity is of the order of the freefall velocity of the neutron star. For the low-mass</a:t>
            </a:r>
          </a:p>
          <a:p>
            <a:r>
              <a:rPr lang="en-US" dirty="0"/>
              <a:t>neutron star</a:t>
            </a:r>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8880"/>
            <a:ext cx="70040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386979"/>
            <a:ext cx="126523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483" y="3140968"/>
            <a:ext cx="22780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59" y="4221088"/>
            <a:ext cx="8596313"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20755" y="3352253"/>
            <a:ext cx="611065" cy="400110"/>
          </a:xfrm>
          <a:prstGeom prst="rect">
            <a:avLst/>
          </a:prstGeom>
          <a:noFill/>
        </p:spPr>
        <p:txBody>
          <a:bodyPr wrap="non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(10)</a:t>
            </a:r>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683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8964488" cy="4062651"/>
          </a:xfrm>
          <a:prstGeom prst="rect">
            <a:avLst/>
          </a:prstGeom>
        </p:spPr>
        <p:txBody>
          <a:bodyPr wrap="square">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Conclusions</a:t>
            </a: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three above considered objects were observed during a long time, when several strong outbursts happen. They look out as best candidates for making phase analysis, which should show the behavior of the </a:t>
            </a:r>
            <a:r>
              <a:rPr lang="en-US" sz="2400" dirty="0">
                <a:solidFill>
                  <a:srgbClr val="C00000"/>
                </a:solidFill>
                <a:latin typeface="Times New Roman" panose="02020603050405020304" pitchFamily="18" charset="0"/>
                <a:cs typeface="Times New Roman" panose="02020603050405020304" pitchFamily="18" charset="0"/>
              </a:rPr>
              <a:t>peak activity spot on the NS surface</a:t>
            </a:r>
            <a:r>
              <a:rPr lang="en-US" sz="2400" dirty="0">
                <a:latin typeface="Times New Roman" panose="02020603050405020304" pitchFamily="18" charset="0"/>
                <a:cs typeface="Times New Roman" panose="02020603050405020304" pitchFamily="18" charset="0"/>
              </a:rPr>
              <a:t>. If it does not change its position on the </a:t>
            </a:r>
            <a:r>
              <a:rPr lang="en-US" sz="2400" dirty="0">
                <a:solidFill>
                  <a:srgbClr val="C00000"/>
                </a:solidFill>
                <a:latin typeface="Times New Roman" panose="02020603050405020304" pitchFamily="18" charset="0"/>
                <a:cs typeface="Times New Roman" panose="02020603050405020304" pitchFamily="18" charset="0"/>
              </a:rPr>
              <a:t>NS</a:t>
            </a:r>
            <a:r>
              <a:rPr lang="en-US" sz="2400" dirty="0">
                <a:latin typeface="Times New Roman" panose="02020603050405020304" pitchFamily="18" charset="0"/>
                <a:cs typeface="Times New Roman" panose="02020603050405020304" pitchFamily="18" charset="0"/>
              </a:rPr>
              <a:t> during all the time, than it is most probably connected with the large scale structure of the magnetic field, and witnesses in favor of the </a:t>
            </a:r>
            <a:r>
              <a:rPr lang="en-US" sz="2400" dirty="0" err="1">
                <a:solidFill>
                  <a:srgbClr val="C00000"/>
                </a:solidFill>
                <a:latin typeface="Times New Roman" panose="02020603050405020304" pitchFamily="18" charset="0"/>
                <a:cs typeface="Times New Roman" panose="02020603050405020304" pitchFamily="18" charset="0"/>
              </a:rPr>
              <a:t>magnetar</a:t>
            </a:r>
            <a:r>
              <a:rPr lang="en-US" sz="2400" dirty="0">
                <a:solidFill>
                  <a:srgbClr val="C00000"/>
                </a:solidFill>
                <a:latin typeface="Times New Roman" panose="02020603050405020304" pitchFamily="18" charset="0"/>
                <a:cs typeface="Times New Roman" panose="02020603050405020304" pitchFamily="18" charset="0"/>
              </a:rPr>
              <a:t> model</a:t>
            </a:r>
            <a:r>
              <a:rPr lang="en-US" sz="2400" dirty="0">
                <a:latin typeface="Times New Roman" panose="02020603050405020304" pitchFamily="18" charset="0"/>
                <a:cs typeface="Times New Roman" panose="02020603050405020304" pitchFamily="18" charset="0"/>
              </a:rPr>
              <a:t>. If its position changes after strong outburst that its activity is presumably determined by nuclear explosions, connected with existence of </a:t>
            </a:r>
            <a:r>
              <a:rPr lang="en-US" sz="2400" dirty="0">
                <a:solidFill>
                  <a:srgbClr val="C00000"/>
                </a:solidFill>
                <a:latin typeface="Times New Roman" panose="02020603050405020304" pitchFamily="18" charset="0"/>
                <a:cs typeface="Times New Roman" panose="02020603050405020304" pitchFamily="18" charset="0"/>
              </a:rPr>
              <a:t>non equilibrium layer in NS envelope</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03032" y="4251291"/>
            <a:ext cx="8568952" cy="255454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All references you may find in the publications:</a:t>
            </a:r>
          </a:p>
          <a:p>
            <a:pPr algn="ctr"/>
            <a:r>
              <a:rPr lang="en-US" sz="2400" b="1" i="1" dirty="0">
                <a:solidFill>
                  <a:srgbClr val="0070C0"/>
                </a:solidFill>
                <a:latin typeface="Times New Roman" panose="02020603050405020304" pitchFamily="18" charset="0"/>
                <a:cs typeface="Times New Roman" panose="02020603050405020304" pitchFamily="18" charset="0"/>
              </a:rPr>
              <a:t>BK</a:t>
            </a:r>
            <a:r>
              <a:rPr lang="en-US" sz="2400" dirty="0">
                <a:solidFill>
                  <a:srgbClr val="FF0000"/>
                </a:solidFill>
                <a:latin typeface="Times New Roman" panose="02020603050405020304" pitchFamily="18" charset="0"/>
                <a:cs typeface="Times New Roman" panose="02020603050405020304" pitchFamily="18" charset="0"/>
              </a:rPr>
              <a:t>, </a:t>
            </a:r>
            <a:r>
              <a:rPr lang="en-US" sz="2000" dirty="0">
                <a:solidFill>
                  <a:srgbClr val="7030A0"/>
                </a:solidFill>
                <a:latin typeface="Times New Roman" panose="02020603050405020304" pitchFamily="18" charset="0"/>
                <a:cs typeface="Times New Roman" panose="02020603050405020304" pitchFamily="18" charset="0"/>
              </a:rPr>
              <a:t>Young Neutron Stars with Soft Gamma Ray Emission, and Anomalous X-Ray Pulsars.  </a:t>
            </a:r>
            <a:r>
              <a:rPr lang="en-US" sz="2400" i="1" dirty="0">
                <a:latin typeface="Times New Roman" panose="02020603050405020304" pitchFamily="18" charset="0"/>
                <a:cs typeface="Times New Roman" panose="02020603050405020304" pitchFamily="18" charset="0"/>
              </a:rPr>
              <a:t>A.W. </a:t>
            </a:r>
            <a:r>
              <a:rPr lang="en-US" sz="2400" i="1" dirty="0" err="1">
                <a:latin typeface="Times New Roman" panose="02020603050405020304" pitchFamily="18" charset="0"/>
                <a:cs typeface="Times New Roman" panose="02020603050405020304" pitchFamily="18" charset="0"/>
              </a:rPr>
              <a:t>Alsabti</a:t>
            </a:r>
            <a:r>
              <a:rPr lang="en-US" sz="2400" i="1" dirty="0">
                <a:latin typeface="Times New Roman" panose="02020603050405020304" pitchFamily="18" charset="0"/>
                <a:cs typeface="Times New Roman" panose="02020603050405020304" pitchFamily="18" charset="0"/>
              </a:rPr>
              <a:t>, P. </a:t>
            </a:r>
            <a:r>
              <a:rPr lang="en-US" sz="2400" i="1" dirty="0" err="1">
                <a:latin typeface="Times New Roman" panose="02020603050405020304" pitchFamily="18" charset="0"/>
                <a:cs typeface="Times New Roman" panose="02020603050405020304" pitchFamily="18" charset="0"/>
              </a:rPr>
              <a:t>Murdin</a:t>
            </a:r>
            <a:r>
              <a:rPr lang="en-US" sz="2400" i="1" dirty="0">
                <a:latin typeface="Times New Roman" panose="02020603050405020304" pitchFamily="18" charset="0"/>
                <a:cs typeface="Times New Roman" panose="02020603050405020304" pitchFamily="18" charset="0"/>
              </a:rPr>
              <a:t> (eds.), Handbook of Supernovae,</a:t>
            </a:r>
          </a:p>
          <a:p>
            <a:pPr algn="ctr"/>
            <a:r>
              <a:rPr lang="en-US" sz="2000" dirty="0">
                <a:latin typeface="Times New Roman" panose="02020603050405020304" pitchFamily="18" charset="0"/>
                <a:cs typeface="Times New Roman" panose="02020603050405020304" pitchFamily="18" charset="0"/>
              </a:rPr>
              <a:t>Springer International Publishing Switzerland 2016.</a:t>
            </a:r>
          </a:p>
          <a:p>
            <a:pPr algn="ctr"/>
            <a:endParaRPr lang="en-US" sz="2000" i="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arXiv:2205.10294v1 [</a:t>
            </a:r>
            <a:r>
              <a:rPr lang="en-US" sz="2400" b="1" dirty="0" err="1">
                <a:latin typeface="Times New Roman" panose="02020603050405020304" pitchFamily="18" charset="0"/>
                <a:cs typeface="Times New Roman" panose="02020603050405020304" pitchFamily="18" charset="0"/>
              </a:rPr>
              <a:t>astro-ph.HE</a:t>
            </a:r>
            <a:r>
              <a:rPr lang="en-US" sz="2400" b="1" dirty="0">
                <a:latin typeface="Times New Roman" panose="02020603050405020304" pitchFamily="18" charset="0"/>
                <a:cs typeface="Times New Roman" panose="02020603050405020304" pitchFamily="18" charset="0"/>
              </a:rPr>
              <a:t>] 20 May 2022;</a:t>
            </a:r>
          </a:p>
          <a:p>
            <a:pPr algn="ctr"/>
            <a:r>
              <a:rPr lang="en-US" sz="2400" b="1" i="1" dirty="0">
                <a:solidFill>
                  <a:srgbClr val="0070C0"/>
                </a:solidFill>
              </a:rPr>
              <a:t>BK,   Astronomy Reports, 2022, Vol. 66, No. 8, pp. 644–647</a:t>
            </a:r>
            <a:r>
              <a:rPr lang="en-US" sz="2400" i="1" dirty="0"/>
              <a:t>.</a:t>
            </a:r>
            <a:endParaRPr lang="ru-RU"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7477125" cy="5905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843808" y="908720"/>
            <a:ext cx="2724150" cy="295275"/>
          </a:xfrm>
          <a:prstGeom prst="rect">
            <a:avLst/>
          </a:prstGeom>
          <a:noFill/>
          <a:ln w="9525">
            <a:noFill/>
            <a:miter lim="800000"/>
            <a:headEnd/>
            <a:tailEnd/>
          </a:ln>
        </p:spPr>
      </p:pic>
      <p:sp>
        <p:nvSpPr>
          <p:cNvPr id="5" name="Прямоугольник 4"/>
          <p:cNvSpPr/>
          <p:nvPr/>
        </p:nvSpPr>
        <p:spPr>
          <a:xfrm>
            <a:off x="827584" y="1268760"/>
            <a:ext cx="8064896"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Soft gamma repeaters </a:t>
            </a:r>
            <a:r>
              <a:rPr lang="en-US" dirty="0">
                <a:solidFill>
                  <a:srgbClr val="FF0000"/>
                </a:solidFill>
                <a:latin typeface="Times New Roman" panose="02020603050405020304" pitchFamily="18" charset="0"/>
                <a:cs typeface="Times New Roman" panose="02020603050405020304" pitchFamily="18" charset="0"/>
              </a:rPr>
              <a:t>(SGR) </a:t>
            </a:r>
            <a:r>
              <a:rPr lang="en-US" dirty="0">
                <a:latin typeface="Times New Roman" panose="02020603050405020304" pitchFamily="18" charset="0"/>
                <a:cs typeface="Times New Roman" panose="02020603050405020304" pitchFamily="18" charset="0"/>
              </a:rPr>
              <a:t>are discovered observationally in the year 1979 as a giant burst with</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recurrent gamma flares in the </a:t>
            </a:r>
            <a:r>
              <a:rPr lang="en-US" dirty="0">
                <a:solidFill>
                  <a:srgbClr val="FF0000"/>
                </a:solidFill>
                <a:latin typeface="Times New Roman" panose="02020603050405020304" pitchFamily="18" charset="0"/>
                <a:cs typeface="Times New Roman" panose="02020603050405020304" pitchFamily="18" charset="0"/>
              </a:rPr>
              <a:t>KONUS</a:t>
            </a:r>
            <a:r>
              <a:rPr lang="en-US" dirty="0">
                <a:latin typeface="Times New Roman" panose="02020603050405020304" pitchFamily="18" charset="0"/>
                <a:cs typeface="Times New Roman" panose="02020603050405020304" pitchFamily="18" charset="0"/>
              </a:rPr>
              <a:t> device, and soon were connected with the discovered short gamma ray bursts </a:t>
            </a:r>
            <a:r>
              <a:rPr lang="en-US" dirty="0">
                <a:solidFill>
                  <a:srgbClr val="FF0000"/>
                </a:solidFill>
                <a:latin typeface="Times New Roman" panose="02020603050405020304" pitchFamily="18" charset="0"/>
                <a:cs typeface="Times New Roman" panose="02020603050405020304" pitchFamily="18" charset="0"/>
              </a:rPr>
              <a:t>(GRB)  </a:t>
            </a:r>
            <a:r>
              <a:rPr lang="en-US" dirty="0">
                <a:latin typeface="Times New Roman" panose="02020603050405020304" pitchFamily="18" charset="0"/>
                <a:cs typeface="Times New Roman" panose="02020603050405020304" pitchFamily="18" charset="0"/>
              </a:rPr>
              <a:t>as a separate class of </a:t>
            </a:r>
            <a:r>
              <a:rPr lang="en-US" dirty="0">
                <a:solidFill>
                  <a:srgbClr val="FF0000"/>
                </a:solidFill>
                <a:latin typeface="Times New Roman" panose="02020603050405020304" pitchFamily="18" charset="0"/>
                <a:cs typeface="Times New Roman" panose="02020603050405020304" pitchFamily="18" charset="0"/>
              </a:rPr>
              <a:t>GRB</a:t>
            </a:r>
            <a:r>
              <a:rPr lang="en-US" dirty="0">
                <a:latin typeface="Times New Roman" panose="02020603050405020304" pitchFamily="18" charset="0"/>
                <a:cs typeface="Times New Roman" panose="02020603050405020304" pitchFamily="18" charset="0"/>
              </a:rPr>
              <a:t>. They are identified now as single neutron stars (NS) inside the Galaxy, or nearby galaxies, with sporadic transient gamma radiation. A total number of discovered </a:t>
            </a:r>
            <a:r>
              <a:rPr lang="en-US" dirty="0">
                <a:solidFill>
                  <a:srgbClr val="FF0000"/>
                </a:solidFill>
                <a:latin typeface="Times New Roman" panose="02020603050405020304" pitchFamily="18" charset="0"/>
                <a:cs typeface="Times New Roman" panose="02020603050405020304" pitchFamily="18" charset="0"/>
              </a:rPr>
              <a:t>SGR</a:t>
            </a:r>
            <a:r>
              <a:rPr lang="en-US" dirty="0">
                <a:latin typeface="Times New Roman" panose="02020603050405020304" pitchFamily="18" charset="0"/>
                <a:cs typeface="Times New Roman" panose="02020603050405020304" pitchFamily="18" charset="0"/>
              </a:rPr>
              <a:t>, including relative Anomalous X-ray pulsars </a:t>
            </a:r>
            <a:r>
              <a:rPr lang="en-US" dirty="0">
                <a:solidFill>
                  <a:srgbClr val="FF0000"/>
                </a:solidFill>
                <a:latin typeface="Times New Roman" panose="02020603050405020304" pitchFamily="18" charset="0"/>
                <a:cs typeface="Times New Roman" panose="02020603050405020304" pitchFamily="18" charset="0"/>
              </a:rPr>
              <a:t>(AXP), </a:t>
            </a:r>
            <a:r>
              <a:rPr lang="en-US" dirty="0">
                <a:latin typeface="Times New Roman" panose="02020603050405020304" pitchFamily="18" charset="0"/>
                <a:cs typeface="Times New Roman" panose="02020603050405020304" pitchFamily="18" charset="0"/>
              </a:rPr>
              <a:t>is few tens of objects. Some of them show periodic radiation, connected with </a:t>
            </a:r>
            <a:r>
              <a:rPr lang="en-US" dirty="0">
                <a:solidFill>
                  <a:srgbClr val="FF0000"/>
                </a:solidFill>
                <a:latin typeface="Times New Roman" panose="02020603050405020304" pitchFamily="18" charset="0"/>
                <a:cs typeface="Times New Roman" panose="02020603050405020304" pitchFamily="18" charset="0"/>
              </a:rPr>
              <a:t>NS</a:t>
            </a:r>
            <a:r>
              <a:rPr lang="en-US" dirty="0">
                <a:latin typeface="Times New Roman" panose="02020603050405020304" pitchFamily="18" charset="0"/>
                <a:cs typeface="Times New Roman" panose="02020603050405020304" pitchFamily="18" charset="0"/>
              </a:rPr>
              <a:t> rotation, with periods </a:t>
            </a:r>
            <a:r>
              <a:rPr lang="en-US" dirty="0">
                <a:solidFill>
                  <a:srgbClr val="FF0000"/>
                </a:solidFill>
                <a:latin typeface="Times New Roman" panose="02020603050405020304" pitchFamily="18" charset="0"/>
                <a:cs typeface="Times New Roman" panose="02020603050405020304" pitchFamily="18" charset="0"/>
              </a:rPr>
              <a:t>2-12 s</a:t>
            </a:r>
            <a:r>
              <a:rPr lang="en-US" dirty="0">
                <a:latin typeface="Times New Roman" panose="02020603050405020304" pitchFamily="18" charset="0"/>
                <a:cs typeface="Times New Roman" panose="02020603050405020304" pitchFamily="18" charset="0"/>
              </a:rPr>
              <a:t>.</a:t>
            </a:r>
          </a:p>
        </p:txBody>
      </p:sp>
      <p:sp>
        <p:nvSpPr>
          <p:cNvPr id="7" name="Прямоугольник 6"/>
          <p:cNvSpPr/>
          <p:nvPr/>
        </p:nvSpPr>
        <p:spPr>
          <a:xfrm>
            <a:off x="827584" y="3573016"/>
            <a:ext cx="7848872" cy="341632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slow rotation is accompanied by small rate of loss of rotational energy, which is considerably smaller than the observed sporadic gamma ray luminosity, and is many orders less that the luminosity during giant bursts, observed in </a:t>
            </a:r>
            <a:r>
              <a:rPr lang="en-US" dirty="0">
                <a:solidFill>
                  <a:srgbClr val="FF0000"/>
                </a:solidFill>
                <a:latin typeface="Times New Roman" panose="02020603050405020304" pitchFamily="18" charset="0"/>
                <a:cs typeface="Times New Roman" panose="02020603050405020304" pitchFamily="18" charset="0"/>
              </a:rPr>
              <a:t>4 SGR.   </a:t>
            </a:r>
          </a:p>
          <a:p>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7030A0"/>
                </a:solidFill>
                <a:latin typeface="Times New Roman" panose="02020603050405020304" pitchFamily="18" charset="0"/>
                <a:cs typeface="Times New Roman" panose="02020603050405020304" pitchFamily="18" charset="0"/>
              </a:rPr>
              <a:t>BUT,  </a:t>
            </a:r>
          </a:p>
          <a:p>
            <a:r>
              <a:rPr lang="en-US" b="1" dirty="0">
                <a:solidFill>
                  <a:srgbClr val="7030A0"/>
                </a:solidFill>
                <a:latin typeface="Times New Roman" panose="02020603050405020304" pitchFamily="18" charset="0"/>
                <a:cs typeface="Times New Roman" panose="02020603050405020304" pitchFamily="18" charset="0"/>
              </a:rPr>
              <a:t>MAGNENIC FIELD IS ESTIMATED USING RADIOPULSAR METHOD.</a:t>
            </a:r>
          </a:p>
          <a:p>
            <a:r>
              <a:rPr lang="en-US" dirty="0"/>
              <a:t>It was suggested  that the source of energy is their huge magnetic field, 2</a:t>
            </a:r>
          </a:p>
          <a:p>
            <a:r>
              <a:rPr lang="en-US" dirty="0"/>
              <a:t>or 3 orders of magnitude larger than the average field in </a:t>
            </a:r>
            <a:r>
              <a:rPr lang="en-US" dirty="0" err="1"/>
              <a:t>radiopulsars</a:t>
            </a:r>
            <a:r>
              <a:rPr lang="en-US" dirty="0"/>
              <a:t>. Such objects were called </a:t>
            </a:r>
            <a:r>
              <a:rPr lang="en-US" dirty="0" err="1"/>
              <a:t>magnetars</a:t>
            </a:r>
            <a:r>
              <a:rPr lang="en-US" dirty="0"/>
              <a:t>.</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Therefore the energy source is usually connected with annihilation of very strong </a:t>
            </a:r>
            <a:r>
              <a:rPr lang="en-US" dirty="0">
                <a:solidFill>
                  <a:srgbClr val="FF0000"/>
                </a:solidFill>
                <a:latin typeface="Times New Roman" panose="02020603050405020304" pitchFamily="18" charset="0"/>
                <a:cs typeface="Times New Roman" panose="02020603050405020304" pitchFamily="18" charset="0"/>
              </a:rPr>
              <a:t>NS</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magnetic field</a:t>
            </a:r>
            <a:r>
              <a:rPr lang="en-US" dirty="0">
                <a:latin typeface="Times New Roman" panose="02020603050405020304" pitchFamily="18" charset="0"/>
                <a:cs typeface="Times New Roman" panose="02020603050405020304" pitchFamily="18" charset="0"/>
              </a:rPr>
              <a:t>. Another model is based on release of a nuclear energy stored in the </a:t>
            </a:r>
            <a:r>
              <a:rPr lang="en-US" dirty="0">
                <a:solidFill>
                  <a:srgbClr val="FF0000"/>
                </a:solidFill>
                <a:latin typeface="Times New Roman" panose="02020603050405020304" pitchFamily="18" charset="0"/>
                <a:cs typeface="Times New Roman" panose="02020603050405020304" pitchFamily="18" charset="0"/>
              </a:rPr>
              <a:t>NS </a:t>
            </a:r>
            <a:r>
              <a:rPr lang="en-US" dirty="0" err="1">
                <a:solidFill>
                  <a:srgbClr val="FF0000"/>
                </a:solidFill>
                <a:latin typeface="Times New Roman" panose="02020603050405020304" pitchFamily="18" charset="0"/>
                <a:cs typeface="Times New Roman" panose="02020603050405020304" pitchFamily="18" charset="0"/>
              </a:rPr>
              <a:t>nonequilibrium</a:t>
            </a:r>
            <a:r>
              <a:rPr lang="en-US" dirty="0">
                <a:solidFill>
                  <a:srgbClr val="FF0000"/>
                </a:solidFill>
                <a:latin typeface="Times New Roman" panose="02020603050405020304" pitchFamily="18" charset="0"/>
                <a:cs typeface="Times New Roman" panose="02020603050405020304" pitchFamily="18" charset="0"/>
              </a:rPr>
              <a:t> layer </a:t>
            </a:r>
            <a:r>
              <a:rPr lang="en-US" dirty="0">
                <a:solidFill>
                  <a:srgbClr val="002060"/>
                </a:solidFill>
                <a:latin typeface="Times New Roman" panose="02020603050405020304" pitchFamily="18" charset="0"/>
                <a:cs typeface="Times New Roman" panose="02020603050405020304" pitchFamily="18" charset="0"/>
              </a:rPr>
              <a:t>(BK et al. 1975) </a:t>
            </a:r>
            <a:r>
              <a:rPr lang="en-US" dirty="0">
                <a:latin typeface="Times New Roman" panose="02020603050405020304" pitchFamily="18" charset="0"/>
                <a:cs typeface="Times New Roman" panose="02020603050405020304" pitchFamily="18" charset="0"/>
              </a:rPr>
              <a:t>We suggest here an observational test which could distinguish between these two models.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12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55576" y="3356992"/>
            <a:ext cx="7867650" cy="32956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83568" y="188640"/>
            <a:ext cx="7323659" cy="374441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640960" cy="1384995"/>
          </a:xfrm>
          <a:prstGeom prst="rect">
            <a:avLst/>
          </a:prstGeom>
        </p:spPr>
        <p:txBody>
          <a:bodyPr wrap="square">
            <a:spAutoFit/>
          </a:bodyPr>
          <a:lstStyle/>
          <a:p>
            <a:pPr algn="ctr"/>
            <a:r>
              <a:rPr lang="en-US" sz="2800" b="1" dirty="0">
                <a:solidFill>
                  <a:srgbClr val="002060"/>
                </a:solidFill>
              </a:rPr>
              <a:t>We suggest that this difference should be visible in the</a:t>
            </a:r>
          </a:p>
          <a:p>
            <a:pPr algn="ctr"/>
            <a:r>
              <a:rPr lang="en-US" sz="2800" b="1" dirty="0">
                <a:solidFill>
                  <a:srgbClr val="002060"/>
                </a:solidFill>
              </a:rPr>
              <a:t>behavior of pulsation phases, what could be derived</a:t>
            </a:r>
          </a:p>
          <a:p>
            <a:pPr algn="ctr"/>
            <a:r>
              <a:rPr lang="en-US" sz="2800" b="1" dirty="0">
                <a:solidFill>
                  <a:srgbClr val="002060"/>
                </a:solidFill>
              </a:rPr>
              <a:t>from observations.</a:t>
            </a:r>
            <a:endParaRPr lang="ru-RU" sz="2800" b="1" dirty="0">
              <a:solidFill>
                <a:srgbClr val="002060"/>
              </a:solidFill>
            </a:endParaRPr>
          </a:p>
        </p:txBody>
      </p:sp>
      <p:sp>
        <p:nvSpPr>
          <p:cNvPr id="3" name="Прямоугольник 2"/>
          <p:cNvSpPr/>
          <p:nvPr/>
        </p:nvSpPr>
        <p:spPr>
          <a:xfrm>
            <a:off x="107504" y="1340768"/>
            <a:ext cx="8856984" cy="6186309"/>
          </a:xfrm>
          <a:prstGeom prst="rect">
            <a:avLst/>
          </a:prstGeom>
        </p:spPr>
        <p:txBody>
          <a:bodyPr wrap="square">
            <a:spAutoFit/>
          </a:bodyPr>
          <a:lstStyle/>
          <a:p>
            <a:r>
              <a:rPr lang="en-US" sz="2400" dirty="0"/>
              <a:t>Extremely precise time stability of pulses in </a:t>
            </a:r>
            <a:r>
              <a:rPr lang="en-US" sz="2400" dirty="0" err="1"/>
              <a:t>radiopulsars</a:t>
            </a:r>
            <a:r>
              <a:rPr lang="en-US" sz="2400" dirty="0"/>
              <a:t> is connected with a very stable NS rotation, with practically fixed anchoring of the magnetic field to the NS body. In SGR the precision of observation is incomparably worse than in </a:t>
            </a:r>
            <a:r>
              <a:rPr lang="en-US" sz="2400" dirty="0" err="1"/>
              <a:t>radiopulsars</a:t>
            </a:r>
            <a:r>
              <a:rPr lang="en-US" sz="2400" dirty="0"/>
              <a:t>, so only sufficiently strong phase shifting in observations could be noticed and measured. NS in SGR is considered as single object, so there is no motion in binary, and very small GR effects are not be visible in their timing data. The reason for strong phase shift in the SGR pulsations could be expected due to motion of the burst location over the NS surface from one burst to another one. Such motion is unlikely to be possible if the transient bursts are connected with magnetic events, but this shift is expected when the explosion mechanism is not connected directly to the magnetic field large scale structure, namely, when chaotic explosions are connected with processes in the NS non-equilibrium layer.</a:t>
            </a:r>
            <a:endParaRPr lang="ru-RU" sz="2400" dirty="0"/>
          </a:p>
          <a:p>
            <a:endParaRPr lang="en-US" dirty="0"/>
          </a:p>
          <a:p>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836712"/>
            <a:ext cx="8640960" cy="923330"/>
          </a:xfrm>
          <a:prstGeom prst="rect">
            <a:avLst/>
          </a:prstGeom>
        </p:spPr>
        <p:txBody>
          <a:bodyPr wrap="square">
            <a:spAutoFit/>
          </a:bodyPr>
          <a:lstStyle/>
          <a:p>
            <a:r>
              <a:rPr lang="en-US" dirty="0"/>
              <a:t>We report on a soft gamma repeater with low  magnetic field, </a:t>
            </a:r>
            <a:r>
              <a:rPr lang="en-US" dirty="0">
                <a:solidFill>
                  <a:srgbClr val="C00000"/>
                </a:solidFill>
              </a:rPr>
              <a:t>SGR0418+5729</a:t>
            </a:r>
            <a:r>
              <a:rPr lang="en-US" dirty="0"/>
              <a:t>, recently detected after it emitted bursts similar to those of </a:t>
            </a:r>
            <a:r>
              <a:rPr lang="en-US" dirty="0" err="1"/>
              <a:t>magnetars</a:t>
            </a:r>
            <a:r>
              <a:rPr lang="en-US" dirty="0"/>
              <a:t>. X-ray observations show that its dipolar magnetic field cannot be greater than </a:t>
            </a:r>
            <a:r>
              <a:rPr lang="en-US" dirty="0">
                <a:solidFill>
                  <a:srgbClr val="C00000"/>
                </a:solidFill>
              </a:rPr>
              <a:t>7:5  10^12 </a:t>
            </a:r>
            <a:r>
              <a:rPr lang="en-US" dirty="0"/>
              <a:t>Gauss</a:t>
            </a:r>
          </a:p>
        </p:txBody>
      </p:sp>
      <p:sp>
        <p:nvSpPr>
          <p:cNvPr id="3" name="Прямоугольник 2"/>
          <p:cNvSpPr/>
          <p:nvPr/>
        </p:nvSpPr>
        <p:spPr>
          <a:xfrm>
            <a:off x="1547664" y="116632"/>
            <a:ext cx="5904656" cy="738664"/>
          </a:xfrm>
          <a:prstGeom prst="rect">
            <a:avLst/>
          </a:prstGeom>
        </p:spPr>
        <p:txBody>
          <a:bodyPr wrap="square">
            <a:spAutoFit/>
          </a:bodyPr>
          <a:lstStyle/>
          <a:p>
            <a:pPr algn="ctr"/>
            <a:r>
              <a:rPr lang="en-US" sz="2400" b="1" dirty="0"/>
              <a:t>A low-magnetic-field Soft Gamma Repeater</a:t>
            </a:r>
          </a:p>
          <a:p>
            <a:pPr algn="ctr"/>
            <a:r>
              <a:rPr lang="en-US" dirty="0"/>
              <a:t>N. Rea  et al. (2010)</a:t>
            </a:r>
            <a:endParaRPr lang="ru-RU" dirty="0"/>
          </a:p>
        </p:txBody>
      </p:sp>
      <p:sp>
        <p:nvSpPr>
          <p:cNvPr id="4" name="Прямоугольник 3"/>
          <p:cNvSpPr/>
          <p:nvPr/>
        </p:nvSpPr>
        <p:spPr>
          <a:xfrm>
            <a:off x="179512" y="1916832"/>
            <a:ext cx="8568952" cy="461665"/>
          </a:xfrm>
          <a:prstGeom prst="rect">
            <a:avLst/>
          </a:prstGeom>
        </p:spPr>
        <p:txBody>
          <a:bodyPr wrap="square">
            <a:spAutoFit/>
          </a:bodyPr>
          <a:lstStyle/>
          <a:p>
            <a:r>
              <a:rPr lang="en-US" sz="2400" b="1" dirty="0" err="1"/>
              <a:t>Radiopulsars</a:t>
            </a:r>
            <a:r>
              <a:rPr lang="en-US" sz="2400" b="1" dirty="0"/>
              <a:t> with very high magnetic fields and slow rotation</a:t>
            </a:r>
            <a:endParaRPr lang="ru-RU" sz="2400" b="1" dirty="0"/>
          </a:p>
        </p:txBody>
      </p:sp>
      <p:sp>
        <p:nvSpPr>
          <p:cNvPr id="5" name="Прямоугольник 4"/>
          <p:cNvSpPr/>
          <p:nvPr/>
        </p:nvSpPr>
        <p:spPr>
          <a:xfrm>
            <a:off x="251520" y="2636912"/>
            <a:ext cx="7560840" cy="3970318"/>
          </a:xfrm>
          <a:prstGeom prst="rect">
            <a:avLst/>
          </a:prstGeom>
        </p:spPr>
        <p:txBody>
          <a:bodyPr wrap="square">
            <a:spAutoFit/>
          </a:bodyPr>
          <a:lstStyle/>
          <a:p>
            <a:r>
              <a:rPr lang="en-US" dirty="0"/>
              <a:t>1. PSR J1119-6127,     P = 0.407 s,      B = 4:1  10^13 G;</a:t>
            </a:r>
          </a:p>
          <a:p>
            <a:r>
              <a:rPr lang="en-US" dirty="0"/>
              <a:t>2. PSR J1814-1744,     P = 3.975 s       B = 5:5  10^13 G.</a:t>
            </a:r>
          </a:p>
          <a:p>
            <a:endParaRPr lang="en-US" dirty="0"/>
          </a:p>
          <a:p>
            <a:r>
              <a:rPr lang="en-US" dirty="0"/>
              <a:t>3</a:t>
            </a:r>
            <a:r>
              <a:rPr lang="en-US" dirty="0">
                <a:solidFill>
                  <a:srgbClr val="002060"/>
                </a:solidFill>
              </a:rPr>
              <a:t>. PSR J1847-0130,     P = 6:7 s,          B = 9:4  10^13 G.</a:t>
            </a:r>
          </a:p>
          <a:p>
            <a:r>
              <a:rPr lang="en-US" dirty="0"/>
              <a:t>         “the properties of this pulsar prove that inferred dipolar</a:t>
            </a:r>
          </a:p>
          <a:p>
            <a:r>
              <a:rPr lang="en-US" dirty="0"/>
              <a:t>magnetic field strength and period cannot alone be responsible for the unusual high energy properties of the </a:t>
            </a:r>
            <a:r>
              <a:rPr lang="en-US" dirty="0" err="1"/>
              <a:t>magnetars</a:t>
            </a:r>
            <a:r>
              <a:rPr lang="en-US" dirty="0"/>
              <a:t> and create new challenges for understanding the possible relationship between these two manifestations of young neutron stars.“         </a:t>
            </a:r>
            <a:r>
              <a:rPr lang="en-US" dirty="0">
                <a:solidFill>
                  <a:srgbClr val="C00000"/>
                </a:solidFill>
              </a:rPr>
              <a:t>McLaughlin et al.(2003)</a:t>
            </a:r>
          </a:p>
          <a:p>
            <a:endParaRPr lang="en-US" dirty="0">
              <a:solidFill>
                <a:srgbClr val="002060"/>
              </a:solidFill>
            </a:endParaRPr>
          </a:p>
          <a:p>
            <a:r>
              <a:rPr lang="en-US" dirty="0"/>
              <a:t>4. PSR J1718-37184,   P = 3.4 s,          B = 7:4  10^</a:t>
            </a:r>
            <a:r>
              <a:rPr lang="ru-RU" dirty="0"/>
              <a:t>13 </a:t>
            </a:r>
            <a:r>
              <a:rPr lang="en-US" dirty="0"/>
              <a:t>G.</a:t>
            </a:r>
          </a:p>
          <a:p>
            <a:r>
              <a:rPr lang="en-US" dirty="0"/>
              <a:t>5. PER  J2144-3933,     P = 8.51 s         B =  2  10^12 G.     </a:t>
            </a:r>
            <a:r>
              <a:rPr lang="en-US" dirty="0">
                <a:solidFill>
                  <a:srgbClr val="002060"/>
                </a:solidFill>
              </a:rPr>
              <a:t>longest period among     </a:t>
            </a:r>
          </a:p>
          <a:p>
            <a:r>
              <a:rPr lang="en-US" dirty="0">
                <a:solidFill>
                  <a:srgbClr val="002060"/>
                </a:solidFill>
              </a:rPr>
              <a:t>                                                                                                     </a:t>
            </a:r>
            <a:r>
              <a:rPr lang="en-US" dirty="0" err="1">
                <a:solidFill>
                  <a:srgbClr val="002060"/>
                </a:solidFill>
              </a:rPr>
              <a:t>radiopulsars</a:t>
            </a:r>
            <a:endParaRPr lang="en-US" dirty="0">
              <a:solidFill>
                <a:srgbClr val="002060"/>
              </a:solidFill>
            </a:endParaRPr>
          </a:p>
          <a:p>
            <a:r>
              <a:rPr lang="en-US" dirty="0"/>
              <a:t>Manchester et al.(2001), McLaughlin et al. (2003,2004), Young et al.(1999)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22-04-10 (32).pn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924944"/>
            <a:ext cx="7848872" cy="861774"/>
          </a:xfrm>
          <a:prstGeom prst="rect">
            <a:avLst/>
          </a:prstGeom>
        </p:spPr>
        <p:txBody>
          <a:bodyPr wrap="square">
            <a:spAutoFit/>
          </a:bodyPr>
          <a:lstStyle/>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3132856" y="-459432"/>
            <a:ext cx="13177464" cy="8136904"/>
          </a:xfrm>
          <a:prstGeom prst="rect">
            <a:avLst/>
          </a:prstGeom>
          <a:noFill/>
          <a:ln w="9525">
            <a:noFill/>
            <a:miter lim="800000"/>
            <a:headEnd/>
            <a:tailEnd/>
          </a:ln>
        </p:spPr>
      </p:pic>
    </p:spTree>
    <p:extLst>
      <p:ext uri="{BB962C8B-B14F-4D97-AF65-F5344CB8AC3E}">
        <p14:creationId xmlns:p14="http://schemas.microsoft.com/office/powerpoint/2010/main" val="318749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484784"/>
            <a:ext cx="3948514" cy="163121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pulsed radiation of SGR </a:t>
            </a:r>
          </a:p>
          <a:p>
            <a:r>
              <a:rPr lang="en-US" sz="2000" dirty="0">
                <a:latin typeface="Times New Roman" panose="02020603050405020304" pitchFamily="18" charset="0"/>
                <a:cs typeface="Times New Roman" panose="02020603050405020304" pitchFamily="18" charset="0"/>
              </a:rPr>
              <a:t>was first discovered in the famous</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5 March 1979</a:t>
            </a:r>
            <a:r>
              <a:rPr lang="en-US" sz="2000" dirty="0">
                <a:latin typeface="Times New Roman" panose="02020603050405020304" pitchFamily="18" charset="0"/>
                <a:cs typeface="Times New Roman" panose="02020603050405020304" pitchFamily="18" charset="0"/>
              </a:rPr>
              <a:t> burst by </a:t>
            </a:r>
            <a:r>
              <a:rPr lang="en-US" sz="2000" dirty="0" err="1">
                <a:latin typeface="Times New Roman" panose="02020603050405020304" pitchFamily="18" charset="0"/>
                <a:cs typeface="Times New Roman" panose="02020603050405020304" pitchFamily="18" charset="0"/>
              </a:rPr>
              <a:t>Mazets</a:t>
            </a:r>
            <a:r>
              <a:rPr lang="en-US" sz="2000" dirty="0">
                <a:latin typeface="Times New Roman" panose="02020603050405020304" pitchFamily="18" charset="0"/>
                <a:cs typeface="Times New Roman" panose="02020603050405020304" pitchFamily="18" charset="0"/>
              </a:rPr>
              <a:t> et al., 1979.</a:t>
            </a:r>
          </a:p>
          <a:p>
            <a:pPr algn="ctr"/>
            <a:r>
              <a:rPr lang="en-US" sz="2000" dirty="0">
                <a:latin typeface="Times New Roman" panose="02020603050405020304" pitchFamily="18" charset="0"/>
                <a:cs typeface="Times New Roman" panose="02020603050405020304" pitchFamily="18" charset="0"/>
              </a:rPr>
              <a:t>(</a:t>
            </a:r>
            <a:r>
              <a:rPr lang="en-US" sz="2000" b="1" dirty="0"/>
              <a:t>SGR 0526-66)</a:t>
            </a:r>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5445224"/>
            <a:ext cx="9144000" cy="95410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Subsequently it was visible very distinctly in the afterglows of two other giant bursts </a:t>
            </a:r>
            <a:r>
              <a:rPr lang="en-US" dirty="0">
                <a:solidFill>
                  <a:srgbClr val="C00000"/>
                </a:solidFill>
                <a:latin typeface="Times New Roman" panose="02020603050405020304" pitchFamily="18" charset="0"/>
                <a:cs typeface="Times New Roman" panose="02020603050405020304" pitchFamily="18" charset="0"/>
              </a:rPr>
              <a:t>SGR 1900+14 and  SGR 1900+14. </a:t>
            </a:r>
            <a:r>
              <a:rPr lang="en-US" dirty="0">
                <a:latin typeface="Times New Roman" panose="02020603050405020304" pitchFamily="18" charset="0"/>
                <a:cs typeface="Times New Roman" panose="02020603050405020304" pitchFamily="18" charset="0"/>
              </a:rPr>
              <a:t>Analysis of many recurrent bursts in the last two objects had shown the periodic component in their radiation, with almost the same, slightly </a:t>
            </a:r>
            <a:r>
              <a:rPr lang="en-US" sz="2000" dirty="0">
                <a:latin typeface="Times New Roman" panose="02020603050405020304" pitchFamily="18" charset="0"/>
                <a:cs typeface="Times New Roman" panose="02020603050405020304" pitchFamily="18" charset="0"/>
              </a:rPr>
              <a:t>growing</a:t>
            </a:r>
            <a:r>
              <a:rPr lang="en-US" dirty="0">
                <a:latin typeface="Times New Roman" panose="02020603050405020304" pitchFamily="18" charset="0"/>
                <a:cs typeface="Times New Roman" panose="02020603050405020304" pitchFamily="18" charset="0"/>
              </a:rPr>
              <a:t> period.</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4067944" y="1268760"/>
            <a:ext cx="4807656" cy="42484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55576" y="476672"/>
            <a:ext cx="7743825" cy="723900"/>
          </a:xfrm>
          <a:prstGeom prst="rect">
            <a:avLst/>
          </a:prstGeom>
          <a:noFill/>
          <a:ln w="9525">
            <a:noFill/>
            <a:miter lim="800000"/>
            <a:headEnd/>
            <a:tailEnd/>
          </a:ln>
        </p:spPr>
      </p:pic>
      <p:sp>
        <p:nvSpPr>
          <p:cNvPr id="7" name="Прямоугольник 6"/>
          <p:cNvSpPr/>
          <p:nvPr/>
        </p:nvSpPr>
        <p:spPr>
          <a:xfrm>
            <a:off x="2843808" y="116632"/>
            <a:ext cx="3339376" cy="369332"/>
          </a:xfrm>
          <a:prstGeom prst="rect">
            <a:avLst/>
          </a:prstGeom>
        </p:spPr>
        <p:txBody>
          <a:bodyPr wrap="none">
            <a:spAutoFit/>
          </a:bodyPr>
          <a:lstStyle/>
          <a:p>
            <a:r>
              <a:rPr lang="en-US" b="1" u="sng" dirty="0">
                <a:solidFill>
                  <a:srgbClr val="002060"/>
                </a:solidFill>
                <a:latin typeface="Times New Roman" panose="02020603050405020304" pitchFamily="18" charset="0"/>
                <a:cs typeface="Times New Roman" panose="02020603050405020304" pitchFamily="18" charset="0"/>
              </a:rPr>
              <a:t>Phase shift observations in SGR</a:t>
            </a:r>
          </a:p>
        </p:txBody>
      </p:sp>
    </p:spTree>
    <p:extLst>
      <p:ext uri="{BB962C8B-B14F-4D97-AF65-F5344CB8AC3E}">
        <p14:creationId xmlns:p14="http://schemas.microsoft.com/office/powerpoint/2010/main" val="23460069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1919</Words>
  <Application>Microsoft Office PowerPoint</Application>
  <PresentationFormat>On-screen Show (4:3)</PresentationFormat>
  <Paragraphs>103</Paragraphs>
  <Slides>26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Gena Bisnovatyi</dc:creator>
  <cp:lastModifiedBy>Gena Bisnovatyi</cp:lastModifiedBy>
  <cp:revision>76</cp:revision>
  <dcterms:created xsi:type="dcterms:W3CDTF">2022-08-14T16:24:45Z</dcterms:created>
  <dcterms:modified xsi:type="dcterms:W3CDTF">2024-11-20T13:47:54Z</dcterms:modified>
</cp:coreProperties>
</file>