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81" r:id="rId3"/>
    <p:sldId id="307" r:id="rId4"/>
    <p:sldId id="306" r:id="rId5"/>
    <p:sldId id="351" r:id="rId6"/>
    <p:sldId id="328" r:id="rId7"/>
    <p:sldId id="350" r:id="rId8"/>
    <p:sldId id="338" r:id="rId9"/>
    <p:sldId id="340" r:id="rId10"/>
    <p:sldId id="354" r:id="rId11"/>
    <p:sldId id="343" r:id="rId12"/>
    <p:sldId id="355" r:id="rId13"/>
    <p:sldId id="345" r:id="rId14"/>
    <p:sldId id="356" r:id="rId15"/>
    <p:sldId id="321" r:id="rId16"/>
    <p:sldId id="358" r:id="rId17"/>
    <p:sldId id="360" r:id="rId18"/>
    <p:sldId id="359" r:id="rId19"/>
    <p:sldId id="339" r:id="rId20"/>
    <p:sldId id="362" r:id="rId21"/>
    <p:sldId id="363" r:id="rId22"/>
    <p:sldId id="364" r:id="rId23"/>
    <p:sldId id="366" r:id="rId24"/>
    <p:sldId id="373" r:id="rId25"/>
    <p:sldId id="369" r:id="rId26"/>
    <p:sldId id="370" r:id="rId27"/>
    <p:sldId id="375" r:id="rId28"/>
    <p:sldId id="376" r:id="rId29"/>
    <p:sldId id="26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A9B8BB3-4B62-41F0-A1BB-D2DD85AB9195}">
          <p14:sldIdLst>
            <p14:sldId id="256"/>
            <p14:sldId id="281"/>
            <p14:sldId id="307"/>
            <p14:sldId id="306"/>
            <p14:sldId id="351"/>
            <p14:sldId id="328"/>
            <p14:sldId id="350"/>
            <p14:sldId id="338"/>
          </p14:sldIdLst>
        </p14:section>
        <p14:section name="Раздел без заголовка" id="{F5B777C9-6CA3-451A-BAAF-803BD4BFC6EE}">
          <p14:sldIdLst>
            <p14:sldId id="340"/>
            <p14:sldId id="354"/>
            <p14:sldId id="343"/>
            <p14:sldId id="355"/>
            <p14:sldId id="345"/>
            <p14:sldId id="356"/>
            <p14:sldId id="321"/>
            <p14:sldId id="358"/>
            <p14:sldId id="360"/>
            <p14:sldId id="359"/>
            <p14:sldId id="339"/>
            <p14:sldId id="362"/>
            <p14:sldId id="363"/>
            <p14:sldId id="364"/>
            <p14:sldId id="366"/>
            <p14:sldId id="373"/>
            <p14:sldId id="369"/>
            <p14:sldId id="370"/>
            <p14:sldId id="375"/>
            <p14:sldId id="376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" initials="С" lastIdx="2" clrIdx="0">
    <p:extLst>
      <p:ext uri="{19B8F6BF-5375-455C-9EA6-DF929625EA0E}">
        <p15:presenceInfo xmlns:p15="http://schemas.microsoft.com/office/powerpoint/2012/main" userId="Сергей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3FB09-5E2D-404E-A117-E65D8189BCD5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844B8-9A32-49EF-B4AC-203CA56A6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299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6344-0605-4107-9947-DDA113EFB892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206" y="5444148"/>
            <a:ext cx="1694835" cy="7986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500" b="1"/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6344-0605-4107-9947-DDA113EFB89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600" y="1752266"/>
            <a:ext cx="1691330" cy="799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60432" y="6453336"/>
            <a:ext cx="585762" cy="365125"/>
          </a:xfrm>
        </p:spPr>
        <p:txBody>
          <a:bodyPr/>
          <a:lstStyle>
            <a:lvl1pPr>
              <a:defRPr sz="2000" b="1" i="0" baseline="0"/>
            </a:lvl1pPr>
          </a:lstStyle>
          <a:p>
            <a:fld id="{A2DA6344-0605-4107-9947-DDA113EFB8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97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6344-0605-4107-9947-DDA113EFB89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2DA6344-0605-4107-9947-DDA113EFB89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9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annualreviews.org/doi/pdf/10.1146/annurev.aa.10.090172.002111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847/1538-3881/ac23cd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244827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Резонансное световое давление галактического </a:t>
            </a:r>
            <a:r>
              <a:rPr lang="ru-RU" sz="3200" b="1" dirty="0" err="1" smtClean="0"/>
              <a:t>Лайман</a:t>
            </a:r>
            <a:r>
              <a:rPr lang="ru-RU" sz="3200" b="1" dirty="0" smtClean="0"/>
              <a:t>-альфа фона как механизм диссипации турбулентных движений и нагрева межзвёздного газа в областях HI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780928"/>
            <a:ext cx="6400800" cy="273630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Лузгин С.Н., к.ф.-м.н.,</a:t>
            </a:r>
            <a:r>
              <a:rPr lang="en-US" dirty="0" smtClean="0"/>
              <a:t> </a:t>
            </a:r>
            <a:r>
              <a:rPr lang="en-US" u="sng" dirty="0" err="1" smtClean="0"/>
              <a:t>luzgin</a:t>
            </a:r>
            <a:r>
              <a:rPr lang="ru-RU" u="sng" dirty="0" smtClean="0"/>
              <a:t>@</a:t>
            </a:r>
            <a:r>
              <a:rPr lang="en-US" u="sng" dirty="0" smtClean="0"/>
              <a:t>izmiran.ru</a:t>
            </a:r>
            <a:endParaRPr lang="ru-RU" dirty="0" smtClean="0"/>
          </a:p>
          <a:p>
            <a:r>
              <a:rPr lang="ru-RU" dirty="0" smtClean="0"/>
              <a:t>Институт земного магнетизма, ионосферы и распространения радиоволн</a:t>
            </a:r>
            <a:r>
              <a:rPr lang="ru-RU" dirty="0"/>
              <a:t> им. Н.В. Пушкова </a:t>
            </a:r>
            <a:r>
              <a:rPr lang="ru-RU" dirty="0" smtClean="0"/>
              <a:t> Российской академии наук, г. Москва, Россия</a:t>
            </a:r>
          </a:p>
          <a:p>
            <a:endParaRPr lang="en-US" dirty="0" smtClean="0"/>
          </a:p>
          <a:p>
            <a:r>
              <a:rPr lang="en-US" dirty="0" err="1" smtClean="0"/>
              <a:t>Luzgin</a:t>
            </a:r>
            <a:r>
              <a:rPr lang="en-US" dirty="0" smtClean="0"/>
              <a:t> S.N.</a:t>
            </a:r>
            <a:r>
              <a:rPr lang="ru-RU" dirty="0" smtClean="0"/>
              <a:t>, </a:t>
            </a:r>
            <a:r>
              <a:rPr lang="en-US" u="sng" dirty="0" err="1" smtClean="0"/>
              <a:t>luzgin</a:t>
            </a:r>
            <a:r>
              <a:rPr lang="ru-RU" u="sng" dirty="0" smtClean="0"/>
              <a:t>@</a:t>
            </a:r>
            <a:r>
              <a:rPr lang="en-US" u="sng" dirty="0" smtClean="0"/>
              <a:t>izmiran.ru</a:t>
            </a:r>
            <a:endParaRPr lang="ru-RU" dirty="0"/>
          </a:p>
          <a:p>
            <a:r>
              <a:rPr lang="en-US" dirty="0" err="1" smtClean="0"/>
              <a:t>Pushkov</a:t>
            </a:r>
            <a:r>
              <a:rPr lang="en-US" dirty="0" smtClean="0"/>
              <a:t> </a:t>
            </a:r>
            <a:r>
              <a:rPr lang="en-US" dirty="0"/>
              <a:t>Institute of Terrestrial Magnetism, the Ionosphere and Radio Wave Propagation </a:t>
            </a:r>
            <a:r>
              <a:rPr lang="en-US" dirty="0" smtClean="0"/>
              <a:t>Russian </a:t>
            </a:r>
            <a:r>
              <a:rPr lang="en-US" dirty="0"/>
              <a:t>Academy of Sciences </a:t>
            </a:r>
            <a:r>
              <a:rPr lang="ru-RU" dirty="0" smtClean="0"/>
              <a:t>, </a:t>
            </a:r>
            <a:r>
              <a:rPr lang="en-US" dirty="0" smtClean="0"/>
              <a:t>Moscow, Russia</a:t>
            </a: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6344-0605-4107-9947-DDA113EFB89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2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6344-0605-4107-9947-DDA113EFB89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16632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СИЛА СВЕТОВОГО ДАВЛЕНИЯ И ЕЁ ФЛУКТУАЦИИ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85964"/>
            <a:ext cx="8424935" cy="60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6344-0605-4107-9947-DDA113EFB892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03" y="980728"/>
            <a:ext cx="8716591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3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6344-0605-4107-9947-DDA113EFB892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97" y="116632"/>
            <a:ext cx="8535591" cy="3057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97" y="3318600"/>
            <a:ext cx="8468907" cy="22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30" y="42390"/>
            <a:ext cx="8516539" cy="677322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6344-0605-4107-9947-DDA113EFB892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55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6344-0605-4107-9947-DDA113EFB892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14" y="332656"/>
            <a:ext cx="8526065" cy="23053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852936"/>
            <a:ext cx="8478433" cy="28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7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6344-0605-4107-9947-DDA113EFB892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20688"/>
            <a:ext cx="8516539" cy="3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6344-0605-4107-9947-DDA113EFB892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8590646" cy="481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4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6344-0605-4107-9947-DDA113EFB892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8377012" cy="8420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32" y="1240694"/>
            <a:ext cx="7681984" cy="514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4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6344-0605-4107-9947-DDA113EFB892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88" y="1052736"/>
            <a:ext cx="8492825" cy="351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0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305342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Тем не менее, как будет показано ниже, эффекты отдачи при рассеянии галактических фотонов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Ly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могут быть сильным механизмом, влияющим на тепловой баланс областей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HI.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Источник нагрева – диссипация турбулентных движений в межзвездном газе.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Спитцер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(1981, стр. 268):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Генерация турбулентной энергии (взрывы областей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HII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сверхновых)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оценка до коэффициента 2: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эрг/(см</a:t>
            </a:r>
            <a:r>
              <a:rPr lang="ru-RU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·с)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6344-0605-4107-9947-DDA113EFB892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95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3" y="2636912"/>
            <a:ext cx="7408333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Галактика Млечный путь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Межзвездный газ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Ионизованный 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межзвездный газ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области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HII</a:t>
            </a:r>
            <a:r>
              <a:rPr lang="ru-RU" sz="1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ru-RU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Нейтральный межзвездный газ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област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Облака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</a:t>
            </a:r>
            <a:r>
              <a:rPr lang="ru-RU" sz="1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CNM, T ~ </a:t>
            </a:r>
            <a:r>
              <a:rPr lang="ru-RU" sz="1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80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1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К,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</a:t>
            </a:r>
            <a:r>
              <a:rPr lang="en-US" sz="1800" baseline="-25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~ 20</a:t>
            </a:r>
            <a:r>
              <a:rPr lang="ru-RU" sz="1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см</a:t>
            </a:r>
            <a:r>
              <a:rPr lang="ru-RU" sz="1800" baseline="30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-3</a:t>
            </a:r>
            <a:r>
              <a:rPr lang="ru-RU" sz="1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en-US" sz="18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Межоблачный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газ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WNM, 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~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8000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~ </a:t>
            </a: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</a:t>
            </a: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см</a:t>
            </a:r>
            <a:r>
              <a:rPr lang="ru-RU" sz="2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-3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x=n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/n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=10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-3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Ситуация в облаках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 </a:t>
            </a:r>
            <a:r>
              <a:rPr lang="ru-RU" sz="1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сложнее и здесь не рассматривается, 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может быть предметом дальнейших исследований.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Предмет исследования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6344-0605-4107-9947-DDA113EFB89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6344-0605-4107-9947-DDA113EFB892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573801" cy="580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6344-0605-4107-9947-DDA113EFB892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77" y="260648"/>
            <a:ext cx="8857417" cy="602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8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6344-0605-4107-9947-DDA113EFB892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3" y="836712"/>
            <a:ext cx="8962042" cy="326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3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6344-0605-4107-9947-DDA113EFB892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32656"/>
            <a:ext cx="8856692" cy="19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9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6344-0605-4107-9947-DDA113EFB892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308291"/>
            <a:ext cx="7560840" cy="2153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галактических турбулентных вихрях нейтрального водорода фон галактических </a:t>
            </a:r>
            <a:r>
              <a:rPr lang="ru-RU" b="1" dirty="0" err="1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Лайман</a:t>
            </a:r>
            <a:r>
              <a:rPr lang="ru-RU" b="1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-альфа фотонов </a:t>
            </a:r>
            <a:r>
              <a:rPr lang="ru-RU" b="1" dirty="0">
                <a:solidFill>
                  <a:srgbClr val="FF0000"/>
                </a:solidFill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не находиться в равновесии с газом</a:t>
            </a:r>
            <a:r>
              <a:rPr lang="ru-RU" b="1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Всюду и везде в турбулентных вихрях, как вблизи их границ, так и в их глубине, наклон спектра </a:t>
            </a:r>
            <a:r>
              <a:rPr lang="ru-RU" b="1" dirty="0" smtClean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фона</a:t>
            </a:r>
            <a:r>
              <a:rPr lang="en-US" b="1" dirty="0" smtClean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крыльях линии, </a:t>
            </a:r>
            <a:r>
              <a:rPr lang="ru-RU" b="1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скорее </a:t>
            </a:r>
            <a:r>
              <a:rPr lang="ru-RU" b="1" dirty="0" smtClean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всего, будет </a:t>
            </a:r>
            <a:r>
              <a:rPr lang="ru-RU" b="1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где-то в два раза меньше, чем </a:t>
            </a:r>
            <a:r>
              <a:rPr lang="ru-RU" b="1" dirty="0" err="1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планковский</a:t>
            </a:r>
            <a:r>
              <a:rPr lang="ru-RU" b="1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равновесный наклон. Это приведёт к диссипации турбулентности и нагреву за её счёт межзвёздного газа</a:t>
            </a:r>
            <a:r>
              <a:rPr lang="ru-RU" b="1" dirty="0" smtClean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dirty="0" smtClean="0"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5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6344-0605-4107-9947-DDA113EFB892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685679" cy="621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6344-0605-4107-9947-DDA113EFB892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321574" cy="383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6344-0605-4107-9947-DDA113EFB892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8640"/>
            <a:ext cx="8136904" cy="6792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Грубая оценка времени охлаждения </a:t>
            </a:r>
            <a:r>
              <a:rPr lang="ru-RU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межоблачного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газа: </a:t>
            </a: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2800" b="1" baseline="30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свободного пробега атома водорода по отношению к рассеянию </a:t>
            </a:r>
            <a:r>
              <a:rPr lang="ru-RU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Лайман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-альфа квантов: </a:t>
            </a: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,7*10</a:t>
            </a:r>
            <a:r>
              <a:rPr lang="ru-RU" sz="2800" b="1" baseline="30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Длина свободного пробега атома водорода по отношению к рассеянию </a:t>
            </a:r>
            <a:r>
              <a:rPr lang="ru-RU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Лайман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-альфа квантов: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1,6 а.е.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Длина свободного пробега атома водорода (по отношению к столкновениям друг с </a:t>
            </a:r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другом,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2800" b="1" baseline="-25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0,</a:t>
            </a: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см</a:t>
            </a:r>
            <a:r>
              <a:rPr lang="ru-RU" sz="28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-3</a:t>
            </a:r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700 а.е.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Средняя длина свободного пробега </a:t>
            </a:r>
            <a:r>
              <a:rPr lang="ru-RU" sz="28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Ly</a:t>
            </a: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 в центре </a:t>
            </a: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линии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sz="28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2800" b="1" baseline="-250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0,</a:t>
            </a: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см</a:t>
            </a:r>
            <a:r>
              <a:rPr lang="ru-RU" sz="2800" b="1" baseline="30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-3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а.е</a:t>
            </a: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ru-RU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23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6344-0605-4107-9947-DDA113EFB892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32657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Доплеровская ширина линии </a:t>
            </a:r>
            <a:r>
              <a:rPr lang="ru-RU" sz="28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Лайман</a:t>
            </a: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-альфа при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T=10</a:t>
            </a:r>
            <a:r>
              <a:rPr lang="en-US" sz="2800" b="1" baseline="30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</a:t>
            </a: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0,052 Å</a:t>
            </a: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47514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548680"/>
            <a:ext cx="4151548" cy="39313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392" y="3584404"/>
            <a:ext cx="7992887" cy="3096344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B0F0"/>
                </a:solidFill>
                <a:latin typeface="Mistral" pitchFamily="66" charset="0"/>
              </a:rPr>
              <a:t>Thank you for </a:t>
            </a:r>
            <a:r>
              <a:rPr lang="en-US" sz="7200" dirty="0" err="1" smtClean="0">
                <a:solidFill>
                  <a:srgbClr val="00B0F0"/>
                </a:solidFill>
                <a:latin typeface="Mistral" pitchFamily="66" charset="0"/>
              </a:rPr>
              <a:t>attantion</a:t>
            </a:r>
            <a:r>
              <a:rPr lang="en-US" sz="7200" dirty="0">
                <a:solidFill>
                  <a:srgbClr val="00B0F0"/>
                </a:solidFill>
                <a:latin typeface="Mistral" pitchFamily="66" charset="0"/>
              </a:rPr>
              <a:t/>
            </a:r>
            <a:br>
              <a:rPr lang="en-US" sz="7200" dirty="0">
                <a:solidFill>
                  <a:srgbClr val="00B0F0"/>
                </a:solidFill>
                <a:latin typeface="Mistral" pitchFamily="66" charset="0"/>
              </a:rPr>
            </a:br>
            <a:r>
              <a:rPr lang="ru-RU" sz="7200" dirty="0" smtClean="0">
                <a:solidFill>
                  <a:srgbClr val="00B0F0"/>
                </a:solidFill>
                <a:latin typeface="Mistral" pitchFamily="66" charset="0"/>
              </a:rPr>
              <a:t>Спасибо за внимание</a:t>
            </a:r>
            <a:endParaRPr lang="ru-RU" sz="7200" dirty="0">
              <a:solidFill>
                <a:srgbClr val="00B0F0"/>
              </a:solidFill>
              <a:latin typeface="Mistral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6344-0605-4107-9947-DDA113EFB892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10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6344-0605-4107-9947-DDA113EFB89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9427" y="1412776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Механизмы, приводящие к охлаждению межзвёздного газа в областях HI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достаточно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хорошо изучены (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Дальгарно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МакКрей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1972;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Спитцер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1981). Из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механизмов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нагрева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рассматривались: нагрев за счет ионизации атомов водорода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космическими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лучами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нагрев за счет образования молекул H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пылинках; нагрев за счёт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фотоионизации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пылинок и др. Полной ясности, какие из этих механизмов, когда и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степени принимают участие в нагреве межзвездного газа нет, их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мощность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считается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недостаточной (Каплан,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Пикельнер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1979;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Спитцер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1981; Бочкарев, 2021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настоящем докладе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предлагается ещё один возможный механизм нагрева —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диссипация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турбулентных движений в газе при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объёмном трении вихрей 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полностью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термализованный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них галактический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Лайман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-альфа фон. Объёмное трение газа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может также привести к нагреву газа за счёт уменьшения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дифференциальной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скорости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вращения газа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вокруг галактического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центра.</a:t>
            </a:r>
          </a:p>
        </p:txBody>
      </p:sp>
    </p:spTree>
    <p:extLst>
      <p:ext uri="{BB962C8B-B14F-4D97-AF65-F5344CB8AC3E}">
        <p14:creationId xmlns:p14="http://schemas.microsoft.com/office/powerpoint/2010/main" val="127176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8229600" cy="1252537"/>
          </a:xfrm>
        </p:spPr>
        <p:txBody>
          <a:bodyPr>
            <a:normAutofit/>
          </a:bodyPr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6300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Функция охлаждения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Механизмы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охлаждения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698285"/>
              </p:ext>
            </p:extLst>
          </p:nvPr>
        </p:nvGraphicFramePr>
        <p:xfrm>
          <a:off x="4990138" y="1543782"/>
          <a:ext cx="3672408" cy="1543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958542084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Dalgarno</a:t>
                      </a: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A., McCray R.A. Heating and Ionization of HI-Regions. 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198926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Ann. Rev. </a:t>
                      </a:r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Astrophys</a:t>
                      </a: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1972, v.10, p375-426.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284037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Статья есть в электронном виде: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94492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https://</a:t>
                      </a:r>
                      <a:r>
                        <a:rPr lang="en-US" sz="1400" u="sng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www.annualreviews.org/doi/pdf/10.1146/annurev.aa.10.090172.002111</a:t>
                      </a:r>
                      <a:endParaRPr lang="ru-RU" sz="1400" b="0" i="0" u="sng" strike="noStrike" dirty="0" smtClean="0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ru-RU" sz="1400" u="sng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8425949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90138" y="3356992"/>
            <a:ext cx="37583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межоблачном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газе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хлаждение в основном обусловлено излучением фотонов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айман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-альфа атомами водорода при их столкновениях с электронами.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Скорость охлаждения (в расчёте на один атом): 0,8·10</a:t>
            </a:r>
            <a:r>
              <a:rPr lang="ru-RU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-26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эрг/с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T=8000 K,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=0,2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см</a:t>
            </a:r>
            <a:r>
              <a:rPr lang="ru-RU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en-US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/n</a:t>
            </a:r>
            <a:r>
              <a:rPr lang="en-US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=10</a:t>
            </a:r>
            <a:r>
              <a:rPr lang="en-US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543782"/>
            <a:ext cx="4104456" cy="477821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6344-0605-4107-9947-DDA113EFB892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53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8229600" cy="1252537"/>
          </a:xfrm>
        </p:spPr>
        <p:txBody>
          <a:bodyPr>
            <a:normAutofit/>
          </a:bodyPr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04534" y="476672"/>
            <a:ext cx="75250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Функция нагрева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Механизмы нагрева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агрев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счет ионизации атомов водорода космическими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лучами (протоны с энергией до нескольких МэВ),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счет образования молекул H</a:t>
            </a:r>
            <a:r>
              <a:rPr lang="ru-RU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пылинках, фотоионизации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поверхности пылинок 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др.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Спитцер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Физические процессы в межзвездной среде (1981, стр. 169): «… обсуждаются скорости нагрева, которые известны плохо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Н.Г. Бочкарев. Основы физики межзвездной среды (2020, стр. 149):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«Полной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ясности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тем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какие источники нагрева преобладают в конкретных условиях ряда структур областей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пока 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достигнуто».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6344-0605-4107-9947-DDA113EFB892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87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24945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Яркость галактического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Ly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фона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097" y="1124744"/>
            <a:ext cx="80569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Недавно были опубликованы результаты измерений яркости галактического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Лайман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-альфа фона в окрестности Солнца с помощью спектрографа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зонде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Horizons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± 3 </a:t>
            </a:r>
            <a:r>
              <a:rPr lang="ru-RU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Была также обнаружена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изотропность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фона. Форма спектра фона не могла быть измерена, даже для его ширины имеются только теоретические оценки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>
                <a:solidFill>
                  <a:srgbClr val="FF0000"/>
                </a:solidFill>
              </a:rPr>
              <a:t>÷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Å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Randall Gladstone et al 2021 AJ 162 241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https://doi.org/10.3847/1538-3881/ac23cd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085184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6344-0605-4107-9947-DDA113EFB892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67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6344-0605-4107-9947-DDA113EFB892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50595"/>
            <a:ext cx="8938691" cy="647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Используя эти значения и считая форму спектра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более-менее прямоугольной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можно вычислить скорость нагрева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межоблачного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газа (в расчёте на один атом) флуктуациями силы светового давления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1·10</a:t>
            </a:r>
            <a:r>
              <a:rPr lang="ru-RU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-26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эрг/с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было бы заключить, что фотоны галактического фона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Лайман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-альфа могут отвечать за нагрев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межоблачного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газа, расходуя свою собственную энергию.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6344-0605-4107-9947-DDA113EFB892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443711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Простые энергетические расчёты показывают, что это совершено невозможно.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72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89844"/>
            <a:ext cx="77048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Возникшее противоречие разрешается, если учесть, что в стационарных условиях форма спектра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Лайман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-альфа фона вблизи резонансной частоты ω</a:t>
            </a:r>
            <a:r>
              <a:rPr lang="ru-RU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будет иметь вид функции Планка в приближении Вина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иметь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наклон ~1-µ(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ru-RU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), µ=ħ/(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). «Красных» фотонов будет больше, чем «фиолетовых» и, как результат, появляется пропорциональная скорости атомов сила светового давления, которая будет отбирать у атомов ровно столько энергии, сколько её добавляют атомам флуктуации силы.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Wouthuysen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S. A.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(1952),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Field G.B.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1959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Kwang-il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Chang-Goo Kim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(2020).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6344-0605-4107-9947-DDA113EFB892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08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6083</TotalTime>
  <Words>956</Words>
  <Application>Microsoft Office PowerPoint</Application>
  <PresentationFormat>Экран (4:3)</PresentationFormat>
  <Paragraphs>96</Paragraphs>
  <Slides>29</Slides>
  <Notes>0</Notes>
  <HiddenSlides>4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Candara</vt:lpstr>
      <vt:lpstr>Mistral</vt:lpstr>
      <vt:lpstr>Symbol</vt:lpstr>
      <vt:lpstr>Times New Roman</vt:lpstr>
      <vt:lpstr>Wingdings</vt:lpstr>
      <vt:lpstr>Волна</vt:lpstr>
      <vt:lpstr>Резонансное световое давление галактического Лайман-альфа фона как механизм диссипации турбулентных движений и нагрева межзвёздного газа в областях HI</vt:lpstr>
      <vt:lpstr>Предмет исследования</vt:lpstr>
      <vt:lpstr>Презентация PowerPoint</vt:lpstr>
      <vt:lpstr>Литература</vt:lpstr>
      <vt:lpstr>Литература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 you for attantion 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учебного портала на экономическом факультете РУДН</dc:title>
  <dc:creator>Сергей</dc:creator>
  <cp:lastModifiedBy>Сергей</cp:lastModifiedBy>
  <cp:revision>446</cp:revision>
  <dcterms:created xsi:type="dcterms:W3CDTF">2011-04-10T05:00:08Z</dcterms:created>
  <dcterms:modified xsi:type="dcterms:W3CDTF">2024-11-28T11:42:46Z</dcterms:modified>
</cp:coreProperties>
</file>