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397" r:id="rId2"/>
    <p:sldId id="259" r:id="rId3"/>
    <p:sldId id="277" r:id="rId4"/>
    <p:sldId id="403" r:id="rId5"/>
    <p:sldId id="401" r:id="rId6"/>
    <p:sldId id="398" r:id="rId7"/>
    <p:sldId id="399" r:id="rId8"/>
    <p:sldId id="406" r:id="rId9"/>
    <p:sldId id="400" r:id="rId10"/>
    <p:sldId id="404" r:id="rId11"/>
    <p:sldId id="296" r:id="rId12"/>
    <p:sldId id="268" r:id="rId13"/>
    <p:sldId id="280" r:id="rId14"/>
    <p:sldId id="273" r:id="rId15"/>
    <p:sldId id="402" r:id="rId16"/>
    <p:sldId id="281" r:id="rId17"/>
    <p:sldId id="282" r:id="rId18"/>
    <p:sldId id="284" r:id="rId19"/>
    <p:sldId id="300" r:id="rId20"/>
    <p:sldId id="287" r:id="rId2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3779C9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5" autoAdjust="0"/>
    <p:restoredTop sz="94712" autoAdjust="0"/>
  </p:normalViewPr>
  <p:slideViewPr>
    <p:cSldViewPr snapToGrid="0">
      <p:cViewPr varScale="1">
        <p:scale>
          <a:sx n="94" d="100"/>
          <a:sy n="94" d="100"/>
        </p:scale>
        <p:origin x="60" y="1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BE5F1-F4B3-405B-AF87-ED6C8FF3E3E2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C4646B-004E-4574-B668-03ED1C55DC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1694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4646B-004E-4574-B668-03ED1C55DC3E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61068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 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AF696-99DC-4E1C-B110-80BDAEE5D14F}" type="slidenum">
              <a:rPr lang="en-US" altLang="ru-RU" smtClean="0"/>
              <a:pPr>
                <a:defRPr/>
              </a:pPr>
              <a:t>2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21439426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25D09FB-0E9B-40C5-85D3-0F3C05915CB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96613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4646B-004E-4574-B668-03ED1C55DC3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9376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4646B-004E-4574-B668-03ED1C55DC3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206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73D948F-A8D0-482A-9BB9-AB51AEB72729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29196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D2ECFE-EA7D-4F1F-8A62-C8DC7AC817A1}" type="slidenum">
              <a:rPr lang="en-US" altLang="ru-RU" smtClean="0"/>
              <a:pPr/>
              <a:t>13</a:t>
            </a:fld>
            <a:endParaRPr lang="en-US" altLang="ru-RU"/>
          </a:p>
        </p:txBody>
      </p:sp>
    </p:spTree>
    <p:extLst>
      <p:ext uri="{BB962C8B-B14F-4D97-AF65-F5344CB8AC3E}">
        <p14:creationId xmlns:p14="http://schemas.microsoft.com/office/powerpoint/2010/main" val="40609289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C4646B-004E-4574-B668-03ED1C55DC3E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16696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A62015-9A6E-4287-8B06-6760DE0804B6}" type="slidenum">
              <a:rPr lang="en-US" sz="1200">
                <a:latin typeface="Times New Roman" pitchFamily="18" charset="0"/>
              </a:rPr>
              <a:pPr algn="r"/>
              <a:t>20</a:t>
            </a:fld>
            <a:endParaRPr lang="en-US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42291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99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544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791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4899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208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384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4534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5920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9985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442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578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AB2A73-D407-4D20-9A6C-CD13F1FFE8A9}" type="datetimeFigureOut">
              <a:rPr lang="ru-RU" smtClean="0"/>
              <a:t>20.11.2024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D300B6-2F21-4622-899B-1B5AFCE7CAC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2731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7.png"/><Relationship Id="rId7" Type="http://schemas.openxmlformats.org/officeDocument/2006/relationships/image" Target="../media/image80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7" Type="http://schemas.openxmlformats.org/officeDocument/2006/relationships/image" Target="../media/image4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0.png"/><Relationship Id="rId5" Type="http://schemas.openxmlformats.org/officeDocument/2006/relationships/image" Target="../media/image410.png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0.png"/><Relationship Id="rId5" Type="http://schemas.openxmlformats.org/officeDocument/2006/relationships/image" Target="../media/image250.png"/><Relationship Id="rId4" Type="http://schemas.openxmlformats.org/officeDocument/2006/relationships/image" Target="../media/image24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35667" y="3109454"/>
            <a:ext cx="12321515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4200" b="1" dirty="0">
                <a:solidFill>
                  <a:srgbClr val="002060"/>
                </a:solidFill>
              </a:rPr>
              <a:t>Дихроизм и двулучепреломление пробного луча 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200" b="1">
                <a:solidFill>
                  <a:srgbClr val="002060"/>
                </a:solidFill>
              </a:rPr>
              <a:t>пр</a:t>
            </a:r>
            <a:r>
              <a:rPr lang="ru-RU" sz="4200" b="1" dirty="0">
                <a:solidFill>
                  <a:srgbClr val="002060"/>
                </a:solidFill>
              </a:rPr>
              <a:t>и</a:t>
            </a:r>
            <a:r>
              <a:rPr lang="ru-RU" sz="4200" b="1">
                <a:solidFill>
                  <a:srgbClr val="002060"/>
                </a:solidFill>
              </a:rPr>
              <a:t> </a:t>
            </a:r>
            <a:r>
              <a:rPr lang="ru-RU" sz="4200" b="1" dirty="0">
                <a:solidFill>
                  <a:srgbClr val="002060"/>
                </a:solidFill>
              </a:rPr>
              <a:t>индуцированном </a:t>
            </a:r>
            <a:r>
              <a:rPr lang="ru-RU" sz="4200" b="1" dirty="0" err="1">
                <a:solidFill>
                  <a:srgbClr val="002060"/>
                </a:solidFill>
              </a:rPr>
              <a:t>Рамановском</a:t>
            </a:r>
            <a:r>
              <a:rPr lang="ru-RU" sz="4200" b="1" dirty="0">
                <a:solidFill>
                  <a:srgbClr val="002060"/>
                </a:solidFill>
              </a:rPr>
              <a:t> рассеянии 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4200" b="1" dirty="0">
                <a:solidFill>
                  <a:srgbClr val="002060"/>
                </a:solidFill>
              </a:rPr>
              <a:t>в многоатомных молекулах</a:t>
            </a:r>
            <a:r>
              <a:rPr lang="en-US" sz="4200" b="1" dirty="0">
                <a:solidFill>
                  <a:srgbClr val="002060"/>
                </a:solidFill>
              </a:rPr>
              <a:t> </a:t>
            </a:r>
            <a:endParaRPr lang="ru-RU" sz="4200" b="1" dirty="0">
              <a:solidFill>
                <a:srgbClr val="002060"/>
              </a:solidFill>
            </a:endParaRPr>
          </a:p>
        </p:txBody>
      </p:sp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3143237" y="5333932"/>
            <a:ext cx="590552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2800" b="1" dirty="0">
                <a:solidFill>
                  <a:srgbClr val="990000"/>
                </a:solidFill>
              </a:rPr>
              <a:t>О. С. </a:t>
            </a:r>
            <a:r>
              <a:rPr lang="ru-RU" sz="2800" b="1" dirty="0" err="1">
                <a:solidFill>
                  <a:srgbClr val="990000"/>
                </a:solidFill>
              </a:rPr>
              <a:t>Васютинский</a:t>
            </a:r>
            <a:r>
              <a:rPr lang="ru-RU" sz="2800" b="1" dirty="0">
                <a:solidFill>
                  <a:srgbClr val="990000"/>
                </a:solidFill>
              </a:rPr>
              <a:t>, Я. М. Бельтюков</a:t>
            </a:r>
            <a:r>
              <a:rPr lang="en-US" sz="2800" b="1" dirty="0">
                <a:solidFill>
                  <a:srgbClr val="990000"/>
                </a:solidFill>
              </a:rPr>
              <a:t> </a:t>
            </a:r>
            <a:endParaRPr lang="ru-RU" sz="2800" dirty="0">
              <a:solidFill>
                <a:srgbClr val="9900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9EDAECE-39B4-07E2-2F86-FDD77B82387A}"/>
              </a:ext>
            </a:extLst>
          </p:cNvPr>
          <p:cNvSpPr txBox="1"/>
          <p:nvPr/>
        </p:nvSpPr>
        <p:spPr>
          <a:xfrm>
            <a:off x="-398834" y="1262458"/>
            <a:ext cx="878407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0" i="0" u="none" strike="noStrike" baseline="0" dirty="0">
                <a:solidFill>
                  <a:srgbClr val="990000"/>
                </a:solidFill>
                <a:latin typeface="Times New Roman" panose="02020603050405020304" pitchFamily="18" charset="0"/>
              </a:rPr>
              <a:t> </a:t>
            </a:r>
            <a:r>
              <a:rPr lang="ru-RU" sz="2800" b="1" i="0" u="none" strike="noStrike" baseline="0" dirty="0">
                <a:solidFill>
                  <a:srgbClr val="990000"/>
                </a:solidFill>
                <a:latin typeface="Times New Roman" panose="02020603050405020304" pitchFamily="18" charset="0"/>
              </a:rPr>
              <a:t>“Физика и астрофизика – от фундаментальных констант до гамма-всплесков и космологии”</a:t>
            </a:r>
            <a:endParaRPr lang="ru-RU" sz="2800" b="0" i="0" u="none" strike="noStrike" baseline="0" dirty="0">
              <a:solidFill>
                <a:srgbClr val="990000"/>
              </a:solidFill>
              <a:latin typeface="Times New Roman" panose="02020603050405020304" pitchFamily="18" charset="0"/>
            </a:endParaRPr>
          </a:p>
          <a:p>
            <a:pPr algn="ctr"/>
            <a:r>
              <a:rPr lang="ru-RU" sz="2800" b="1" i="0" u="none" strike="noStrike" baseline="0" dirty="0">
                <a:solidFill>
                  <a:srgbClr val="990000"/>
                </a:solidFill>
                <a:latin typeface="Times New Roman" panose="02020603050405020304" pitchFamily="18" charset="0"/>
              </a:rPr>
              <a:t>памяти Д. А. </a:t>
            </a:r>
            <a:r>
              <a:rPr lang="ru-RU" sz="2800" b="1" i="0" u="none" strike="noStrike" baseline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Варшаловича</a:t>
            </a:r>
            <a:r>
              <a:rPr lang="ru-RU" sz="2800" b="1" i="0" u="none" strike="noStrike" baseline="0" dirty="0">
                <a:solidFill>
                  <a:srgbClr val="990000"/>
                </a:solidFill>
                <a:latin typeface="Times New Roman" panose="02020603050405020304" pitchFamily="18" charset="0"/>
              </a:rPr>
              <a:t> и Е. П. </a:t>
            </a:r>
            <a:r>
              <a:rPr lang="ru-RU" sz="2800" b="1" i="0" u="none" strike="noStrike" baseline="0" dirty="0" err="1">
                <a:solidFill>
                  <a:srgbClr val="990000"/>
                </a:solidFill>
                <a:latin typeface="Times New Roman" panose="02020603050405020304" pitchFamily="18" charset="0"/>
              </a:rPr>
              <a:t>Мазеца</a:t>
            </a:r>
            <a:endParaRPr lang="ru-RU" sz="2800" dirty="0">
              <a:solidFill>
                <a:srgbClr val="99000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64BCB59-97B6-E0FF-014C-C0AA986E24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37574" y="15794"/>
            <a:ext cx="4154426" cy="2862659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6D9E03A-1D98-64C4-02F9-A7FC613C71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7" y="111761"/>
            <a:ext cx="7696813" cy="78318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A11DC08-106B-D9DF-8CCE-CEDA09D2DF2F}"/>
              </a:ext>
            </a:extLst>
          </p:cNvPr>
          <p:cNvSpPr txBox="1">
            <a:spLocks/>
          </p:cNvSpPr>
          <p:nvPr/>
        </p:nvSpPr>
        <p:spPr>
          <a:xfrm>
            <a:off x="838200" y="224071"/>
            <a:ext cx="10515600" cy="52496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800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Excitation with circularly polarized light ? </a:t>
            </a:r>
            <a:endParaRPr lang="ru-RU" sz="2800" b="1" dirty="0">
              <a:solidFill>
                <a:srgbClr val="99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8DE75-4D0D-165B-CCA1-E597CAAA0B5C}"/>
              </a:ext>
            </a:extLst>
          </p:cNvPr>
          <p:cNvSpPr txBox="1"/>
          <p:nvPr/>
        </p:nvSpPr>
        <p:spPr>
          <a:xfrm>
            <a:off x="544748" y="894944"/>
            <a:ext cx="1071652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Circularly polarized light beam is characterized by photon spin orientation </a:t>
            </a:r>
            <a:r>
              <a:rPr lang="en-US" sz="3200" b="1" i="1" dirty="0">
                <a:solidFill>
                  <a:srgbClr val="FF0000"/>
                </a:solidFill>
              </a:rPr>
              <a:t>S</a:t>
            </a:r>
            <a:r>
              <a:rPr lang="en-US" b="1" dirty="0">
                <a:solidFill>
                  <a:srgbClr val="002060"/>
                </a:solidFill>
              </a:rPr>
              <a:t> and by electric field </a:t>
            </a:r>
            <a:r>
              <a:rPr lang="en-US" sz="3200" b="1" i="1" dirty="0">
                <a:solidFill>
                  <a:srgbClr val="002060"/>
                </a:solidFill>
              </a:rPr>
              <a:t>E</a:t>
            </a:r>
            <a:r>
              <a:rPr lang="en-US" b="1" dirty="0">
                <a:solidFill>
                  <a:srgbClr val="002060"/>
                </a:solidFill>
              </a:rPr>
              <a:t> alignment. </a:t>
            </a:r>
          </a:p>
          <a:p>
            <a:r>
              <a:rPr lang="en-US" b="1" dirty="0">
                <a:solidFill>
                  <a:srgbClr val="002060"/>
                </a:solidFill>
              </a:rPr>
              <a:t>It can create orientation and alignment of the molecular exes </a:t>
            </a:r>
            <a:r>
              <a:rPr lang="en-US" sz="2400" b="1" dirty="0">
                <a:solidFill>
                  <a:srgbClr val="002060"/>
                </a:solidFill>
              </a:rPr>
              <a:t>parallel</a:t>
            </a:r>
            <a:r>
              <a:rPr lang="en-US" b="1" dirty="0">
                <a:solidFill>
                  <a:srgbClr val="002060"/>
                </a:solidFill>
              </a:rPr>
              <a:t> to the propagation direction </a:t>
            </a:r>
            <a:r>
              <a:rPr lang="en-US" sz="2800" b="1" i="1" dirty="0">
                <a:solidFill>
                  <a:srgbClr val="002060"/>
                </a:solidFill>
              </a:rPr>
              <a:t>n</a:t>
            </a:r>
            <a:r>
              <a:rPr lang="en-US" b="1" dirty="0">
                <a:solidFill>
                  <a:srgbClr val="002060"/>
                </a:solidFill>
              </a:rPr>
              <a:t> both: 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FBC452E-BD84-095B-F3DC-CCCFB23EF7D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227" y="2110132"/>
            <a:ext cx="3055461" cy="270626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2A5720C-628F-5038-8A75-56C63F2825D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043" y="2785632"/>
            <a:ext cx="3843263" cy="260701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6A9C047-8FE7-3361-5EF0-D9ADB050C6B4}"/>
              </a:ext>
            </a:extLst>
          </p:cNvPr>
          <p:cNvSpPr txBox="1"/>
          <p:nvPr/>
        </p:nvSpPr>
        <p:spPr>
          <a:xfrm>
            <a:off x="2071846" y="2189923"/>
            <a:ext cx="15596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Chirality</a:t>
            </a:r>
            <a:endParaRPr lang="ru-RU" sz="3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8A3367C-B984-1E19-126E-710C6BDC2357}"/>
              </a:ext>
            </a:extLst>
          </p:cNvPr>
          <p:cNvSpPr txBox="1"/>
          <p:nvPr/>
        </p:nvSpPr>
        <p:spPr>
          <a:xfrm>
            <a:off x="6370307" y="5608396"/>
            <a:ext cx="538019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Non-chiral molecules are not sensitive to photon spin </a:t>
            </a:r>
          </a:p>
          <a:p>
            <a:r>
              <a:rPr lang="en-US" b="1" dirty="0">
                <a:solidFill>
                  <a:srgbClr val="002060"/>
                </a:solidFill>
              </a:rPr>
              <a:t>orientation under SRS!</a:t>
            </a:r>
          </a:p>
          <a:p>
            <a:r>
              <a:rPr lang="en-US" b="1" dirty="0">
                <a:solidFill>
                  <a:srgbClr val="002060"/>
                </a:solidFill>
              </a:rPr>
              <a:t>Chiral molecules are sensitive to photon spin </a:t>
            </a:r>
          </a:p>
          <a:p>
            <a:r>
              <a:rPr lang="en-US" b="1" dirty="0">
                <a:solidFill>
                  <a:srgbClr val="002060"/>
                </a:solidFill>
              </a:rPr>
              <a:t>orientation under SRS!</a:t>
            </a:r>
          </a:p>
          <a:p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3222764-2206-9E11-3388-530B20DC1CBD}"/>
              </a:ext>
            </a:extLst>
          </p:cNvPr>
          <p:cNvSpPr txBox="1"/>
          <p:nvPr/>
        </p:nvSpPr>
        <p:spPr>
          <a:xfrm>
            <a:off x="757447" y="5710599"/>
            <a:ext cx="418845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All amino acids and sugars are chiral!</a:t>
            </a:r>
          </a:p>
          <a:p>
            <a:r>
              <a:rPr lang="en-US" b="1" dirty="0">
                <a:solidFill>
                  <a:srgbClr val="002060"/>
                </a:solidFill>
              </a:rPr>
              <a:t>Only L-forms of amino acids and  D-forms </a:t>
            </a:r>
          </a:p>
          <a:p>
            <a:r>
              <a:rPr lang="en-US" b="1" dirty="0">
                <a:solidFill>
                  <a:srgbClr val="002060"/>
                </a:solidFill>
              </a:rPr>
              <a:t>of sugars are biologically active!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2012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Рисунок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29" y="320704"/>
            <a:ext cx="4544434" cy="3674072"/>
          </a:xfrm>
          <a:prstGeom prst="rect">
            <a:avLst/>
          </a:prstGeom>
        </p:spPr>
      </p:pic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018593" y="38589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Pump-probe method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85290" y="6001250"/>
            <a:ext cx="55690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Gorbunova et al JTP Letters, 2020, V. </a:t>
            </a:r>
            <a:r>
              <a:rPr lang="ru-RU" sz="2000" b="1" dirty="0">
                <a:solidFill>
                  <a:srgbClr val="002060"/>
                </a:solidFill>
              </a:rPr>
              <a:t>46</a:t>
            </a:r>
            <a:r>
              <a:rPr lang="en-US" sz="2000" b="1" dirty="0">
                <a:solidFill>
                  <a:srgbClr val="002060"/>
                </a:solidFill>
              </a:rPr>
              <a:t>, N</a:t>
            </a:r>
            <a:r>
              <a:rPr lang="ru-RU" sz="2000" b="1" dirty="0">
                <a:solidFill>
                  <a:srgbClr val="002060"/>
                </a:solidFill>
              </a:rPr>
              <a:t>. 4, </a:t>
            </a:r>
            <a:r>
              <a:rPr lang="en-US" sz="2000" b="1" dirty="0">
                <a:solidFill>
                  <a:srgbClr val="002060"/>
                </a:solidFill>
              </a:rPr>
              <a:t>p. </a:t>
            </a:r>
            <a:r>
              <a:rPr lang="ru-RU" sz="2000" b="1" dirty="0">
                <a:solidFill>
                  <a:srgbClr val="002060"/>
                </a:solidFill>
              </a:rPr>
              <a:t>7</a:t>
            </a:r>
            <a:r>
              <a:rPr lang="en-US" sz="2000" b="1" dirty="0">
                <a:solidFill>
                  <a:srgbClr val="002060"/>
                </a:solidFill>
              </a:rPr>
              <a:t>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EBAB744B-480F-3F85-AE51-4A099587B5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0977" y="868323"/>
            <a:ext cx="3091092" cy="45433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630B780-224E-1DA4-281B-AB6DE8DEEE7D}"/>
              </a:ext>
            </a:extLst>
          </p:cNvPr>
          <p:cNvSpPr txBox="1"/>
          <p:nvPr/>
        </p:nvSpPr>
        <p:spPr>
          <a:xfrm>
            <a:off x="899766" y="3900274"/>
            <a:ext cx="47209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Absorption and fluorescence spectra 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6D3E3A5-6ED6-7A10-F59B-C56AFA579276}"/>
              </a:ext>
            </a:extLst>
          </p:cNvPr>
          <p:cNvSpPr/>
          <p:nvPr/>
        </p:nvSpPr>
        <p:spPr>
          <a:xfrm>
            <a:off x="285290" y="4673763"/>
            <a:ext cx="855715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pump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 pulse excited molecules from the ground state S</a:t>
            </a:r>
            <a:r>
              <a:rPr lang="en-US" sz="2000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first excited state S</a:t>
            </a:r>
            <a:r>
              <a:rPr lang="en-US" sz="2000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via the first absorption band</a:t>
            </a:r>
            <a:r>
              <a:rPr lang="ru-RU" sz="20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The </a:t>
            </a:r>
            <a:r>
              <a:rPr lang="en-US" sz="2000" b="1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probe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laser pulse transferred molecules from the state S</a:t>
            </a:r>
            <a:r>
              <a:rPr lang="en-US" sz="2000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the state S</a:t>
            </a:r>
            <a:r>
              <a:rPr lang="en-US" sz="2000" baseline="-25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65BA9E-E5E7-73B6-B84D-D36B1C958D06}"/>
              </a:ext>
            </a:extLst>
          </p:cNvPr>
          <p:cNvSpPr txBox="1"/>
          <p:nvPr/>
        </p:nvSpPr>
        <p:spPr>
          <a:xfrm>
            <a:off x="285290" y="6321752"/>
            <a:ext cx="6204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Gorbunova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PCCP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2020, 22, p. 18155.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6C44E452-2BC8-F9F8-93B1-BE555AC70DBE}"/>
              </a:ext>
            </a:extLst>
          </p:cNvPr>
          <p:cNvCxnSpPr>
            <a:cxnSpLocks/>
          </p:cNvCxnSpPr>
          <p:nvPr/>
        </p:nvCxnSpPr>
        <p:spPr bwMode="auto">
          <a:xfrm>
            <a:off x="6417579" y="1513418"/>
            <a:ext cx="457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5" name="Прямая соединительная линия 4">
            <a:extLst>
              <a:ext uri="{FF2B5EF4-FFF2-40B4-BE49-F238E27FC236}">
                <a16:creationId xmlns:a16="http://schemas.microsoft.com/office/drawing/2014/main" id="{98176EBD-E6C8-6DE6-E20A-D838AE6E7C21}"/>
              </a:ext>
            </a:extLst>
          </p:cNvPr>
          <p:cNvCxnSpPr>
            <a:cxnSpLocks/>
          </p:cNvCxnSpPr>
          <p:nvPr/>
        </p:nvCxnSpPr>
        <p:spPr bwMode="auto">
          <a:xfrm flipV="1">
            <a:off x="6874780" y="980018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806932C7-04A3-0D85-FC22-FE2D1226B92A}"/>
              </a:ext>
            </a:extLst>
          </p:cNvPr>
          <p:cNvCxnSpPr>
            <a:cxnSpLocks/>
          </p:cNvCxnSpPr>
          <p:nvPr/>
        </p:nvCxnSpPr>
        <p:spPr bwMode="auto">
          <a:xfrm>
            <a:off x="6874781" y="980018"/>
            <a:ext cx="2285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3ADD63B4-1A1F-27A7-C46F-6850B54F287C}"/>
              </a:ext>
            </a:extLst>
          </p:cNvPr>
          <p:cNvCxnSpPr>
            <a:cxnSpLocks/>
          </p:cNvCxnSpPr>
          <p:nvPr/>
        </p:nvCxnSpPr>
        <p:spPr bwMode="auto">
          <a:xfrm>
            <a:off x="7103379" y="980018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2FD74F11-A48B-159F-5193-BB4521618D38}"/>
              </a:ext>
            </a:extLst>
          </p:cNvPr>
          <p:cNvCxnSpPr>
            <a:cxnSpLocks/>
          </p:cNvCxnSpPr>
          <p:nvPr/>
        </p:nvCxnSpPr>
        <p:spPr bwMode="auto">
          <a:xfrm>
            <a:off x="7103379" y="1513418"/>
            <a:ext cx="457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E8A4FCE1-8C28-C156-77E1-E3095C8299C3}"/>
              </a:ext>
            </a:extLst>
          </p:cNvPr>
          <p:cNvCxnSpPr>
            <a:cxnSpLocks/>
          </p:cNvCxnSpPr>
          <p:nvPr/>
        </p:nvCxnSpPr>
        <p:spPr bwMode="auto">
          <a:xfrm flipV="1">
            <a:off x="6188980" y="980018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3B5B6169-F019-272D-FAC8-81F3B5DD4A0F}"/>
              </a:ext>
            </a:extLst>
          </p:cNvPr>
          <p:cNvCxnSpPr>
            <a:cxnSpLocks/>
          </p:cNvCxnSpPr>
          <p:nvPr/>
        </p:nvCxnSpPr>
        <p:spPr bwMode="auto">
          <a:xfrm>
            <a:off x="6188981" y="980018"/>
            <a:ext cx="2285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6C27D1B8-3A7A-D6CF-53C9-7C831BDF771F}"/>
              </a:ext>
            </a:extLst>
          </p:cNvPr>
          <p:cNvCxnSpPr>
            <a:cxnSpLocks/>
          </p:cNvCxnSpPr>
          <p:nvPr/>
        </p:nvCxnSpPr>
        <p:spPr bwMode="auto">
          <a:xfrm>
            <a:off x="6417579" y="980018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7F05EF09-6C3B-3DAD-ADFE-68062F233BFF}"/>
              </a:ext>
            </a:extLst>
          </p:cNvPr>
          <p:cNvCxnSpPr>
            <a:cxnSpLocks/>
          </p:cNvCxnSpPr>
          <p:nvPr/>
        </p:nvCxnSpPr>
        <p:spPr bwMode="auto">
          <a:xfrm>
            <a:off x="5731780" y="1513418"/>
            <a:ext cx="457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20DA1E5F-E170-1A18-FC55-B97E275A324F}"/>
              </a:ext>
            </a:extLst>
          </p:cNvPr>
          <p:cNvSpPr txBox="1"/>
          <p:nvPr/>
        </p:nvSpPr>
        <p:spPr>
          <a:xfrm>
            <a:off x="6646179" y="1541963"/>
            <a:ext cx="73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Probe</a:t>
            </a:r>
            <a:endParaRPr lang="ru-RU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CFD4E8-826F-10EE-A1A1-70C3809FAD9E}"/>
              </a:ext>
            </a:extLst>
          </p:cNvPr>
          <p:cNvSpPr txBox="1"/>
          <p:nvPr/>
        </p:nvSpPr>
        <p:spPr>
          <a:xfrm>
            <a:off x="6411395" y="562116"/>
            <a:ext cx="380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sym typeface="Symbol" panose="05050102010706020507" pitchFamily="18" charset="2"/>
              </a:rPr>
              <a:t></a:t>
            </a:r>
            <a:r>
              <a:rPr lang="en-US" b="1" baseline="-25000" dirty="0">
                <a:solidFill>
                  <a:srgbClr val="0070C0"/>
                </a:solidFill>
                <a:sym typeface="Symbol" panose="05050102010706020507" pitchFamily="18" charset="2"/>
              </a:rPr>
              <a:t>d</a:t>
            </a:r>
            <a:endParaRPr lang="ru-RU" b="1" baseline="-25000" dirty="0">
              <a:solidFill>
                <a:srgbClr val="0070C0"/>
              </a:solidFill>
            </a:endParaRPr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212E052-436B-3582-9AE9-940A5DAF01D6}"/>
              </a:ext>
            </a:extLst>
          </p:cNvPr>
          <p:cNvCxnSpPr>
            <a:cxnSpLocks/>
          </p:cNvCxnSpPr>
          <p:nvPr/>
        </p:nvCxnSpPr>
        <p:spPr bwMode="auto">
          <a:xfrm>
            <a:off x="6417579" y="1056218"/>
            <a:ext cx="45720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99DBED72-3954-E19F-431B-BA1C3797D06C}"/>
              </a:ext>
            </a:extLst>
          </p:cNvPr>
          <p:cNvSpPr txBox="1"/>
          <p:nvPr/>
        </p:nvSpPr>
        <p:spPr>
          <a:xfrm>
            <a:off x="5909581" y="1541963"/>
            <a:ext cx="73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215168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id="{7ECC6361-980A-4BC8-8538-F969A72A8437}"/>
              </a:ext>
            </a:extLst>
          </p:cNvPr>
          <p:cNvSpPr/>
          <p:nvPr/>
        </p:nvSpPr>
        <p:spPr>
          <a:xfrm>
            <a:off x="5682484" y="571439"/>
            <a:ext cx="6343130" cy="4674716"/>
          </a:xfrm>
          <a:prstGeom prst="rect">
            <a:avLst/>
          </a:prstGeom>
          <a:solidFill>
            <a:schemeClr val="bg1"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55B4F1A-31F9-4033-9096-C3EFAB77396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237" y="828480"/>
            <a:ext cx="6096114" cy="391297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B4948D-0F94-4458-8FCA-418C80D85D59}"/>
              </a:ext>
            </a:extLst>
          </p:cNvPr>
          <p:cNvSpPr txBox="1"/>
          <p:nvPr/>
        </p:nvSpPr>
        <p:spPr>
          <a:xfrm>
            <a:off x="1503771" y="6339077"/>
            <a:ext cx="620420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Gorbunova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et al, PCCP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2020, 22, p. 18155.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7BFDB1-3954-4608-AC4C-F5ED2FF57B5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2812" b="4019"/>
          <a:stretch/>
        </p:blipFill>
        <p:spPr>
          <a:xfrm>
            <a:off x="5315084" y="5074787"/>
            <a:ext cx="1651493" cy="442104"/>
          </a:xfrm>
          <a:prstGeom prst="rect">
            <a:avLst/>
          </a:prstGeom>
          <a:solidFill>
            <a:schemeClr val="accent1">
              <a:alpha val="63000"/>
            </a:schemeClr>
          </a:solidFill>
        </p:spPr>
      </p:pic>
      <p:sp>
        <p:nvSpPr>
          <p:cNvPr id="2" name="Text Box 4">
            <a:extLst>
              <a:ext uri="{FF2B5EF4-FFF2-40B4-BE49-F238E27FC236}">
                <a16:creationId xmlns:a16="http://schemas.microsoft.com/office/drawing/2014/main" id="{121A41E5-628A-45B1-8FEE-1EE44C685E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38300" y="43934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Polarization-modulation pump-probe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BF081F-7214-F16D-497A-5A2B331EA73A}"/>
              </a:ext>
            </a:extLst>
          </p:cNvPr>
          <p:cNvSpPr txBox="1"/>
          <p:nvPr/>
        </p:nvSpPr>
        <p:spPr>
          <a:xfrm>
            <a:off x="214650" y="757047"/>
            <a:ext cx="5747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Laser polarization was modulated at </a:t>
            </a:r>
            <a:r>
              <a:rPr lang="ru-RU" sz="2400" dirty="0">
                <a:solidFill>
                  <a:srgbClr val="0070C0"/>
                </a:solidFill>
              </a:rPr>
              <a:t>100</a:t>
            </a:r>
            <a:r>
              <a:rPr lang="en-US" sz="2400" dirty="0">
                <a:solidFill>
                  <a:srgbClr val="0070C0"/>
                </a:solidFill>
              </a:rPr>
              <a:t> kHz</a:t>
            </a:r>
            <a:endParaRPr lang="ru-RU" sz="2400" dirty="0">
              <a:solidFill>
                <a:srgbClr val="0070C0"/>
              </a:solidFill>
            </a:endParaRPr>
          </a:p>
        </p:txBody>
      </p: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E231DAD9-F53F-CD43-F7C0-48FBAE8FD082}"/>
              </a:ext>
            </a:extLst>
          </p:cNvPr>
          <p:cNvCxnSpPr>
            <a:cxnSpLocks/>
          </p:cNvCxnSpPr>
          <p:nvPr/>
        </p:nvCxnSpPr>
        <p:spPr bwMode="auto">
          <a:xfrm>
            <a:off x="4361792" y="2203093"/>
            <a:ext cx="685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0C60C4D7-7CAF-C696-1A05-C611AFD44A16}"/>
              </a:ext>
            </a:extLst>
          </p:cNvPr>
          <p:cNvCxnSpPr>
            <a:cxnSpLocks/>
          </p:cNvCxnSpPr>
          <p:nvPr/>
        </p:nvCxnSpPr>
        <p:spPr bwMode="auto">
          <a:xfrm>
            <a:off x="4361792" y="4194803"/>
            <a:ext cx="685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Прямая соединительная линия 30">
            <a:extLst>
              <a:ext uri="{FF2B5EF4-FFF2-40B4-BE49-F238E27FC236}">
                <a16:creationId xmlns:a16="http://schemas.microsoft.com/office/drawing/2014/main" id="{7C1010DF-6D32-4EE6-30AD-8DD8B910B907}"/>
              </a:ext>
            </a:extLst>
          </p:cNvPr>
          <p:cNvCxnSpPr>
            <a:cxnSpLocks/>
          </p:cNvCxnSpPr>
          <p:nvPr/>
        </p:nvCxnSpPr>
        <p:spPr bwMode="auto">
          <a:xfrm>
            <a:off x="4361792" y="2888893"/>
            <a:ext cx="685800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206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4D9D2576-306F-2E17-5C0E-E60DF0E7003B}"/>
              </a:ext>
            </a:extLst>
          </p:cNvPr>
          <p:cNvCxnSpPr>
            <a:cxnSpLocks/>
          </p:cNvCxnSpPr>
          <p:nvPr/>
        </p:nvCxnSpPr>
        <p:spPr bwMode="auto">
          <a:xfrm flipH="1" flipV="1">
            <a:off x="4680220" y="2899403"/>
            <a:ext cx="24473" cy="1295400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33" name="Прямая со стрелкой 32">
            <a:extLst>
              <a:ext uri="{FF2B5EF4-FFF2-40B4-BE49-F238E27FC236}">
                <a16:creationId xmlns:a16="http://schemas.microsoft.com/office/drawing/2014/main" id="{C30825CF-C0C2-4B00-F331-5CECEFCA2529}"/>
              </a:ext>
            </a:extLst>
          </p:cNvPr>
          <p:cNvCxnSpPr>
            <a:cxnSpLocks/>
          </p:cNvCxnSpPr>
          <p:nvPr/>
        </p:nvCxnSpPr>
        <p:spPr bwMode="auto">
          <a:xfrm flipV="1">
            <a:off x="4674923" y="2213603"/>
            <a:ext cx="5297" cy="661176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0B050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EFA7BFC-9BA6-3D60-4F55-7B0BC55A15B0}"/>
              </a:ext>
            </a:extLst>
          </p:cNvPr>
          <p:cNvSpPr txBox="1"/>
          <p:nvPr/>
        </p:nvSpPr>
        <p:spPr>
          <a:xfrm>
            <a:off x="3828392" y="1974494"/>
            <a:ext cx="53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</a:t>
            </a:r>
            <a:r>
              <a:rPr lang="ru-RU" sz="2400" baseline="-25000" dirty="0"/>
              <a:t>2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7B5E0FE5-3626-CCB8-3C59-C6452B80986D}"/>
              </a:ext>
            </a:extLst>
          </p:cNvPr>
          <p:cNvSpPr txBox="1"/>
          <p:nvPr/>
        </p:nvSpPr>
        <p:spPr>
          <a:xfrm>
            <a:off x="3942692" y="4031894"/>
            <a:ext cx="30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X</a:t>
            </a:r>
            <a:endParaRPr lang="ru-RU" sz="24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C3535C8-4BBE-D7FE-7DB2-B5002597ED5D}"/>
              </a:ext>
            </a:extLst>
          </p:cNvPr>
          <p:cNvSpPr txBox="1"/>
          <p:nvPr/>
        </p:nvSpPr>
        <p:spPr>
          <a:xfrm>
            <a:off x="5047592" y="2397939"/>
            <a:ext cx="91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Е</a:t>
            </a:r>
            <a:r>
              <a:rPr lang="en-US" sz="1600" baseline="-25000" dirty="0">
                <a:solidFill>
                  <a:srgbClr val="C00000"/>
                </a:solidFill>
                <a:latin typeface="Franklin Gothic Medium" panose="020B0603020102020204" pitchFamily="34" charset="0"/>
              </a:rPr>
              <a:t>probe</a:t>
            </a:r>
            <a:endParaRPr lang="ru-RU" sz="1600" baseline="-25000" dirty="0">
              <a:solidFill>
                <a:srgbClr val="C0000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37" name="Прямая со стрелкой 36">
            <a:extLst>
              <a:ext uri="{FF2B5EF4-FFF2-40B4-BE49-F238E27FC236}">
                <a16:creationId xmlns:a16="http://schemas.microsoft.com/office/drawing/2014/main" id="{CFEFA76B-52A8-B22B-ABF9-A36FFA11E506}"/>
              </a:ext>
            </a:extLst>
          </p:cNvPr>
          <p:cNvCxnSpPr>
            <a:cxnSpLocks/>
          </p:cNvCxnSpPr>
          <p:nvPr/>
        </p:nvCxnSpPr>
        <p:spPr bwMode="auto">
          <a:xfrm flipV="1">
            <a:off x="4361792" y="3574693"/>
            <a:ext cx="685800" cy="3375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cxnSp>
        <p:nvCxnSpPr>
          <p:cNvPr id="38" name="Прямая со стрелкой 37">
            <a:extLst>
              <a:ext uri="{FF2B5EF4-FFF2-40B4-BE49-F238E27FC236}">
                <a16:creationId xmlns:a16="http://schemas.microsoft.com/office/drawing/2014/main" id="{E8EDD71B-9012-918D-896C-604E91FEF609}"/>
              </a:ext>
            </a:extLst>
          </p:cNvPr>
          <p:cNvCxnSpPr>
            <a:cxnSpLocks/>
          </p:cNvCxnSpPr>
          <p:nvPr/>
        </p:nvCxnSpPr>
        <p:spPr bwMode="auto">
          <a:xfrm flipV="1">
            <a:off x="4552292" y="3320129"/>
            <a:ext cx="304800" cy="509128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46158E91-9B86-3590-E1F6-1E8FA88C75D2}"/>
              </a:ext>
            </a:extLst>
          </p:cNvPr>
          <p:cNvSpPr txBox="1"/>
          <p:nvPr/>
        </p:nvSpPr>
        <p:spPr>
          <a:xfrm>
            <a:off x="3828392" y="2736494"/>
            <a:ext cx="5334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Е</a:t>
            </a:r>
            <a:r>
              <a:rPr lang="ru-RU" sz="2400" baseline="-25000" dirty="0"/>
              <a:t>1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4490430-0FC2-EE2E-2AA0-84C9C7F86E5F}"/>
              </a:ext>
            </a:extLst>
          </p:cNvPr>
          <p:cNvSpPr txBox="1"/>
          <p:nvPr/>
        </p:nvSpPr>
        <p:spPr>
          <a:xfrm>
            <a:off x="5047592" y="3269893"/>
            <a:ext cx="91440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Е</a:t>
            </a:r>
            <a:r>
              <a:rPr lang="en-US" sz="1600" baseline="-25000" dirty="0">
                <a:solidFill>
                  <a:srgbClr val="0070C0"/>
                </a:solidFill>
                <a:latin typeface="Franklin Gothic Medium" panose="020B0603020102020204" pitchFamily="34" charset="0"/>
              </a:rPr>
              <a:t>pump</a:t>
            </a:r>
            <a:endParaRPr lang="ru-RU" sz="1600" baseline="-25000" dirty="0">
              <a:solidFill>
                <a:srgbClr val="0070C0"/>
              </a:solidFill>
              <a:latin typeface="Franklin Gothic Medium" panose="020B0603020102020204" pitchFamily="34" charset="0"/>
            </a:endParaRPr>
          </a:p>
        </p:txBody>
      </p:sp>
      <p:cxnSp>
        <p:nvCxnSpPr>
          <p:cNvPr id="41" name="Прямая со стрелкой 40">
            <a:extLst>
              <a:ext uri="{FF2B5EF4-FFF2-40B4-BE49-F238E27FC236}">
                <a16:creationId xmlns:a16="http://schemas.microsoft.com/office/drawing/2014/main" id="{F8BBCF8B-9FDD-42EB-448B-771C51C7E323}"/>
              </a:ext>
            </a:extLst>
          </p:cNvPr>
          <p:cNvCxnSpPr>
            <a:cxnSpLocks/>
          </p:cNvCxnSpPr>
          <p:nvPr/>
        </p:nvCxnSpPr>
        <p:spPr bwMode="auto">
          <a:xfrm flipV="1">
            <a:off x="4489719" y="2358120"/>
            <a:ext cx="381000" cy="457200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C00000"/>
            </a:solidFill>
            <a:prstDash val="solid"/>
            <a:round/>
            <a:headEnd type="triangle"/>
            <a:tailEnd type="triangle"/>
          </a:ln>
          <a:effectLst/>
        </p:spPr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26E6D193-F984-2FD6-4EF4-C83C6116118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921" y="1921721"/>
            <a:ext cx="1908619" cy="280532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7B71E23-3DDD-766A-8955-4B5D28FE8429}"/>
              </a:ext>
            </a:extLst>
          </p:cNvPr>
          <p:cNvSpPr txBox="1"/>
          <p:nvPr/>
        </p:nvSpPr>
        <p:spPr>
          <a:xfrm>
            <a:off x="808773" y="5643585"/>
            <a:ext cx="619759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</a:rPr>
              <a:t>Linear dichroism of the probe beam transmitted through </a:t>
            </a:r>
          </a:p>
          <a:p>
            <a:r>
              <a:rPr lang="en-US" sz="2000" b="1" dirty="0">
                <a:solidFill>
                  <a:srgbClr val="990000"/>
                </a:solidFill>
              </a:rPr>
              <a:t>the MS was recorded experimentally.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370AD48-4ED7-AD9B-41E8-E4E589D45C6D}"/>
              </a:ext>
            </a:extLst>
          </p:cNvPr>
          <p:cNvSpPr txBox="1"/>
          <p:nvPr/>
        </p:nvSpPr>
        <p:spPr>
          <a:xfrm>
            <a:off x="47769" y="4159334"/>
            <a:ext cx="989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</a:rPr>
              <a:t>NADH</a:t>
            </a:r>
            <a:endParaRPr lang="ru-RU" sz="2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9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52600" y="62806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signal of linear dichroism and SRS in</a:t>
            </a:r>
            <a:r>
              <a:rPr lang="en-GB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NADH </a:t>
            </a:r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dissolved </a:t>
            </a:r>
            <a:r>
              <a:rPr lang="en-GB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water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445" y="1576267"/>
            <a:ext cx="4724400" cy="4483269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2401" y="6361926"/>
            <a:ext cx="532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I. </a:t>
            </a:r>
            <a:r>
              <a:rPr lang="en-US" sz="2000" b="1" dirty="0" err="1">
                <a:solidFill>
                  <a:srgbClr val="002060"/>
                </a:solidFill>
              </a:rPr>
              <a:t>Gorbunova</a:t>
            </a:r>
            <a:r>
              <a:rPr lang="en-US" sz="2000" b="1" dirty="0">
                <a:solidFill>
                  <a:srgbClr val="002060"/>
                </a:solidFill>
              </a:rPr>
              <a:t> et al,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PCCP, 2020, Vol. 22, p. 18155.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91807" y="5322466"/>
            <a:ext cx="574779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Extremely small laser pulse energy allows 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to use the method for the study of fast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relaxation processes in living cells</a:t>
            </a:r>
            <a:r>
              <a:rPr lang="ru-RU" sz="2400" b="1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294251" y="4349586"/>
            <a:ext cx="34851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Linear dichroism in NADH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1" name="Прямая со стрелкой 10"/>
          <p:cNvCxnSpPr>
            <a:cxnSpLocks/>
            <a:stCxn id="4" idx="1"/>
          </p:cNvCxnSpPr>
          <p:nvPr/>
        </p:nvCxnSpPr>
        <p:spPr>
          <a:xfrm flipH="1" flipV="1">
            <a:off x="3465713" y="4349586"/>
            <a:ext cx="3828538" cy="23083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 flipH="1">
            <a:off x="4767828" y="2202111"/>
            <a:ext cx="1943100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457F600-355B-8289-ABCC-9271474741FB}"/>
              </a:ext>
            </a:extLst>
          </p:cNvPr>
          <p:cNvSpPr txBox="1"/>
          <p:nvPr/>
        </p:nvSpPr>
        <p:spPr>
          <a:xfrm>
            <a:off x="7294251" y="2001164"/>
            <a:ext cx="459548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SRS within the overlap area of the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pump and probe pulses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CFFE0DEA-A553-C35B-4829-0F18BAFB3559}"/>
              </a:ext>
            </a:extLst>
          </p:cNvPr>
          <p:cNvCxnSpPr/>
          <p:nvPr/>
        </p:nvCxnSpPr>
        <p:spPr>
          <a:xfrm flipH="1">
            <a:off x="1808728" y="2504403"/>
            <a:ext cx="4978400" cy="596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112DBBF0-77FA-CF65-D818-4BF68D34B7F1}"/>
              </a:ext>
            </a:extLst>
          </p:cNvPr>
          <p:cNvSpPr txBox="1"/>
          <p:nvPr/>
        </p:nvSpPr>
        <p:spPr>
          <a:xfrm>
            <a:off x="741097" y="874218"/>
            <a:ext cx="109384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NAD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is a natural intracellular cofactor that regulates redox reactions in life cells occurring via electron transfer.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is widely used for investigation of redox reactions in cells.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18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33EE03-F5E8-8172-EBC0-FD25281B9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78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SRS in pure water and in NADH in aqueous solution </a:t>
            </a:r>
            <a:endParaRPr lang="ru-RU" sz="2800" b="1" dirty="0">
              <a:solidFill>
                <a:srgbClr val="990000"/>
              </a:solidFill>
              <a:latin typeface="Lucida Sans Unicode" panose="020B0602030504020204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8780D1BF-174B-3F67-4ED9-9BF2ED18C8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FD29F9-28FA-4A7B-8706-BB22BD2AE259}" type="slidenum">
              <a:rPr lang="ru-RU" smtClean="0"/>
              <a:pPr/>
              <a:t>14</a:t>
            </a:fld>
            <a:endParaRPr lang="ru-RU" dirty="0"/>
          </a:p>
        </p:txBody>
      </p:sp>
      <p:pic>
        <p:nvPicPr>
          <p:cNvPr id="5" name="Объект 4" descr="Изображение выглядит как текст, снимок экрана, линия, диаграмма&#10;&#10;Автоматически созданное описание">
            <a:extLst>
              <a:ext uri="{FF2B5EF4-FFF2-40B4-BE49-F238E27FC236}">
                <a16:creationId xmlns:a16="http://schemas.microsoft.com/office/drawing/2014/main" id="{87AA5458-76C4-6E67-04A1-4D902620D98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51898" y="1211799"/>
            <a:ext cx="6089544" cy="4841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79749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2E782485-A6C0-0361-9E22-03719F74DE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0108" y="1037558"/>
            <a:ext cx="4724400" cy="448326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BEA1F6C-134E-F2BE-F657-A08FE39D7A5E}"/>
              </a:ext>
            </a:extLst>
          </p:cNvPr>
          <p:cNvSpPr txBox="1"/>
          <p:nvPr/>
        </p:nvSpPr>
        <p:spPr>
          <a:xfrm>
            <a:off x="6883400" y="3699247"/>
            <a:ext cx="474687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Resonant linear dichroism in NADH: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1</a:t>
            </a:r>
            <a:r>
              <a:rPr lang="en-US" sz="2400" b="1" baseline="30000" dirty="0">
                <a:solidFill>
                  <a:srgbClr val="002060"/>
                </a:solidFill>
              </a:rPr>
              <a:t>st</a:t>
            </a:r>
            <a:r>
              <a:rPr lang="en-US" sz="2400" b="1" dirty="0">
                <a:solidFill>
                  <a:srgbClr val="002060"/>
                </a:solidFill>
              </a:rPr>
              <a:t>-order polarization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4" name="Прямая со стрелкой 3">
            <a:extLst>
              <a:ext uri="{FF2B5EF4-FFF2-40B4-BE49-F238E27FC236}">
                <a16:creationId xmlns:a16="http://schemas.microsoft.com/office/drawing/2014/main" id="{CE6216AD-A250-6F45-27CB-8AA23F4FB106}"/>
              </a:ext>
            </a:extLst>
          </p:cNvPr>
          <p:cNvCxnSpPr>
            <a:cxnSpLocks/>
            <a:stCxn id="3" idx="1"/>
          </p:cNvCxnSpPr>
          <p:nvPr/>
        </p:nvCxnSpPr>
        <p:spPr>
          <a:xfrm flipH="1" flipV="1">
            <a:off x="3054862" y="3699247"/>
            <a:ext cx="3828538" cy="415499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C3E03867-2DD3-28D2-07E4-787B498AB6CC}"/>
              </a:ext>
            </a:extLst>
          </p:cNvPr>
          <p:cNvCxnSpPr/>
          <p:nvPr/>
        </p:nvCxnSpPr>
        <p:spPr>
          <a:xfrm flipH="1">
            <a:off x="4787900" y="1409700"/>
            <a:ext cx="1943100" cy="2286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0B339296-6EBE-8AE2-B0F9-230E44D0C806}"/>
              </a:ext>
            </a:extLst>
          </p:cNvPr>
          <p:cNvSpPr txBox="1"/>
          <p:nvPr/>
        </p:nvSpPr>
        <p:spPr>
          <a:xfrm>
            <a:off x="6973853" y="1208753"/>
            <a:ext cx="431220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Off-resonant Stimulated Raman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scattering in water: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3</a:t>
            </a:r>
            <a:r>
              <a:rPr lang="en-US" sz="2400" b="1" baseline="30000" dirty="0">
                <a:solidFill>
                  <a:srgbClr val="002060"/>
                </a:solidFill>
              </a:rPr>
              <a:t>rd</a:t>
            </a:r>
            <a:r>
              <a:rPr lang="en-US" sz="2400" b="1" dirty="0">
                <a:solidFill>
                  <a:srgbClr val="002060"/>
                </a:solidFill>
              </a:rPr>
              <a:t>-order polarization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BE8D4774-B9FE-500A-1A26-0EE5A57336AD}"/>
              </a:ext>
            </a:extLst>
          </p:cNvPr>
          <p:cNvCxnSpPr/>
          <p:nvPr/>
        </p:nvCxnSpPr>
        <p:spPr>
          <a:xfrm flipH="1">
            <a:off x="1828800" y="1711992"/>
            <a:ext cx="4978400" cy="59690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88207-63DD-60A4-8841-1040ED444564}"/>
                  </a:ext>
                </a:extLst>
              </p:cNvPr>
              <p:cNvSpPr txBox="1"/>
              <p:nvPr/>
            </p:nvSpPr>
            <p:spPr>
              <a:xfrm>
                <a:off x="9951396" y="1964984"/>
                <a:ext cx="1127773" cy="454933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𝒑𝒖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000" b="1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DA88207-63DD-60A4-8841-1040ED4445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1396" y="1964984"/>
                <a:ext cx="1127773" cy="454933"/>
              </a:xfrm>
              <a:prstGeom prst="rect">
                <a:avLst/>
              </a:prstGeom>
              <a:blipFill>
                <a:blip r:embed="rId3"/>
                <a:stretch>
                  <a:fillRect l="-7568" t="-2667" r="-10270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5809CE-2E1C-02C5-5867-8D0C36267947}"/>
                  </a:ext>
                </a:extLst>
              </p:cNvPr>
              <p:cNvSpPr txBox="1"/>
              <p:nvPr/>
            </p:nvSpPr>
            <p:spPr>
              <a:xfrm>
                <a:off x="9743871" y="4053190"/>
                <a:ext cx="1127773" cy="454933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000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𝒑𝒖</m:t>
                              </m:r>
                            </m:sub>
                          </m:sSub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000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000" b="1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e>
                      </m:d>
                      <m:r>
                        <a:rPr lang="en-US" sz="2000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000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E5809CE-2E1C-02C5-5867-8D0C362679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43871" y="4053190"/>
                <a:ext cx="1127773" cy="454933"/>
              </a:xfrm>
              <a:prstGeom prst="rect">
                <a:avLst/>
              </a:prstGeom>
              <a:blipFill>
                <a:blip r:embed="rId4"/>
                <a:stretch>
                  <a:fillRect l="-7568" t="-4000" r="-10270" b="-1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4">
            <a:extLst>
              <a:ext uri="{FF2B5EF4-FFF2-40B4-BE49-F238E27FC236}">
                <a16:creationId xmlns:a16="http://schemas.microsoft.com/office/drawing/2014/main" id="{B90346AF-B717-9300-8240-3F92CD6771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00" y="59563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Nature of the recorded signals 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985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ChangeArrowheads="1"/>
          </p:cNvSpPr>
          <p:nvPr/>
        </p:nvSpPr>
        <p:spPr bwMode="auto">
          <a:xfrm>
            <a:off x="1752600" y="62806"/>
            <a:ext cx="89154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Dichroism</a:t>
            </a:r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of the probe laser beam in</a:t>
            </a:r>
            <a:r>
              <a:rPr lang="en-GB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NADH</a:t>
            </a:r>
            <a:r>
              <a:rPr lang="ru-RU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 </a:t>
            </a:r>
            <a:r>
              <a:rPr lang="ru-RU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 </a:t>
            </a:r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water-ethanol solutions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899D93-17A5-4091-999A-3CEB8C66A0F9}"/>
              </a:ext>
            </a:extLst>
          </p:cNvPr>
          <p:cNvSpPr txBox="1"/>
          <p:nvPr/>
        </p:nvSpPr>
        <p:spPr>
          <a:xfrm>
            <a:off x="4724568" y="5043084"/>
            <a:ext cx="240707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150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85163C5-740B-4E02-97A3-196EA92EA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1198052"/>
            <a:ext cx="6324600" cy="4135948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DD4AAEC7-DFDE-4EA4-9459-1FAF9ED0E2BD}"/>
              </a:ext>
            </a:extLst>
          </p:cNvPr>
          <p:cNvSpPr/>
          <p:nvPr/>
        </p:nvSpPr>
        <p:spPr>
          <a:xfrm>
            <a:off x="2939311" y="5410201"/>
            <a:ext cx="66904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Experimental results</a:t>
            </a:r>
            <a:endParaRPr lang="en-US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6A8BEC-2BEA-3FAB-6321-188D5830D66C}"/>
              </a:ext>
            </a:extLst>
          </p:cNvPr>
          <p:cNvSpPr txBox="1"/>
          <p:nvPr/>
        </p:nvSpPr>
        <p:spPr>
          <a:xfrm>
            <a:off x="152401" y="6361926"/>
            <a:ext cx="53288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I. </a:t>
            </a:r>
            <a:r>
              <a:rPr lang="en-US" sz="2000" b="1" dirty="0" err="1">
                <a:solidFill>
                  <a:srgbClr val="002060"/>
                </a:solidFill>
              </a:rPr>
              <a:t>Gorbunova</a:t>
            </a:r>
            <a:r>
              <a:rPr lang="en-US" sz="2000" b="1" dirty="0">
                <a:solidFill>
                  <a:srgbClr val="002060"/>
                </a:solidFill>
              </a:rPr>
              <a:t> et al,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>
                <a:solidFill>
                  <a:srgbClr val="002060"/>
                </a:solidFill>
              </a:rPr>
              <a:t>PCCP, 2020, Vol. 22, p. 18155.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8237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0899D93-17A5-4091-999A-3CEB8C66A0F9}"/>
              </a:ext>
            </a:extLst>
          </p:cNvPr>
          <p:cNvSpPr txBox="1"/>
          <p:nvPr/>
        </p:nvSpPr>
        <p:spPr>
          <a:xfrm>
            <a:off x="1906455" y="4560571"/>
            <a:ext cx="184731" cy="5770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sz="315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885163C5-740B-4E02-97A3-196EA92EA4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9669" y="659652"/>
            <a:ext cx="3121377" cy="2041213"/>
          </a:xfrm>
          <a:prstGeom prst="rect">
            <a:avLst/>
          </a:prstGeom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752600" y="62805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Interpretation of the signals observed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B81055E-C39E-4103-B0DD-54A5D5B99D77}"/>
              </a:ext>
            </a:extLst>
          </p:cNvPr>
          <p:cNvSpPr txBox="1"/>
          <p:nvPr/>
        </p:nvSpPr>
        <p:spPr>
          <a:xfrm>
            <a:off x="2102127" y="1609088"/>
            <a:ext cx="3696846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el-G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τ</a:t>
            </a:r>
            <a:r>
              <a:rPr lang="en-US" sz="2000" b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decay times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200" b="1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2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weighting coefficients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1AD0C27-725D-41D8-B1A2-4B21DAAE44AB}"/>
              </a:ext>
            </a:extLst>
          </p:cNvPr>
          <p:cNvSpPr txBox="1"/>
          <p:nvPr/>
        </p:nvSpPr>
        <p:spPr>
          <a:xfrm>
            <a:off x="2946299" y="2610387"/>
            <a:ext cx="3482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Fluorescence Anisotropy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FFAC9D0A-7C8F-4D9F-9E92-5CEEA0F24063}"/>
              </a:ext>
            </a:extLst>
          </p:cNvPr>
          <p:cNvSpPr/>
          <p:nvPr/>
        </p:nvSpPr>
        <p:spPr>
          <a:xfrm>
            <a:off x="3060367" y="2582356"/>
            <a:ext cx="3732053" cy="955678"/>
          </a:xfrm>
          <a:prstGeom prst="rect">
            <a:avLst/>
          </a:prstGeom>
          <a:noFill/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7D603047-0A4D-4A32-94A7-B5C522EB07CE}"/>
              </a:ext>
            </a:extLst>
          </p:cNvPr>
          <p:cNvGrpSpPr/>
          <p:nvPr/>
        </p:nvGrpSpPr>
        <p:grpSpPr>
          <a:xfrm>
            <a:off x="2092839" y="3709186"/>
            <a:ext cx="5378363" cy="1600744"/>
            <a:chOff x="6858000" y="4791743"/>
            <a:chExt cx="5073104" cy="1600744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C0514DD-6EAD-406A-B107-517CA5B4760E}"/>
                </a:ext>
              </a:extLst>
            </p:cNvPr>
            <p:cNvSpPr txBox="1"/>
            <p:nvPr/>
          </p:nvSpPr>
          <p:spPr>
            <a:xfrm>
              <a:off x="7508643" y="4791743"/>
              <a:ext cx="3872953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Anisotropic vibrational relaxation</a:t>
              </a:r>
              <a:r>
                <a: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 algn="ctr"/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 t</a:t>
              </a:r>
              <a:r>
                <a:rPr lang="en-US" sz="2000" b="1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⩽25 </a:t>
              </a:r>
              <a:r>
                <a:rPr lang="en-US" sz="2000" b="1" dirty="0" err="1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rPr>
                <a:t>ps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: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95EBA00A-27A4-45AD-BFEE-645370DB6A9E}"/>
                </a:ext>
              </a:extLst>
            </p:cNvPr>
            <p:cNvSpPr/>
            <p:nvPr/>
          </p:nvSpPr>
          <p:spPr>
            <a:xfrm>
              <a:off x="7340395" y="5821677"/>
              <a:ext cx="459070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l-GR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v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vibrational relaxation time</a:t>
              </a:r>
              <a:endParaRPr lang="ru-RU" sz="20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id="{68C3D8FF-D5C5-4F87-AC7B-97516952F531}"/>
                </a:ext>
              </a:extLst>
            </p:cNvPr>
            <p:cNvSpPr/>
            <p:nvPr/>
          </p:nvSpPr>
          <p:spPr>
            <a:xfrm>
              <a:off x="6858000" y="4859742"/>
              <a:ext cx="4866636" cy="1532745"/>
            </a:xfrm>
            <a:prstGeom prst="rect">
              <a:avLst/>
            </a:prstGeom>
            <a:no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28E7E7CC-75CF-43A7-9B4C-3EE6B7B02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487" y="3140619"/>
            <a:ext cx="3430196" cy="446338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4FDCEA0B-8AAC-4CE2-866C-31D5C9AE944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7287" y="4349072"/>
            <a:ext cx="4217851" cy="421784"/>
          </a:xfrm>
          <a:prstGeom prst="rect">
            <a:avLst/>
          </a:prstGeom>
        </p:spPr>
      </p:pic>
      <p:grpSp>
        <p:nvGrpSpPr>
          <p:cNvPr id="21" name="Группа 20">
            <a:extLst>
              <a:ext uri="{FF2B5EF4-FFF2-40B4-BE49-F238E27FC236}">
                <a16:creationId xmlns:a16="http://schemas.microsoft.com/office/drawing/2014/main" id="{1904B539-B775-478F-8BDB-4F975403D4F2}"/>
              </a:ext>
            </a:extLst>
          </p:cNvPr>
          <p:cNvGrpSpPr/>
          <p:nvPr/>
        </p:nvGrpSpPr>
        <p:grpSpPr>
          <a:xfrm>
            <a:off x="2051255" y="5187717"/>
            <a:ext cx="5568744" cy="1292160"/>
            <a:chOff x="6161647" y="4507167"/>
            <a:chExt cx="5694219" cy="129216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:a16="http://schemas.microsoft.com/office/drawing/2014/main" id="{D631B6F6-C8A8-4827-A404-D91E1CFB8855}"/>
                </a:ext>
              </a:extLst>
            </p:cNvPr>
            <p:cNvSpPr/>
            <p:nvPr/>
          </p:nvSpPr>
          <p:spPr>
            <a:xfrm>
              <a:off x="6692194" y="5337662"/>
              <a:ext cx="4748929" cy="461665"/>
            </a:xfrm>
            <a:prstGeom prst="rect">
              <a:avLst/>
            </a:prstGeom>
            <a:ln>
              <a:noFill/>
            </a:ln>
          </p:spPr>
          <p:txBody>
            <a:bodyPr wrap="square">
              <a:spAutoFit/>
            </a:bodyPr>
            <a:lstStyle/>
            <a:p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l-GR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τ</a:t>
              </a:r>
              <a:r>
                <a:rPr lang="en-US" sz="2000" b="1" baseline="-25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</a:t>
              </a:r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– rotational diffusion time</a:t>
              </a:r>
              <a:endParaRPr lang="ru-RU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Группа 22">
              <a:extLst>
                <a:ext uri="{FF2B5EF4-FFF2-40B4-BE49-F238E27FC236}">
                  <a16:creationId xmlns:a16="http://schemas.microsoft.com/office/drawing/2014/main" id="{1BF574C3-3DFF-4C06-B958-DA58907BBE1C}"/>
                </a:ext>
              </a:extLst>
            </p:cNvPr>
            <p:cNvGrpSpPr/>
            <p:nvPr/>
          </p:nvGrpSpPr>
          <p:grpSpPr>
            <a:xfrm>
              <a:off x="6161647" y="4507167"/>
              <a:ext cx="5694219" cy="1241610"/>
              <a:chOff x="6096000" y="3368193"/>
              <a:chExt cx="5694219" cy="1241610"/>
            </a:xfrm>
          </p:grpSpPr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12D64825-44B0-4EEF-BAE9-9BF84822E37E}"/>
                  </a:ext>
                </a:extLst>
              </p:cNvPr>
              <p:cNvSpPr txBox="1"/>
              <p:nvPr/>
            </p:nvSpPr>
            <p:spPr>
              <a:xfrm>
                <a:off x="7046116" y="3368193"/>
                <a:ext cx="3783422" cy="40011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Rotational diffusion( t</a:t>
                </a:r>
                <a:r>
                  <a:rPr lang="en-US" sz="2000" b="1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⩾25 </a:t>
                </a:r>
                <a:r>
                  <a:rPr lang="en-US" sz="2000" b="1" dirty="0" err="1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ps</a:t>
                </a:r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</a:p>
            </p:txBody>
          </p:sp>
          <p:sp>
            <p:nvSpPr>
              <p:cNvPr id="25" name="Прямоугольник 24">
                <a:extLst>
                  <a:ext uri="{FF2B5EF4-FFF2-40B4-BE49-F238E27FC236}">
                    <a16:creationId xmlns:a16="http://schemas.microsoft.com/office/drawing/2014/main" id="{03475385-D5EE-47C5-90EC-D7139AAA68CF}"/>
                  </a:ext>
                </a:extLst>
              </p:cNvPr>
              <p:cNvSpPr/>
              <p:nvPr/>
            </p:nvSpPr>
            <p:spPr>
              <a:xfrm>
                <a:off x="6096000" y="3515553"/>
                <a:ext cx="5694219" cy="1094250"/>
              </a:xfrm>
              <a:prstGeom prst="rect">
                <a:avLst/>
              </a:prstGeom>
              <a:noFill/>
              <a:ln w="285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3CFA2A7-EC09-4E02-A4E5-54F896E79FF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9966" y="5613717"/>
            <a:ext cx="2035173" cy="423154"/>
          </a:xfrm>
          <a:prstGeom prst="rect">
            <a:avLst/>
          </a:prstGeom>
        </p:spPr>
      </p:pic>
      <p:sp>
        <p:nvSpPr>
          <p:cNvPr id="27" name="Прямоугольник: скругленные углы 22">
            <a:extLst>
              <a:ext uri="{FF2B5EF4-FFF2-40B4-BE49-F238E27FC236}">
                <a16:creationId xmlns:a16="http://schemas.microsoft.com/office/drawing/2014/main" id="{81BC4008-8182-4FBE-91F0-F812DAE7A9B8}"/>
              </a:ext>
            </a:extLst>
          </p:cNvPr>
          <p:cNvSpPr/>
          <p:nvPr/>
        </p:nvSpPr>
        <p:spPr>
          <a:xfrm>
            <a:off x="1626593" y="939517"/>
            <a:ext cx="5952439" cy="1348875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Прямоугольник: скругленные углы 23">
            <a:extLst>
              <a:ext uri="{FF2B5EF4-FFF2-40B4-BE49-F238E27FC236}">
                <a16:creationId xmlns:a16="http://schemas.microsoft.com/office/drawing/2014/main" id="{517394E1-E1DC-4551-B211-AEDAB5BDCC5A}"/>
              </a:ext>
            </a:extLst>
          </p:cNvPr>
          <p:cNvSpPr/>
          <p:nvPr/>
        </p:nvSpPr>
        <p:spPr>
          <a:xfrm>
            <a:off x="2102126" y="2552766"/>
            <a:ext cx="5517875" cy="4076634"/>
          </a:xfrm>
          <a:prstGeom prst="roundRect">
            <a:avLst>
              <a:gd name="adj" fmla="val 7275"/>
            </a:avLst>
          </a:prstGeom>
          <a:noFill/>
          <a:ln w="190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/>
              <p:cNvSpPr/>
              <p:nvPr/>
            </p:nvSpPr>
            <p:spPr>
              <a:xfrm>
                <a:off x="1862586" y="911284"/>
                <a:ext cx="5383846" cy="70609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d>
                        <m:d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ru-RU" sz="2400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4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ru-RU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den>
                          </m:f>
                        </m:sup>
                      </m:sSup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 xmlns=""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2586" y="911284"/>
                <a:ext cx="5383846" cy="706091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7ECEADF7-B786-4262-BF18-5F8DAB97467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2950" y="2984500"/>
            <a:ext cx="2236561" cy="3097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5446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BDA9B1-EA17-49EC-B50A-CD93877E815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2021" y="1400114"/>
            <a:ext cx="5546981" cy="3548132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18E56058-0C5A-469A-837D-CBA6CB6271CA}"/>
              </a:ext>
            </a:extLst>
          </p:cNvPr>
          <p:cNvSpPr/>
          <p:nvPr/>
        </p:nvSpPr>
        <p:spPr>
          <a:xfrm>
            <a:off x="0" y="-76200"/>
            <a:ext cx="12192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Interpretation of the temporal dependence of the fluorescence anisotropy: the rotation of transition dipole moment in NADH due to rearrangement of nuclear configuration</a:t>
            </a:r>
            <a:endParaRPr lang="ru-RU" sz="28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7ECEADF7-B786-4262-BF18-5F8DAB97467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9002" y="3511655"/>
            <a:ext cx="2236561" cy="3097030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F31E5E2B-FDD4-433A-95BB-7A47F01D08A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594" y="4199858"/>
            <a:ext cx="2965004" cy="264742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Объект 7"/>
              <p:cNvSpPr txBox="1"/>
              <p:nvPr/>
            </p:nvSpPr>
            <p:spPr>
              <a:xfrm>
                <a:off x="8090423" y="1320197"/>
                <a:ext cx="3819525" cy="566737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ru-RU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t</m:t>
                          </m:r>
                        </m:fName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𝐴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8" name="Объект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0423" y="1320197"/>
                <a:ext cx="3819525" cy="5667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Объект 11"/>
              <p:cNvSpPr txBox="1"/>
              <p:nvPr/>
            </p:nvSpPr>
            <p:spPr>
              <a:xfrm>
                <a:off x="8703644" y="2047616"/>
                <a:ext cx="2189536" cy="527599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12" name="Объект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44" y="2047616"/>
                <a:ext cx="2189536" cy="5275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Объект 12"/>
              <p:cNvSpPr txBox="1"/>
              <p:nvPr/>
            </p:nvSpPr>
            <p:spPr>
              <a:xfrm>
                <a:off x="8703645" y="2753405"/>
                <a:ext cx="2189536" cy="521318"/>
              </a:xfrm>
              <a:prstGeom prst="rect">
                <a:avLst/>
              </a:prstGeom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ru-RU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⟨"/>
                          <m:endChr m:val="⟩"/>
                          <m:ctrlP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func>
                            <m:funcPr>
                              <m:ctrlPr>
                                <a:rPr lang="ru-RU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ru-RU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𝜃</m:t>
                                  </m:r>
                                </m:e>
                                <m:sub>
                                  <m:r>
                                    <a:rPr lang="ru-RU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∞</m:t>
                                  </m:r>
                                </m:sub>
                              </m:sSub>
                            </m:e>
                          </m:func>
                          <m:r>
                            <a:rPr lang="ru-RU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ru-RU"/>
              </a:p>
            </p:txBody>
          </p:sp>
        </mc:Choice>
        <mc:Fallback xmlns="">
          <p:sp>
            <p:nvSpPr>
              <p:cNvPr id="13" name="Объект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645" y="2753405"/>
                <a:ext cx="2189536" cy="5213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99705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18E56058-0C5A-469A-837D-CBA6CB6271CA}"/>
              </a:ext>
            </a:extLst>
          </p:cNvPr>
          <p:cNvSpPr/>
          <p:nvPr/>
        </p:nvSpPr>
        <p:spPr>
          <a:xfrm>
            <a:off x="1454964" y="169726"/>
            <a:ext cx="909253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Conclusions</a:t>
            </a:r>
            <a:endParaRPr lang="ru-RU" sz="2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27995" y="794353"/>
            <a:ext cx="1204791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A new polarization-modulation pump-probe method for the study of ultrafast reactions in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excited states of polyatomic molecules was developed. Due to extremely </a:t>
            </a:r>
            <a:r>
              <a:rPr lang="en-US" sz="2400" b="1" dirty="0" err="1">
                <a:solidFill>
                  <a:srgbClr val="990000"/>
                </a:solidFill>
              </a:rPr>
              <a:t>hight</a:t>
            </a:r>
            <a:r>
              <a:rPr lang="en-US" sz="2400" b="1" dirty="0">
                <a:solidFill>
                  <a:srgbClr val="990000"/>
                </a:solidFill>
              </a:rPr>
              <a:t> sensitivity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the method can be used for the study of intracellular energy transfer processes and for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imaging of ultrafast relaxation processes in living cells.     </a:t>
            </a:r>
            <a:r>
              <a:rPr lang="ru-RU" sz="2400" b="1" dirty="0">
                <a:solidFill>
                  <a:srgbClr val="990000"/>
                </a:solidFill>
              </a:rPr>
              <a:t>   </a:t>
            </a:r>
            <a:endParaRPr lang="en-US" sz="2400" b="1" dirty="0">
              <a:solidFill>
                <a:srgbClr val="99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A general theoretical description on polarization effects under the 1</a:t>
            </a:r>
            <a:r>
              <a:rPr lang="en-US" sz="2400" b="1" baseline="30000" dirty="0">
                <a:solidFill>
                  <a:srgbClr val="990000"/>
                </a:solidFill>
              </a:rPr>
              <a:t>st</a:t>
            </a:r>
            <a:r>
              <a:rPr lang="en-US" sz="2400" b="1" dirty="0">
                <a:solidFill>
                  <a:srgbClr val="990000"/>
                </a:solidFill>
              </a:rPr>
              <a:t> order pump-probe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and the 3</a:t>
            </a:r>
            <a:r>
              <a:rPr lang="en-US" sz="2400" b="1" baseline="30000" dirty="0">
                <a:solidFill>
                  <a:srgbClr val="990000"/>
                </a:solidFill>
              </a:rPr>
              <a:t>rd</a:t>
            </a:r>
            <a:r>
              <a:rPr lang="en-US" sz="2400" b="1" dirty="0">
                <a:solidFill>
                  <a:srgbClr val="990000"/>
                </a:solidFill>
              </a:rPr>
              <a:t> order SRS in biologically molecules in solutions has been developed.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As shown, in general the probe beam can undergo the effects of absorption/gain, linear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dichroism, and birefringence simultaneously. Each of the effects can be isolated by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experimentalist by slight modification of the experimental scheme.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Resonant and off-resonant SRS can be identified experimentally by the analysis of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molecular sample linear dichroism and birefringence.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SPS with circularly polarized pump laser light can be used for the separation of L and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D chiral forms of biological molecules. </a:t>
            </a:r>
            <a:endParaRPr lang="ru-RU" sz="2400" b="1" dirty="0">
              <a:solidFill>
                <a:srgbClr val="99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990000"/>
                </a:solidFill>
              </a:rPr>
              <a:t>The mechanisms of anisotropic picosecond relaxation in excited states of NADH in </a:t>
            </a:r>
          </a:p>
          <a:p>
            <a:r>
              <a:rPr lang="en-US" sz="2400" b="1" dirty="0">
                <a:solidFill>
                  <a:srgbClr val="990000"/>
                </a:solidFill>
              </a:rPr>
              <a:t>     water-ethanol solutions were studied experimentally and theoretically</a:t>
            </a:r>
            <a:r>
              <a:rPr lang="ru-RU" sz="2400" b="1" dirty="0">
                <a:solidFill>
                  <a:srgbClr val="990000"/>
                </a:solidFill>
              </a:rPr>
              <a:t>. </a:t>
            </a:r>
            <a:endParaRPr lang="en-US" sz="2400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4531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4" descr="https://www.becker-hickl.com/wp-content/uploads/2019/01/workshopnadh04-t1-150-500-txt-comp80-925x1024.jpg">
            <a:extLst>
              <a:ext uri="{FF2B5EF4-FFF2-40B4-BE49-F238E27FC236}">
                <a16:creationId xmlns:a16="http://schemas.microsoft.com/office/drawing/2014/main" id="{06E1DB14-0D6D-434C-8918-6B0E213F96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" y="1312545"/>
            <a:ext cx="2816000" cy="311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 descr="https://www.becker-hickl.com/wp-content/uploads/2019/01/workshopnadh04-t2-1500-4000-txt-comp80-925x1024.jpg">
            <a:extLst>
              <a:ext uri="{FF2B5EF4-FFF2-40B4-BE49-F238E27FC236}">
                <a16:creationId xmlns:a16="http://schemas.microsoft.com/office/drawing/2014/main" id="{07D9B0E5-2FDC-418E-B44B-1EA8DC4C6E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3551" y="1304774"/>
            <a:ext cx="2826220" cy="3128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Прямоугольник 19">
            <a:extLst>
              <a:ext uri="{FF2B5EF4-FFF2-40B4-BE49-F238E27FC236}">
                <a16:creationId xmlns:a16="http://schemas.microsoft.com/office/drawing/2014/main" id="{09DDF00D-75AE-4370-887E-14D56D075B84}"/>
              </a:ext>
            </a:extLst>
          </p:cNvPr>
          <p:cNvSpPr/>
          <p:nvPr/>
        </p:nvSpPr>
        <p:spPr>
          <a:xfrm>
            <a:off x="441960" y="4572001"/>
            <a:ext cx="4648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The distribution of fluorescence decay times in NADH in living cells recorded by FLIM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2" name="Picture 6" descr="https://www.spiedigitallibrary.org/ContentImages/Journals/JBOPFO/20/5/051012/FigureImages/JBO_20_5_051012_f009.png">
            <a:extLst>
              <a:ext uri="{FF2B5EF4-FFF2-40B4-BE49-F238E27FC236}">
                <a16:creationId xmlns:a16="http://schemas.microsoft.com/office/drawing/2014/main" id="{55ABBDA1-7930-46BC-8188-E9D69896325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48250" b="-2759"/>
          <a:stretch/>
        </p:blipFill>
        <p:spPr bwMode="auto">
          <a:xfrm>
            <a:off x="7022719" y="822960"/>
            <a:ext cx="4705321" cy="497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1A5543CC-A097-4D52-BBF6-A00E84F6C49D}"/>
              </a:ext>
            </a:extLst>
          </p:cNvPr>
          <p:cNvSpPr txBox="1"/>
          <p:nvPr/>
        </p:nvSpPr>
        <p:spPr>
          <a:xfrm>
            <a:off x="7481121" y="1107508"/>
            <a:ext cx="187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0.2 – 5 </a:t>
            </a:r>
            <a:r>
              <a:rPr lang="en-US" sz="2000" b="1" dirty="0">
                <a:solidFill>
                  <a:srgbClr val="FFC000"/>
                </a:solidFill>
              </a:rPr>
              <a:t>ns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47E08EC-B5EC-40C8-8529-D84A42423D44}"/>
              </a:ext>
            </a:extLst>
          </p:cNvPr>
          <p:cNvSpPr txBox="1"/>
          <p:nvPr/>
        </p:nvSpPr>
        <p:spPr>
          <a:xfrm>
            <a:off x="7435401" y="3508389"/>
            <a:ext cx="18765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C000"/>
                </a:solidFill>
              </a:rPr>
              <a:t>1 – </a:t>
            </a:r>
            <a:r>
              <a:rPr lang="en-US" sz="2000" b="1" dirty="0">
                <a:solidFill>
                  <a:srgbClr val="FFC000"/>
                </a:solidFill>
              </a:rPr>
              <a:t>5</a:t>
            </a:r>
            <a:r>
              <a:rPr lang="ru-RU" sz="2000" b="1" dirty="0">
                <a:solidFill>
                  <a:srgbClr val="FFC000"/>
                </a:solidFill>
              </a:rPr>
              <a:t>00 </a:t>
            </a:r>
            <a:r>
              <a:rPr lang="en-US" sz="2000" b="1" dirty="0" err="1">
                <a:solidFill>
                  <a:srgbClr val="FFC000"/>
                </a:solidFill>
              </a:rPr>
              <a:t>ps</a:t>
            </a:r>
            <a:endParaRPr lang="ru-RU" sz="2000" b="1" dirty="0">
              <a:solidFill>
                <a:srgbClr val="FFC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218008A-4CE3-46C0-93FB-BAAA78F598CE}"/>
              </a:ext>
            </a:extLst>
          </p:cNvPr>
          <p:cNvSpPr txBox="1"/>
          <p:nvPr/>
        </p:nvSpPr>
        <p:spPr>
          <a:xfrm>
            <a:off x="7402831" y="5681941"/>
            <a:ext cx="426142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A comparison between the fluorescence and pump-probe images in melanoma cells</a:t>
            </a:r>
            <a:endParaRPr lang="ru-RU" sz="2000" dirty="0"/>
          </a:p>
        </p:txBody>
      </p: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925667" y="-42863"/>
            <a:ext cx="10939213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solidFill>
                  <a:srgbClr val="800000"/>
                </a:solidFill>
                <a:latin typeface="Lucida Sans Unicode" pitchFamily="34" charset="0"/>
              </a:rPr>
              <a:t>Femtosecond laser spectroscopy of natural molecular probes </a:t>
            </a:r>
          </a:p>
          <a:p>
            <a:pPr algn="ctr"/>
            <a:r>
              <a:rPr lang="en-US" sz="2800" b="1" dirty="0">
                <a:solidFill>
                  <a:srgbClr val="800000"/>
                </a:solidFill>
                <a:latin typeface="Lucida Sans Unicode" pitchFamily="34" charset="0"/>
              </a:rPr>
              <a:t>in biological media</a:t>
            </a:r>
            <a:endParaRPr lang="ru-RU" sz="2800" b="1" dirty="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51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Рисунок 6" descr="ioffe000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0" y="-3048"/>
            <a:ext cx="9251950" cy="692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511191" y="4272266"/>
            <a:ext cx="9169617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6000" b="1" dirty="0">
                <a:solidFill>
                  <a:srgbClr val="00B0F0"/>
                </a:solidFill>
              </a:rPr>
              <a:t>Thank you for your attention</a:t>
            </a:r>
            <a:r>
              <a:rPr lang="ru-RU" altLang="ru-RU" sz="6000" b="1" dirty="0">
                <a:solidFill>
                  <a:srgbClr val="00B0F0"/>
                </a:solidFill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487737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809D35-FD36-48A2-A75B-A620F3967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96533" y="239889"/>
            <a:ext cx="9144000" cy="36953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Femtosecond pump-and-probe spectroscopy</a:t>
            </a:r>
            <a:b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(A. Zewail, Nobel Prize in Chemistry 1999) </a:t>
            </a:r>
            <a:endParaRPr lang="ru-RU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FB3DB16-DED4-4A24-850A-15534E1B1DD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339" y="1727091"/>
            <a:ext cx="5066258" cy="3403817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49C91AA3-28A3-4E22-8CCA-8E278DB632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5530" y="1521141"/>
            <a:ext cx="3091092" cy="454333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7162" y="5169846"/>
            <a:ext cx="830192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However, practically all pump-probe methods used so far utilized  relatively large laser pulse energies of E ≥ </a:t>
            </a:r>
            <a:r>
              <a:rPr lang="ru-RU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mkJ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2400" b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Aslo</a:t>
            </a:r>
            <a:r>
              <a:rPr lang="en-US" sz="24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light polarization effects were so far poor developed theoretically and experimentally.  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" name="Прямая соединительная линия 3">
            <a:extLst>
              <a:ext uri="{FF2B5EF4-FFF2-40B4-BE49-F238E27FC236}">
                <a16:creationId xmlns:a16="http://schemas.microsoft.com/office/drawing/2014/main" id="{3DAAF196-DEAC-B4ED-0B67-4268DF6B79A9}"/>
              </a:ext>
            </a:extLst>
          </p:cNvPr>
          <p:cNvCxnSpPr>
            <a:cxnSpLocks/>
          </p:cNvCxnSpPr>
          <p:nvPr/>
        </p:nvCxnSpPr>
        <p:spPr bwMode="auto">
          <a:xfrm>
            <a:off x="5128608" y="1773574"/>
            <a:ext cx="457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340B098A-9AD0-9EA2-1A45-063DF5476161}"/>
              </a:ext>
            </a:extLst>
          </p:cNvPr>
          <p:cNvCxnSpPr>
            <a:cxnSpLocks/>
          </p:cNvCxnSpPr>
          <p:nvPr/>
        </p:nvCxnSpPr>
        <p:spPr bwMode="auto">
          <a:xfrm flipV="1">
            <a:off x="5585809" y="1240174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CDE376E2-4C47-C0D8-78E5-34B385E2123A}"/>
              </a:ext>
            </a:extLst>
          </p:cNvPr>
          <p:cNvCxnSpPr>
            <a:cxnSpLocks/>
          </p:cNvCxnSpPr>
          <p:nvPr/>
        </p:nvCxnSpPr>
        <p:spPr bwMode="auto">
          <a:xfrm>
            <a:off x="5585810" y="1240174"/>
            <a:ext cx="2285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5A2104E-4172-D680-B4D2-D25522D3D0F8}"/>
              </a:ext>
            </a:extLst>
          </p:cNvPr>
          <p:cNvCxnSpPr>
            <a:cxnSpLocks/>
          </p:cNvCxnSpPr>
          <p:nvPr/>
        </p:nvCxnSpPr>
        <p:spPr bwMode="auto">
          <a:xfrm>
            <a:off x="5814408" y="1240174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Прямая соединительная линия 8">
            <a:extLst>
              <a:ext uri="{FF2B5EF4-FFF2-40B4-BE49-F238E27FC236}">
                <a16:creationId xmlns:a16="http://schemas.microsoft.com/office/drawing/2014/main" id="{C75F8E7C-7F25-C012-5D91-1B43B27F4E2B}"/>
              </a:ext>
            </a:extLst>
          </p:cNvPr>
          <p:cNvCxnSpPr>
            <a:cxnSpLocks/>
          </p:cNvCxnSpPr>
          <p:nvPr/>
        </p:nvCxnSpPr>
        <p:spPr bwMode="auto">
          <a:xfrm>
            <a:off x="5814408" y="1773574"/>
            <a:ext cx="457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9331EE2A-9760-1BBA-2CC0-90705D7BBFD2}"/>
              </a:ext>
            </a:extLst>
          </p:cNvPr>
          <p:cNvCxnSpPr>
            <a:cxnSpLocks/>
          </p:cNvCxnSpPr>
          <p:nvPr/>
        </p:nvCxnSpPr>
        <p:spPr bwMode="auto">
          <a:xfrm flipV="1">
            <a:off x="4900009" y="1240174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96FEC800-AC00-E151-466C-74B3DE7BF181}"/>
              </a:ext>
            </a:extLst>
          </p:cNvPr>
          <p:cNvCxnSpPr>
            <a:cxnSpLocks/>
          </p:cNvCxnSpPr>
          <p:nvPr/>
        </p:nvCxnSpPr>
        <p:spPr bwMode="auto">
          <a:xfrm>
            <a:off x="4900010" y="1240174"/>
            <a:ext cx="228599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946EAA52-D1D4-ED1E-516F-256D002199A5}"/>
              </a:ext>
            </a:extLst>
          </p:cNvPr>
          <p:cNvCxnSpPr>
            <a:cxnSpLocks/>
          </p:cNvCxnSpPr>
          <p:nvPr/>
        </p:nvCxnSpPr>
        <p:spPr bwMode="auto">
          <a:xfrm>
            <a:off x="5128608" y="1240174"/>
            <a:ext cx="0" cy="53340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Прямая соединительная линия 12">
            <a:extLst>
              <a:ext uri="{FF2B5EF4-FFF2-40B4-BE49-F238E27FC236}">
                <a16:creationId xmlns:a16="http://schemas.microsoft.com/office/drawing/2014/main" id="{8DD07E0A-7200-B074-0075-0F116D8F01A1}"/>
              </a:ext>
            </a:extLst>
          </p:cNvPr>
          <p:cNvCxnSpPr>
            <a:cxnSpLocks/>
          </p:cNvCxnSpPr>
          <p:nvPr/>
        </p:nvCxnSpPr>
        <p:spPr bwMode="auto">
          <a:xfrm>
            <a:off x="4442809" y="1773574"/>
            <a:ext cx="457201" cy="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6873DDC2-7663-4B18-F316-F1C5D6308691}"/>
              </a:ext>
            </a:extLst>
          </p:cNvPr>
          <p:cNvSpPr txBox="1"/>
          <p:nvPr/>
        </p:nvSpPr>
        <p:spPr>
          <a:xfrm>
            <a:off x="5357208" y="1802119"/>
            <a:ext cx="7387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Probe</a:t>
            </a:r>
            <a:endParaRPr lang="ru-RU" dirty="0"/>
          </a:p>
        </p:txBody>
      </p: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636D4672-EF66-040A-108D-EA94D89EC9AA}"/>
              </a:ext>
            </a:extLst>
          </p:cNvPr>
          <p:cNvCxnSpPr>
            <a:cxnSpLocks/>
          </p:cNvCxnSpPr>
          <p:nvPr/>
        </p:nvCxnSpPr>
        <p:spPr bwMode="auto">
          <a:xfrm>
            <a:off x="5128608" y="1316374"/>
            <a:ext cx="457201" cy="0"/>
          </a:xfrm>
          <a:prstGeom prst="straightConnector1">
            <a:avLst/>
          </a:prstGeom>
          <a:solidFill>
            <a:schemeClr val="accent1"/>
          </a:solidFill>
          <a:ln w="12700" cap="flat" cmpd="sng" algn="ctr">
            <a:solidFill>
              <a:srgbClr val="0070C0"/>
            </a:solidFill>
            <a:prstDash val="solid"/>
            <a:round/>
            <a:headEnd type="triangle"/>
            <a:tailEnd type="triangle"/>
          </a:ln>
          <a:effectLst/>
        </p:spPr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B731D553-248E-9DAD-71C4-C817275423DE}"/>
              </a:ext>
            </a:extLst>
          </p:cNvPr>
          <p:cNvSpPr txBox="1"/>
          <p:nvPr/>
        </p:nvSpPr>
        <p:spPr>
          <a:xfrm>
            <a:off x="4620610" y="1802119"/>
            <a:ext cx="731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Pump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763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EFDFFD55-9BC5-AABF-5B01-D90F7EA91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81" y="256350"/>
            <a:ext cx="10667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Light polarization density matrix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2FF7E08-90BB-18D1-DFEE-E038AC5437B9}"/>
              </a:ext>
            </a:extLst>
          </p:cNvPr>
          <p:cNvSpPr txBox="1"/>
          <p:nvPr/>
        </p:nvSpPr>
        <p:spPr>
          <a:xfrm>
            <a:off x="1706337" y="1873302"/>
            <a:ext cx="87793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where </a:t>
            </a:r>
            <a:r>
              <a:rPr 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</a:t>
            </a:r>
            <a:r>
              <a:rPr lang="en-US" sz="2000" b="1" baseline="30000" dirty="0">
                <a:solidFill>
                  <a:srgbClr val="002060"/>
                </a:solidFill>
                <a:sym typeface="Symbol" panose="05050102010706020507" pitchFamily="18" charset="2"/>
              </a:rPr>
              <a:t>(1)</a:t>
            </a:r>
            <a:r>
              <a:rPr 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, </a:t>
            </a:r>
            <a:r>
              <a:rPr lang="en-US" sz="2000" b="1" baseline="30000" dirty="0">
                <a:solidFill>
                  <a:srgbClr val="002060"/>
                </a:solidFill>
                <a:sym typeface="Symbol" panose="05050102010706020507" pitchFamily="18" charset="2"/>
              </a:rPr>
              <a:t>(2)</a:t>
            </a:r>
            <a:r>
              <a:rPr 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, </a:t>
            </a:r>
            <a:r>
              <a:rPr lang="en-US" sz="2000" b="1" baseline="30000" dirty="0">
                <a:solidFill>
                  <a:srgbClr val="002060"/>
                </a:solidFill>
                <a:sym typeface="Symbol" panose="05050102010706020507" pitchFamily="18" charset="2"/>
              </a:rPr>
              <a:t>(3)</a:t>
            </a:r>
            <a:r>
              <a:rPr 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 are corresponding linear and nonlinear optical susceptibilities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DC03F5E-0302-A2C7-FC8B-1A04D1492104}"/>
              </a:ext>
            </a:extLst>
          </p:cNvPr>
          <p:cNvSpPr txBox="1"/>
          <p:nvPr/>
        </p:nvSpPr>
        <p:spPr>
          <a:xfrm>
            <a:off x="558650" y="3347981"/>
            <a:ext cx="948772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The change of the probe light polarization matrix detected in experiment is given by: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5D9D51-F73A-5CF3-C1D6-31A54D677614}"/>
              </a:ext>
            </a:extLst>
          </p:cNvPr>
          <p:cNvSpPr txBox="1"/>
          <p:nvPr/>
        </p:nvSpPr>
        <p:spPr>
          <a:xfrm>
            <a:off x="558650" y="2335495"/>
            <a:ext cx="104753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A Cartesian component </a:t>
            </a:r>
            <a:r>
              <a:rPr lang="en-US" sz="2000" b="1" i="1" dirty="0" err="1">
                <a:solidFill>
                  <a:srgbClr val="002060"/>
                </a:solidFill>
              </a:rPr>
              <a:t>i</a:t>
            </a:r>
            <a:r>
              <a:rPr lang="en-US" sz="2000" b="1" dirty="0">
                <a:solidFill>
                  <a:srgbClr val="002060"/>
                </a:solidFill>
              </a:rPr>
              <a:t> of the outgoing probe beam electric field at frequency </a:t>
            </a:r>
            <a:r>
              <a:rPr lang="en-US" sz="2000" b="1" dirty="0">
                <a:solidFill>
                  <a:srgbClr val="002060"/>
                </a:solidFill>
                <a:sym typeface="Symbol" panose="05050102010706020507" pitchFamily="18" charset="2"/>
              </a:rPr>
              <a:t></a:t>
            </a:r>
            <a:r>
              <a:rPr lang="en-US" sz="20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pr</a:t>
            </a:r>
            <a:r>
              <a:rPr lang="en-US" sz="2000" b="1" dirty="0">
                <a:solidFill>
                  <a:srgbClr val="002060"/>
                </a:solidFill>
              </a:rPr>
              <a:t> is given by:</a:t>
            </a:r>
            <a:endParaRPr lang="ru-RU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B1B186-66FB-0E91-6D10-7FF021B7C4DA}"/>
                  </a:ext>
                </a:extLst>
              </p:cNvPr>
              <p:cNvSpPr txBox="1"/>
              <p:nvPr/>
            </p:nvSpPr>
            <p:spPr>
              <a:xfrm>
                <a:off x="2451371" y="3813426"/>
                <a:ext cx="7947498" cy="49109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∆</m:t>
                    </m:r>
                    <m:d>
                      <m:dPr>
                        <m:begChr m:val="["/>
                        <m:endChr m:val="]"/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𝑝𝑟</m:t>
                                </m:r>
                              </m:sub>
                            </m:sSub>
                          </m:e>
                        </m:d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𝐸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𝑗</m:t>
                                    </m:r>
                                  </m:sub>
                                </m:sSub>
                                <m:d>
                                  <m:d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𝑝𝑟</m:t>
                                        </m:r>
                                      </m:sub>
                                    </m:sSub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𝑝𝑟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</m:t>
                            </m:r>
                          </m:sub>
                        </m:sSub>
                      </m:e>
                    </m:d>
                    <m:sSup>
                      <m:sSup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𝐸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𝑗</m:t>
                                </m:r>
                              </m:sub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𝑖𝑛</m:t>
                                </m:r>
                              </m:sup>
                            </m:sSubSup>
                            <m:d>
                              <m:d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𝜔</m:t>
                                    </m:r>
                                  </m:e>
                                  <m:sub>
                                    <m:r>
                                      <a:rPr lang="en-US" sz="2000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𝑝𝑟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∗</m:t>
                        </m:r>
                      </m:sup>
                    </m:sSup>
                  </m:oMath>
                </a14:m>
                <a:endParaRPr lang="ru-RU" sz="2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4B1B186-66FB-0E91-6D10-7FF021B7C4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1371" y="3813426"/>
                <a:ext cx="7947498" cy="491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96A1CB-5121-2ED7-BC44-F29A9DAD7220}"/>
                  </a:ext>
                </a:extLst>
              </p:cNvPr>
              <p:cNvSpPr txBox="1"/>
              <p:nvPr/>
            </p:nvSpPr>
            <p:spPr>
              <a:xfrm>
                <a:off x="3487365" y="1505950"/>
                <a:ext cx="5510720" cy="35330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𝑷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𝜀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d>
                            </m:sup>
                          </m:sSup>
                          <m:r>
                            <a:rPr lang="en-US" sz="2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𝑬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𝜒</m:t>
                                  </m:r>
                                </m:e>
                                <m:sup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e>
                                  </m:d>
                                </m:sup>
                              </m:sSup>
                              <m:r>
                                <a:rPr lang="en-US" sz="2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𝜒</m:t>
                              </m:r>
                            </m:e>
                            <m:sup>
                              <m:d>
                                <m:d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3</m:t>
                                  </m:r>
                                </m:e>
                              </m:d>
                            </m:sup>
                          </m:sSup>
                          <m:sSup>
                            <m:sSup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𝑬</m:t>
                              </m:r>
                            </m:e>
                            <m: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+…</m:t>
                          </m:r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96A1CB-5121-2ED7-BC44-F29A9DAD72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365" y="1505950"/>
                <a:ext cx="5510720" cy="353302"/>
              </a:xfrm>
              <a:prstGeom prst="rect">
                <a:avLst/>
              </a:prstGeom>
              <a:blipFill>
                <a:blip r:embed="rId3"/>
                <a:stretch>
                  <a:fillRect l="-442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6F1AA57B-CEA1-B11D-029F-20E1775DF14D}"/>
              </a:ext>
            </a:extLst>
          </p:cNvPr>
          <p:cNvSpPr txBox="1"/>
          <p:nvPr/>
        </p:nvSpPr>
        <p:spPr>
          <a:xfrm>
            <a:off x="1309355" y="942705"/>
            <a:ext cx="98667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Media polarization under interaction with intensive laser light can be presented as a series:</a:t>
            </a:r>
            <a:endParaRPr lang="ru-RU" sz="20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157F-07CE-CFC6-70F5-135B512B0F1B}"/>
                  </a:ext>
                </a:extLst>
              </p:cNvPr>
              <p:cNvSpPr txBox="1"/>
              <p:nvPr/>
            </p:nvSpPr>
            <p:spPr>
              <a:xfrm>
                <a:off x="4100208" y="2861968"/>
                <a:ext cx="5393988" cy="35965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𝑜𝑢𝑡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𝑖𝑛</m:t>
                        </m:r>
                      </m:sup>
                    </m:sSubSup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𝑝𝑟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    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=ℇ 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𝑒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000" dirty="0"/>
                  <a:t>, </a:t>
                </a:r>
                <a:endParaRPr lang="ru-RU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36157F-07CE-CFC6-70F5-135B512B0F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00208" y="2861968"/>
                <a:ext cx="5393988" cy="359650"/>
              </a:xfrm>
              <a:prstGeom prst="rect">
                <a:avLst/>
              </a:prstGeom>
              <a:blipFill>
                <a:blip r:embed="rId4"/>
                <a:stretch>
                  <a:fillRect l="-1697" t="-13559" b="-3728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 Box 6">
            <a:extLst>
              <a:ext uri="{FF2B5EF4-FFF2-40B4-BE49-F238E27FC236}">
                <a16:creationId xmlns:a16="http://schemas.microsoft.com/office/drawing/2014/main" id="{9ADA5828-745B-D592-3799-5E5CA089DB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0397" y="4465252"/>
            <a:ext cx="743120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  Light polarization spherical tensor (Fano, </a:t>
            </a:r>
            <a:r>
              <a:rPr lang="en-US" altLang="ru-RU" sz="2000" b="1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Dyakonov</a:t>
            </a:r>
            <a:r>
              <a:rPr lang="en-US" alt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, </a:t>
            </a:r>
            <a:r>
              <a:rPr lang="en-US" altLang="ru-RU" sz="2000" b="1" baseline="0" dirty="0" err="1">
                <a:solidFill>
                  <a:srgbClr val="002060"/>
                </a:solidFill>
                <a:latin typeface="Times New Roman" panose="02020603050405020304" pitchFamily="18" charset="0"/>
              </a:rPr>
              <a:t>Omont</a:t>
            </a:r>
            <a:r>
              <a:rPr lang="en-US" altLang="ru-RU" sz="2000" b="1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):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5CECC296-FA1F-001B-4987-C7FC26D8F6D9}"/>
                  </a:ext>
                </a:extLst>
              </p:cNvPr>
              <p:cNvSpPr txBox="1"/>
              <p:nvPr/>
            </p:nvSpPr>
            <p:spPr bwMode="auto">
              <a:xfrm>
                <a:off x="4503670" y="5021683"/>
                <a:ext cx="2792075" cy="628650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𝐾𝑞</m:t>
                          </m:r>
                        </m:sub>
                      </m:sSub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𝐞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)=[</m:t>
                      </m:r>
                      <m:r>
                        <a:rPr lang="en-US" sz="20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𝒆</m:t>
                      </m:r>
                      <m:r>
                        <a:rPr lang="ru-RU" sz="20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ru-RU" sz="20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p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sSub>
                        <m:sSubPr>
                          <m:ctrlP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]</m:t>
                          </m:r>
                        </m:e>
                        <m:sub>
                          <m:r>
                            <a:rPr lang="en-US" sz="20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𝐾</m:t>
                          </m:r>
                          <m:r>
                            <a:rPr lang="ru-RU" sz="20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sub>
                      </m:sSub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Object 2">
                <a:extLst>
                  <a:ext uri="{FF2B5EF4-FFF2-40B4-BE49-F238E27FC236}">
                    <a16:creationId xmlns:a16="http://schemas.microsoft.com/office/drawing/2014/main" id="{5CECC296-FA1F-001B-4987-C7FC26D8F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03670" y="5021683"/>
                <a:ext cx="2792075" cy="6286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 Box 17">
            <a:extLst>
              <a:ext uri="{FF2B5EF4-FFF2-40B4-BE49-F238E27FC236}">
                <a16:creationId xmlns:a16="http://schemas.microsoft.com/office/drawing/2014/main" id="{B7AF3338-96B5-5050-91ED-68B5213DB7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6871" y="5739902"/>
            <a:ext cx="2634054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aseline="30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r>
              <a:rPr lang="en-US" altLang="ru-RU" b="1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K = 0, 1, 2    </a:t>
            </a:r>
            <a:r>
              <a:rPr lang="en-US" altLang="ru-RU" b="1" baseline="0" dirty="0">
                <a:solidFill>
                  <a:srgbClr val="00206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q</a:t>
            </a:r>
            <a:r>
              <a:rPr lang="ru-RU" altLang="ru-RU" b="1" baseline="0" dirty="0">
                <a:solidFill>
                  <a:srgbClr val="002060"/>
                </a:solidFill>
                <a:latin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ru-RU" b="1" baseline="0" dirty="0">
                <a:solidFill>
                  <a:srgbClr val="002060"/>
                </a:solidFill>
                <a:latin typeface="Times New Roman" panose="02020603050405020304" pitchFamily="18" charset="0"/>
              </a:rPr>
              <a:t>= - K … K</a:t>
            </a:r>
            <a:endParaRPr lang="en-US" altLang="ru-RU" b="1" baseline="-25000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0168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4">
            <a:extLst>
              <a:ext uri="{FF2B5EF4-FFF2-40B4-BE49-F238E27FC236}">
                <a16:creationId xmlns:a16="http://schemas.microsoft.com/office/drawing/2014/main" id="{BF590937-644C-45E8-E358-24FBF91BC2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52600" y="62806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Stokes parameters of the probe light beam  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A4956D-52BF-2094-94D8-F8395BE18755}"/>
                  </a:ext>
                </a:extLst>
              </p:cNvPr>
              <p:cNvSpPr txBox="1"/>
              <p:nvPr/>
            </p:nvSpPr>
            <p:spPr>
              <a:xfrm>
                <a:off x="6096000" y="4148827"/>
                <a:ext cx="5121614" cy="140423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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 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𝐸</m:t>
                          </m:r>
                          <m:r>
                            <a:rPr lang="en-US" b="0" i="1" baseline="-25000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 baseline="-2500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=−</m:t>
                          </m:r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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sym typeface="Symbol" panose="05050102010706020507" pitchFamily="18" charset="2"/>
                                </a:rPr>
                                <m:t>6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  <m:sub/>
                      </m:sSub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baseline="-25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22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2−2</m:t>
                        </m:r>
                      </m:sub>
                    </m:sSub>
                  </m:oMath>
                </a14:m>
                <a:r>
                  <a:rPr lang="en-US" dirty="0"/>
                  <a:t>; </a:t>
                </a:r>
                <a14:m>
                  <m:oMath xmlns:m="http://schemas.openxmlformats.org/officeDocument/2006/math">
                    <m: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baseline="-25000" smtClean="0">
                        <a:latin typeface="Cambria Math" panose="02040503050406030204" pitchFamily="18" charset="0"/>
                      </a:rPr>
                      <m:t>3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  <a:sym typeface="Symbol" panose="05050102010706020507" pitchFamily="18" charset="2"/>
                      </a:rPr>
                      <m:t>2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baseline="-25000">
                        <a:latin typeface="Cambria Math" panose="02040503050406030204" pitchFamily="18" charset="0"/>
                      </a:rPr>
                      <m:t>10</m:t>
                    </m:r>
                  </m:oMath>
                </a14:m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BA4956D-52BF-2094-94D8-F8395BE187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148827"/>
                <a:ext cx="5121614" cy="1404231"/>
              </a:xfrm>
              <a:prstGeom prst="rect">
                <a:avLst/>
              </a:prstGeom>
              <a:blipFill>
                <a:blip r:embed="rId2"/>
                <a:stretch>
                  <a:fillRect l="-15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A350917-29D7-1F6D-2694-EC1D9BD2F8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35" y="688133"/>
            <a:ext cx="6342901" cy="20360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A47089-855A-707B-84BE-EBDC72F2C2A3}"/>
                  </a:ext>
                </a:extLst>
              </p:cNvPr>
              <p:cNvSpPr txBox="1"/>
              <p:nvPr/>
            </p:nvSpPr>
            <p:spPr>
              <a:xfrm>
                <a:off x="2426837" y="3835628"/>
                <a:ext cx="1596334" cy="224734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𝑋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𝑌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b="0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45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−45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/>
              </a:p>
              <a:p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0A47089-855A-707B-84BE-EBDC72F2C2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6837" y="3835628"/>
                <a:ext cx="1596334" cy="224734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A92E450-5DEA-4F47-50FA-96419AD9DFF2}"/>
              </a:ext>
            </a:extLst>
          </p:cNvPr>
          <p:cNvSpPr txBox="1"/>
          <p:nvPr/>
        </p:nvSpPr>
        <p:spPr>
          <a:xfrm>
            <a:off x="2283191" y="3312691"/>
            <a:ext cx="20040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Stokes parameters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4C32771-DD17-1F79-C166-1D72A01AEA46}"/>
              </a:ext>
            </a:extLst>
          </p:cNvPr>
          <p:cNvSpPr txBox="1"/>
          <p:nvPr/>
        </p:nvSpPr>
        <p:spPr>
          <a:xfrm>
            <a:off x="6356173" y="3312691"/>
            <a:ext cx="4632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>
                <a:solidFill>
                  <a:srgbClr val="990000"/>
                </a:solidFill>
              </a:rPr>
              <a:t>Relationship between Stokes parameters and </a:t>
            </a:r>
          </a:p>
          <a:p>
            <a:pPr algn="ctr"/>
            <a:r>
              <a:rPr lang="en-US" b="1" dirty="0">
                <a:solidFill>
                  <a:srgbClr val="990000"/>
                </a:solidFill>
              </a:rPr>
              <a:t>elements of light polarization matrix</a:t>
            </a:r>
            <a:endParaRPr lang="ru-RU" b="1" dirty="0">
              <a:solidFill>
                <a:srgbClr val="99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29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5090B237-319F-E2BA-3BD3-78752C52E4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627" y="194385"/>
            <a:ext cx="964357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Theory: change of probe beam polarization matrix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591593-0F15-9E40-24E4-1A53E4227556}"/>
              </a:ext>
            </a:extLst>
          </p:cNvPr>
          <p:cNvSpPr txBox="1"/>
          <p:nvPr/>
        </p:nvSpPr>
        <p:spPr>
          <a:xfrm>
            <a:off x="120872" y="6326944"/>
            <a:ext cx="9538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B.Semak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Ya.Beltukov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O.Vasyutinskii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ChemPhysChem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2023, Vol.24, e202300405.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47FA8C-B268-E02F-D555-09B7B3AFDCB9}"/>
                  </a:ext>
                </a:extLst>
              </p:cNvPr>
              <p:cNvSpPr txBox="1"/>
              <p:nvPr/>
            </p:nvSpPr>
            <p:spPr>
              <a:xfrm>
                <a:off x="184535" y="1733235"/>
                <a:ext cx="9475030" cy="1123193"/>
              </a:xfrm>
              <a:prstGeom prst="rect">
                <a:avLst/>
              </a:prstGeom>
              <a:solidFill>
                <a:srgbClr val="3779C9">
                  <a:alpha val="16000"/>
                </a:srgb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𝐾𝑄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1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𝒑𝒓</m:t>
                              </m:r>
                            </m:sub>
                          </m:sSub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p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𝑝𝑟</m:t>
                              </m:r>
                            </m:sub>
                          </m:sSub>
                        </m:e>
                      </m:d>
                      <m:sSubSup>
                        <m:sSubSup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𝐾𝑄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p>
                      </m:sSubSup>
                      <m:d>
                        <m:dPr>
                          <m:ctrlP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𝒆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𝒑𝒓</m:t>
                              </m:r>
                            </m:sub>
                          </m:sSub>
                        </m:e>
                      </m:d>
                      <m:r>
                        <a:rPr lang="en-US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𝑝𝑢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,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</m:t>
                              </m:r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sub>
                          </m:sSub>
                        </m:sub>
                        <m:sup/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𝑝𝑢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  </m:t>
                              </m:r>
                              <m:m>
                                <m:mPr>
                                  <m:mcs>
                                    <m:mc>
                                      <m:mcPr>
                                        <m:count m:val="1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00206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𝑝𝑟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00206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d>
                        </m:e>
                      </m:nary>
                      <m:sSub>
                        <m:sSubPr>
                          <m:ctrlPr>
                            <a:rPr lang="en-US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Sup>
                                <m:sSubSup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  <m:t>𝐸</m:t>
                                  </m:r>
                                </m:e>
                                <m:sub>
                                  <m:sSub>
                                    <m:sSubPr>
                                      <m:ctrlPr>
                                        <a:rPr lang="en-US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𝐾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𝑝𝑢</m:t>
                                      </m:r>
                                    </m:sub>
                                  </m:sSub>
                                </m:sub>
                                <m:sup/>
                              </m:sSubSup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𝒆</m:t>
                                      </m:r>
                                    </m:e>
                                    <m:sub>
                                      <m:r>
                                        <a:rPr lang="en-US" b="1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𝒑</m:t>
                                      </m:r>
                                      <m:r>
                                        <a:rPr lang="en-US" b="1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𝒖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nary>
                                <m:naryPr>
                                  <m:chr m:val="⨂"/>
                                  <m:subHide m:val="on"/>
                                  <m:supHide m:val="on"/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naryPr>
                                <m:sub/>
                                <m:sup/>
                                <m:e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𝐸</m:t>
                                      </m:r>
                                    </m:e>
                                    <m:sub>
                                      <m:sSub>
                                        <m:sSubPr>
                                          <m:ctrlP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𝐾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𝑝</m:t>
                                          </m:r>
                                          <m:r>
                                            <a:rPr lang="en-US" b="0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sub>
                                      </m:sSub>
                                    </m:sub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𝑖𝑛</m:t>
                                      </m:r>
                                    </m:sup>
                                  </m:sSubSup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00206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US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𝒆</m:t>
                                          </m:r>
                                        </m:e>
                                        <m:sub>
                                          <m:r>
                                            <a:rPr lang="en-US" b="1" i="1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𝒑</m:t>
                                          </m:r>
                                          <m:r>
                                            <a:rPr lang="en-US" b="1" i="1" smtClean="0">
                                              <a:solidFill>
                                                <a:srgbClr val="002060"/>
                                              </a:solidFill>
                                              <a:latin typeface="Cambria Math" panose="02040503050406030204" pitchFamily="18" charset="0"/>
                                            </a:rPr>
                                            <m:t>𝒓</m:t>
                                          </m:r>
                                        </m:sub>
                                      </m:sSub>
                                    </m:e>
                                  </m:d>
                                </m:e>
                              </m:nary>
                            </m:e>
                          </m:d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𝐾𝑄</m:t>
                          </m:r>
                        </m:sub>
                      </m:sSub>
                    </m:oMath>
                  </m:oMathPara>
                </a14:m>
                <a:endParaRPr lang="en-US" i="1" dirty="0">
                  <a:solidFill>
                    <a:srgbClr val="002060"/>
                  </a:solidFill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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 [</m:t>
                    </m:r>
                    <m:r>
                      <a:rPr lang="en-US" b="0" i="1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𝐴𝐾𝑝𝑟</m:t>
                    </m:r>
                  </m:oMath>
                </a14:m>
                <a:r>
                  <a:rPr lang="en-US" baseline="-25000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 + (-1)</a:t>
                </a:r>
                <a:r>
                  <a:rPr lang="en-US" baseline="30000" dirty="0">
                    <a:solidFill>
                      <a:srgbClr val="002060"/>
                    </a:solidFill>
                    <a:ea typeface="Cambria Math" panose="02040503050406030204" pitchFamily="18" charset="0"/>
                    <a:sym typeface="Symbol" panose="05050102010706020507" pitchFamily="18" charset="2"/>
                  </a:rPr>
                  <a:t> </a:t>
                </a:r>
                <a14:m>
                  <m:oMath xmlns:m="http://schemas.openxmlformats.org/officeDocument/2006/math">
                    <m:r>
                      <a:rPr lang="en-US" b="0" i="0" smtClean="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(</m:t>
                    </m:r>
                    <m:r>
                      <a:rPr lang="en-US" i="1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𝐴</m:t>
                    </m:r>
                    <m:r>
                      <a:rPr lang="en-US" i="1" baseline="-25000">
                        <a:solidFill>
                          <a:srgbClr val="00206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Symbol" panose="05050102010706020507" pitchFamily="18" charset="2"/>
                      </a:rPr>
                      <m:t>𝐾𝑝𝑟</m:t>
                    </m:r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)*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i="1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002060"/>
                                </a:solidFill>
                                <a:latin typeface="Cambria Math" panose="02040503050406030204" pitchFamily="18" charset="0"/>
                              </a:rPr>
                              <m:t>𝑝𝑟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>
                    <a:solidFill>
                      <a:srgbClr val="002060"/>
                    </a:solidFill>
                    <a:ea typeface="Cambria Math" panose="02040503050406030204" pitchFamily="18" charset="0"/>
                  </a:rPr>
                  <a:t>]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47FA8C-B268-E02F-D555-09B7B3AFD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35" y="1733235"/>
                <a:ext cx="9475030" cy="1123193"/>
              </a:xfrm>
              <a:prstGeom prst="rect">
                <a:avLst/>
              </a:prstGeom>
              <a:blipFill>
                <a:blip r:embed="rId3"/>
                <a:stretch>
                  <a:fillRect l="-579" b="-1027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77CB2366-2E2A-43C7-CF5E-ED84D23E1DD6}"/>
              </a:ext>
            </a:extLst>
          </p:cNvPr>
          <p:cNvSpPr txBox="1"/>
          <p:nvPr/>
        </p:nvSpPr>
        <p:spPr>
          <a:xfrm>
            <a:off x="408272" y="3273132"/>
            <a:ext cx="9191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where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A5958C-077C-40C1-07FD-0C03C1536ACE}"/>
              </a:ext>
            </a:extLst>
          </p:cNvPr>
          <p:cNvSpPr txBox="1"/>
          <p:nvPr/>
        </p:nvSpPr>
        <p:spPr>
          <a:xfrm>
            <a:off x="120873" y="735470"/>
            <a:ext cx="92955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The general expression of the change of probe beam polarization matrix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in the spherical tensor representation can be written in the form:</a:t>
            </a:r>
            <a:endParaRPr lang="ru-RU" sz="2400" b="1" dirty="0">
              <a:solidFill>
                <a:srgbClr val="00206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2F7484-3895-D0C7-424D-48B26F230E41}"/>
                  </a:ext>
                </a:extLst>
              </p:cNvPr>
              <p:cNvSpPr txBox="1"/>
              <p:nvPr/>
            </p:nvSpPr>
            <p:spPr>
              <a:xfrm>
                <a:off x="1229735" y="3260743"/>
                <a:ext cx="3257109" cy="412485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b="1" i="1" baseline="-25000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𝑲𝒑𝒓</m:t>
                      </m:r>
                      <m:d>
                        <m:d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1" i="1" baseline="-2500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e>
                      </m:d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r>
                        <a:rPr lang="en-US" b="1" i="1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Symbol" panose="05050102010706020507" pitchFamily="18" charset="2"/>
                        </a:rPr>
                        <m:t></m:t>
                      </m:r>
                      <m:d>
                        <m:d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1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bSup>
                        <m:sSubSupPr>
                          <m:ctrlP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b="1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𝒑𝒖</m:t>
                              </m:r>
                            </m:sub>
                          </m:sSub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𝒏</m:t>
                          </m:r>
                          <m:r>
                            <a:rPr lang="en-US" b="1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1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b="1" i="1" baseline="-2500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e>
                      </m:d>
                      <m:r>
                        <a:rPr lang="en-US" b="1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b="1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D2F7484-3895-D0C7-424D-48B26F230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9735" y="3260743"/>
                <a:ext cx="3257109" cy="412485"/>
              </a:xfrm>
              <a:prstGeom prst="rect">
                <a:avLst/>
              </a:prstGeom>
              <a:blipFill>
                <a:blip r:embed="rId4"/>
                <a:stretch>
                  <a:fillRect l="-1311" t="-2941" b="-1176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41B9EF05-093B-4CFF-1360-3C75F6EAF5FC}"/>
              </a:ext>
            </a:extLst>
          </p:cNvPr>
          <p:cNvSpPr txBox="1"/>
          <p:nvPr/>
        </p:nvSpPr>
        <p:spPr>
          <a:xfrm>
            <a:off x="4440485" y="3296474"/>
            <a:ext cx="310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</a:rPr>
              <a:t>a</a:t>
            </a:r>
            <a:r>
              <a:rPr lang="en-US" sz="1800" b="1" dirty="0">
                <a:solidFill>
                  <a:srgbClr val="002060"/>
                </a:solidFill>
              </a:rPr>
              <a:t>nd the phase </a:t>
            </a:r>
            <a:r>
              <a:rPr lang="en-US" sz="1800" b="1" dirty="0">
                <a:solidFill>
                  <a:srgbClr val="002060"/>
                </a:solidFill>
                <a:sym typeface="Symbol" panose="05050102010706020507" pitchFamily="18" charset="2"/>
              </a:rPr>
              <a:t> = K + </a:t>
            </a:r>
            <a:r>
              <a:rPr lang="en-US" sz="1800" b="1" dirty="0" err="1">
                <a:solidFill>
                  <a:srgbClr val="002060"/>
                </a:solidFill>
                <a:sym typeface="Symbol" panose="05050102010706020507" pitchFamily="18" charset="2"/>
              </a:rPr>
              <a:t>K</a:t>
            </a:r>
            <a:r>
              <a:rPr lang="en-US" sz="1800" b="1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pu</a:t>
            </a:r>
            <a:r>
              <a:rPr lang="en-US" sz="1800" b="1" baseline="-25000" dirty="0">
                <a:solidFill>
                  <a:srgbClr val="002060"/>
                </a:solidFill>
                <a:sym typeface="Symbol" panose="05050102010706020507" pitchFamily="18" charset="2"/>
              </a:rPr>
              <a:t> </a:t>
            </a:r>
            <a:r>
              <a:rPr lang="en-US" sz="1800" b="1" dirty="0">
                <a:solidFill>
                  <a:srgbClr val="002060"/>
                </a:solidFill>
                <a:sym typeface="Symbol" panose="05050102010706020507" pitchFamily="18" charset="2"/>
              </a:rPr>
              <a:t>+ </a:t>
            </a:r>
            <a:r>
              <a:rPr lang="en-US" sz="1800" b="1" dirty="0" err="1">
                <a:solidFill>
                  <a:srgbClr val="002060"/>
                </a:solidFill>
                <a:sym typeface="Symbol" panose="05050102010706020507" pitchFamily="18" charset="2"/>
              </a:rPr>
              <a:t>K</a:t>
            </a:r>
            <a:r>
              <a:rPr lang="en-US" sz="1800" b="1" baseline="-25000" dirty="0" err="1">
                <a:solidFill>
                  <a:srgbClr val="002060"/>
                </a:solidFill>
                <a:sym typeface="Symbol" panose="05050102010706020507" pitchFamily="18" charset="2"/>
              </a:rPr>
              <a:t>pr</a:t>
            </a:r>
            <a:r>
              <a:rPr lang="en-US" sz="1800" b="1" dirty="0">
                <a:solidFill>
                  <a:srgbClr val="002060"/>
                </a:solidFill>
              </a:rPr>
              <a:t> </a:t>
            </a:r>
            <a:endParaRPr lang="ru-RU" sz="18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AEE5DA6-8F65-BBB0-6431-C477D824B9AE}"/>
              </a:ext>
            </a:extLst>
          </p:cNvPr>
          <p:cNvSpPr txBox="1"/>
          <p:nvPr/>
        </p:nvSpPr>
        <p:spPr>
          <a:xfrm>
            <a:off x="-13981" y="4672433"/>
            <a:ext cx="1182740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The expression is</a:t>
            </a:r>
            <a:r>
              <a:rPr lang="en-US" sz="2400" b="1" i="0" u="none" strike="noStrike" baseline="0" dirty="0">
                <a:solidFill>
                  <a:srgbClr val="002060"/>
                </a:solidFill>
              </a:rPr>
              <a:t> written as a product of the polarization-dependent Field tensor and the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2060"/>
                </a:solidFill>
              </a:rPr>
              <a:t>polarization-independent Molecular part. The Field tensor can be completely controlled by 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2060"/>
                </a:solidFill>
              </a:rPr>
              <a:t>experimentalist that</a:t>
            </a:r>
            <a:r>
              <a:rPr lang="en-US" sz="2400" b="1" i="0" u="none" strike="noStrike" dirty="0">
                <a:solidFill>
                  <a:srgbClr val="002060"/>
                </a:solidFill>
              </a:rPr>
              <a:t> </a:t>
            </a:r>
            <a:r>
              <a:rPr lang="en-US" sz="2400" b="1" i="0" u="none" strike="noStrike" baseline="0" dirty="0">
                <a:solidFill>
                  <a:srgbClr val="002060"/>
                </a:solidFill>
              </a:rPr>
              <a:t>allows for analysis of an arbitrary experimental geometry including all </a:t>
            </a:r>
          </a:p>
          <a:p>
            <a:pPr algn="l"/>
            <a:r>
              <a:rPr lang="en-US" sz="2400" b="1" i="0" u="none" strike="noStrike" baseline="0" dirty="0">
                <a:solidFill>
                  <a:srgbClr val="002060"/>
                </a:solidFill>
              </a:rPr>
              <a:t>possible light beams propagation directions</a:t>
            </a:r>
            <a:r>
              <a:rPr lang="en-US" sz="2400" b="1" i="0" u="none" strike="noStrike" dirty="0">
                <a:solidFill>
                  <a:srgbClr val="002060"/>
                </a:solidFill>
              </a:rPr>
              <a:t> </a:t>
            </a:r>
            <a:r>
              <a:rPr lang="en-US" sz="2400" b="1" i="0" u="none" strike="noStrike" baseline="0" dirty="0">
                <a:solidFill>
                  <a:srgbClr val="002060"/>
                </a:solidFill>
              </a:rPr>
              <a:t>and polarizations.</a:t>
            </a:r>
            <a:r>
              <a:rPr lang="en-US" sz="2400" b="1" dirty="0">
                <a:solidFill>
                  <a:srgbClr val="002060"/>
                </a:solidFill>
              </a:rPr>
              <a:t>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DB534C0-F115-FD9F-28F2-B0062B71997D}"/>
              </a:ext>
            </a:extLst>
          </p:cNvPr>
          <p:cNvSpPr txBox="1"/>
          <p:nvPr/>
        </p:nvSpPr>
        <p:spPr>
          <a:xfrm>
            <a:off x="62505" y="3799010"/>
            <a:ext cx="103653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ranks </a:t>
            </a:r>
            <a:r>
              <a:rPr lang="en-US" altLang="ru-RU" sz="16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K, </a:t>
            </a:r>
            <a:r>
              <a:rPr lang="en-US" altLang="ru-RU" sz="1600" b="1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sz="1600" b="1" baseline="-25000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pu</a:t>
            </a:r>
            <a:r>
              <a:rPr lang="en-US" altLang="ru-RU" sz="1600" b="1" baseline="-25000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,</a:t>
            </a:r>
            <a:r>
              <a:rPr lang="en-US" altLang="ru-RU" sz="16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 </a:t>
            </a:r>
            <a:r>
              <a:rPr lang="en-US" altLang="ru-RU" sz="1600" b="1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sz="1600" b="1" baseline="-25000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pr</a:t>
            </a:r>
            <a:r>
              <a:rPr lang="en-US" altLang="ru-RU" sz="1600" b="1" baseline="-25000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  </a:t>
            </a:r>
            <a:r>
              <a:rPr lang="en-US" altLang="ru-RU" sz="16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characterize light beams, they are all limited to K =0,1,2 and have a clear </a:t>
            </a:r>
          </a:p>
          <a:p>
            <a:r>
              <a:rPr lang="en-US" altLang="ru-RU" sz="16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physical meaning: K = 0 refers to the total light intensity; K=1 refers to the light circular polarization </a:t>
            </a:r>
          </a:p>
          <a:p>
            <a:r>
              <a:rPr lang="en-US" altLang="ru-RU" sz="16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K=2 refers to the light linear polarization  </a:t>
            </a:r>
            <a:endParaRPr lang="ru-RU" sz="1600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AF6B23C-89AC-ADD3-5B6E-559FB7DE858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086" y="0"/>
            <a:ext cx="1513379" cy="19028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8EE1A25-F04B-68F9-8525-4BBD2161EA5E}"/>
              </a:ext>
            </a:extLst>
          </p:cNvPr>
          <p:cNvSpPr txBox="1"/>
          <p:nvPr/>
        </p:nvSpPr>
        <p:spPr>
          <a:xfrm>
            <a:off x="10326483" y="2028581"/>
            <a:ext cx="184858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Dr. Ya. </a:t>
            </a:r>
            <a:r>
              <a:rPr lang="en-US" sz="2000" b="1" dirty="0" err="1"/>
              <a:t>Beltukov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42406000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9AC8FBD1-6232-3FFA-D2DC-3AC0F935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8481" y="317193"/>
            <a:ext cx="1066799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The role of the phase </a:t>
            </a:r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 = K + </a:t>
            </a:r>
            <a:r>
              <a:rPr lang="en-US" altLang="ru-RU" sz="2800" b="1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sz="2800" b="1" baseline="-25000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pu</a:t>
            </a:r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 + </a:t>
            </a:r>
            <a:r>
              <a:rPr lang="en-US" altLang="ru-RU" sz="2800" b="1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sz="2800" b="1" baseline="-25000" dirty="0" err="1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pr</a:t>
            </a:r>
            <a:endParaRPr lang="ru-RU" sz="2800" b="1" baseline="-25000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EDD02AE-55E6-1A2E-5E28-EE3BCB3F0528}"/>
              </a:ext>
            </a:extLst>
          </p:cNvPr>
          <p:cNvSpPr txBox="1"/>
          <p:nvPr/>
        </p:nvSpPr>
        <p:spPr>
          <a:xfrm>
            <a:off x="310185" y="3011922"/>
            <a:ext cx="435285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90000"/>
                </a:solidFill>
              </a:rPr>
              <a:t>If the phase </a:t>
            </a:r>
            <a:r>
              <a:rPr lang="en-US" altLang="ru-RU" sz="1800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 = K + </a:t>
            </a:r>
            <a:r>
              <a:rPr lang="en-US" altLang="ru-RU" sz="1800" b="1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sz="1800" b="1" baseline="-25000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pu</a:t>
            </a:r>
            <a:r>
              <a:rPr lang="en-US" altLang="ru-RU" sz="1800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 + </a:t>
            </a:r>
            <a:r>
              <a:rPr lang="en-US" altLang="ru-RU" sz="1800" b="1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sz="1800" b="1" baseline="-25000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pr</a:t>
            </a:r>
            <a:r>
              <a:rPr lang="en-US" b="1" dirty="0">
                <a:solidFill>
                  <a:srgbClr val="990000"/>
                </a:solidFill>
              </a:rPr>
              <a:t>  has </a:t>
            </a:r>
          </a:p>
          <a:p>
            <a:r>
              <a:rPr lang="en-US" b="1" dirty="0">
                <a:solidFill>
                  <a:srgbClr val="990000"/>
                </a:solidFill>
              </a:rPr>
              <a:t>even value, the above expression describes </a:t>
            </a:r>
          </a:p>
          <a:p>
            <a:r>
              <a:rPr lang="en-US" b="1" dirty="0">
                <a:solidFill>
                  <a:srgbClr val="990000"/>
                </a:solidFill>
              </a:rPr>
              <a:t>the absorption beam </a:t>
            </a:r>
            <a:r>
              <a:rPr lang="en-US" b="1" dirty="0">
                <a:solidFill>
                  <a:srgbClr val="00B050"/>
                </a:solidFill>
              </a:rPr>
              <a:t>linear dichroism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4889E9-AEDC-1DA3-BDFF-25B61DC63560}"/>
              </a:ext>
            </a:extLst>
          </p:cNvPr>
          <p:cNvSpPr txBox="1"/>
          <p:nvPr/>
        </p:nvSpPr>
        <p:spPr>
          <a:xfrm>
            <a:off x="0" y="969084"/>
            <a:ext cx="1230631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The expression describes three main effects of the probe beam passed through the MS: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absorption/gain, linear </a:t>
            </a:r>
            <a:r>
              <a:rPr lang="en-US" sz="2400" b="1" dirty="0" err="1">
                <a:solidFill>
                  <a:srgbClr val="002060"/>
                </a:solidFill>
              </a:rPr>
              <a:t>dichroism</a:t>
            </a:r>
            <a:r>
              <a:rPr lang="en-US" sz="2400" b="1" dirty="0">
                <a:solidFill>
                  <a:srgbClr val="002060"/>
                </a:solidFill>
              </a:rPr>
              <a:t>, and birefringence. All of them can occur simultaneously and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can be separated by slight changes of the detection scheme.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591593-0F15-9E40-24E4-1A53E4227556}"/>
              </a:ext>
            </a:extLst>
          </p:cNvPr>
          <p:cNvSpPr txBox="1"/>
          <p:nvPr/>
        </p:nvSpPr>
        <p:spPr>
          <a:xfrm>
            <a:off x="120871" y="6193758"/>
            <a:ext cx="88285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2060"/>
                </a:solidFill>
              </a:rPr>
              <a:t>B. Semak &amp; O. Vasyutinskii,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en-US" sz="2000" b="1" dirty="0" err="1">
                <a:solidFill>
                  <a:srgbClr val="002060"/>
                </a:solidFill>
              </a:rPr>
              <a:t>Optica&amp;Spectr</a:t>
            </a:r>
            <a:r>
              <a:rPr lang="en-US" sz="2000" b="1" dirty="0">
                <a:solidFill>
                  <a:srgbClr val="002060"/>
                </a:solidFill>
              </a:rPr>
              <a:t>, 2021, Vol. 129, p. 1007.</a:t>
            </a:r>
          </a:p>
          <a:p>
            <a:r>
              <a:rPr lang="en-US" sz="2000" b="1" dirty="0" err="1">
                <a:solidFill>
                  <a:srgbClr val="002060"/>
                </a:solidFill>
              </a:rPr>
              <a:t>B.Semak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Ya.Beltukov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O.Vasyutinskii</a:t>
            </a:r>
            <a:r>
              <a:rPr lang="en-US" sz="2000" b="1" dirty="0">
                <a:solidFill>
                  <a:srgbClr val="002060"/>
                </a:solidFill>
              </a:rPr>
              <a:t>, </a:t>
            </a:r>
            <a:r>
              <a:rPr lang="en-US" sz="2000" b="1" dirty="0" err="1">
                <a:solidFill>
                  <a:srgbClr val="002060"/>
                </a:solidFill>
              </a:rPr>
              <a:t>ChemPhysChem</a:t>
            </a:r>
            <a:r>
              <a:rPr lang="en-US" sz="2000" b="1" dirty="0">
                <a:solidFill>
                  <a:srgbClr val="002060"/>
                </a:solidFill>
              </a:rPr>
              <a:t>, 2023, Vol. </a:t>
            </a:r>
            <a:r>
              <a:rPr lang="en-US" sz="1800" b="1" i="1" u="none" strike="noStrike" baseline="0" dirty="0">
                <a:solidFill>
                  <a:srgbClr val="002060"/>
                </a:solidFill>
                <a:latin typeface="MyriadPro-It"/>
              </a:rPr>
              <a:t>24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MyriadPro-Regular"/>
              </a:rPr>
              <a:t>,</a:t>
            </a:r>
            <a:r>
              <a:rPr lang="en-US" sz="1800" b="0" i="0" u="none" strike="noStrike" baseline="0" dirty="0">
                <a:latin typeface="MyriadPro-Regular"/>
              </a:rPr>
              <a:t> </a:t>
            </a:r>
            <a:r>
              <a:rPr lang="en-US" sz="1800" b="1" i="0" u="none" strike="noStrike" baseline="0" dirty="0">
                <a:solidFill>
                  <a:srgbClr val="002060"/>
                </a:solidFill>
                <a:latin typeface="MyriadPro-Regular"/>
              </a:rPr>
              <a:t>e202300405</a:t>
            </a:r>
            <a:r>
              <a:rPr lang="en-US" sz="2000" b="1" dirty="0">
                <a:solidFill>
                  <a:srgbClr val="002060"/>
                </a:solidFill>
              </a:rPr>
              <a:t>. 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83F4FD2-85A1-8266-8303-13FD4F20812E}"/>
              </a:ext>
            </a:extLst>
          </p:cNvPr>
          <p:cNvSpPr txBox="1"/>
          <p:nvPr/>
        </p:nvSpPr>
        <p:spPr>
          <a:xfrm>
            <a:off x="374515" y="2218967"/>
            <a:ext cx="44236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90000"/>
                </a:solidFill>
              </a:rPr>
              <a:t>If  </a:t>
            </a:r>
            <a:r>
              <a:rPr lang="en-US" altLang="ru-RU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 = 0</a:t>
            </a:r>
            <a:r>
              <a:rPr lang="en-US" b="1" dirty="0">
                <a:solidFill>
                  <a:srgbClr val="990000"/>
                </a:solidFill>
              </a:rPr>
              <a:t> the above expression describes </a:t>
            </a:r>
          </a:p>
          <a:p>
            <a:r>
              <a:rPr lang="en-US" b="1" dirty="0">
                <a:solidFill>
                  <a:srgbClr val="990000"/>
                </a:solidFill>
              </a:rPr>
              <a:t>the probe beam absorption/gain: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0432B47-3287-62A2-9BA7-3150ACE50E42}"/>
              </a:ext>
            </a:extLst>
          </p:cNvPr>
          <p:cNvSpPr txBox="1"/>
          <p:nvPr/>
        </p:nvSpPr>
        <p:spPr>
          <a:xfrm>
            <a:off x="316158" y="4555248"/>
            <a:ext cx="526958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rgbClr val="990000"/>
                </a:solidFill>
              </a:rPr>
              <a:t>If the phase </a:t>
            </a:r>
            <a:r>
              <a:rPr lang="en-US" altLang="ru-RU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 = K + </a:t>
            </a:r>
            <a:r>
              <a:rPr lang="en-US" altLang="ru-RU" b="1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b="1" baseline="-25000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pu</a:t>
            </a:r>
            <a:r>
              <a:rPr lang="en-US" altLang="ru-RU" b="1" dirty="0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 + </a:t>
            </a:r>
            <a:r>
              <a:rPr lang="en-US" altLang="ru-RU" b="1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K</a:t>
            </a:r>
            <a:r>
              <a:rPr lang="en-US" altLang="ru-RU" b="1" baseline="-25000" dirty="0" err="1">
                <a:solidFill>
                  <a:srgbClr val="99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  <a:sym typeface="Symbol" panose="05050102010706020507" pitchFamily="18" charset="2"/>
              </a:rPr>
              <a:t>pr</a:t>
            </a:r>
            <a:r>
              <a:rPr lang="en-US" b="1" dirty="0">
                <a:solidFill>
                  <a:srgbClr val="990000"/>
                </a:solidFill>
              </a:rPr>
              <a:t>  has odd value, </a:t>
            </a:r>
            <a:endParaRPr lang="ru-RU" b="1" dirty="0">
              <a:solidFill>
                <a:srgbClr val="990000"/>
              </a:solidFill>
            </a:endParaRPr>
          </a:p>
          <a:p>
            <a:r>
              <a:rPr lang="en-US" b="1" dirty="0">
                <a:solidFill>
                  <a:srgbClr val="990000"/>
                </a:solidFill>
              </a:rPr>
              <a:t>the above expression describes the absorption beam </a:t>
            </a:r>
            <a:endParaRPr lang="ru-RU" b="1" dirty="0">
              <a:solidFill>
                <a:srgbClr val="990000"/>
              </a:solidFill>
            </a:endParaRPr>
          </a:p>
          <a:p>
            <a:r>
              <a:rPr lang="en-US" b="1" dirty="0">
                <a:solidFill>
                  <a:srgbClr val="00B050"/>
                </a:solidFill>
              </a:rPr>
              <a:t>birefringence</a:t>
            </a:r>
            <a:r>
              <a:rPr lang="en-US" b="1" dirty="0">
                <a:solidFill>
                  <a:srgbClr val="990000"/>
                </a:solidFill>
              </a:rPr>
              <a:t>. </a:t>
            </a:r>
            <a:endParaRPr lang="ru-RU" b="1" dirty="0">
              <a:solidFill>
                <a:srgbClr val="990000"/>
              </a:solidFill>
            </a:endParaRP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EE54B27-3253-CE66-5A25-BFFD4222A7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422" y="2809028"/>
            <a:ext cx="3442299" cy="1521596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18FB12B-2F65-4F40-77BE-11B34E4378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3612" y="4480161"/>
            <a:ext cx="3371062" cy="16187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52D478-C659-A10F-5FF7-7ADE3F74140B}"/>
                  </a:ext>
                </a:extLst>
              </p:cNvPr>
              <p:cNvSpPr txBox="1"/>
              <p:nvPr/>
            </p:nvSpPr>
            <p:spPr>
              <a:xfrm>
                <a:off x="3934307" y="2365141"/>
                <a:ext cx="3639458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𝑝𝑟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𝐼𝑚</m:t>
                      </m:r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[</m:t>
                      </m:r>
                      <m:sSup>
                        <m:sSupPr>
                          <m:ctrlPr>
                            <a:rPr lang="el-GR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Φ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∗</m:t>
                          </m:r>
                        </m:sup>
                      </m:sSup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</m:t>
                              </m:r>
                            </m:sub>
                          </m:sSub>
                        </m:e>
                      </m:d>
                      <m:d>
                        <m:d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f>
                                <m:fPr>
                                  <m:ctrlP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b="0" i="1" smtClean="0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</m:e>
                      </m:d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3352D478-C659-A10F-5FF7-7ADE3F741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07" y="2365141"/>
                <a:ext cx="3639458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75523D-B2E6-30A2-E62E-EC3B3D85A472}"/>
                  </a:ext>
                </a:extLst>
              </p:cNvPr>
              <p:cNvSpPr txBox="1"/>
              <p:nvPr/>
            </p:nvSpPr>
            <p:spPr>
              <a:xfrm>
                <a:off x="3511685" y="5106394"/>
                <a:ext cx="4795737" cy="768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sty m:val="p"/>
                            </m:rPr>
                            <a:rPr lang="el-GR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δ</m:t>
                          </m:r>
                          <m: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) </m:t>
                          </m:r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𝑅𝑒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B75523D-B2E6-30A2-E62E-EC3B3D85A4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1685" y="5106394"/>
                <a:ext cx="4795737" cy="76848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9D7442-5562-C66D-7127-942F4FE5EEBB}"/>
                  </a:ext>
                </a:extLst>
              </p:cNvPr>
              <p:cNvSpPr txBox="1"/>
              <p:nvPr/>
            </p:nvSpPr>
            <p:spPr>
              <a:xfrm>
                <a:off x="3934307" y="3403360"/>
                <a:ext cx="4202349" cy="768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u-RU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p>
                      </m:sSubSup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l-GR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𝜙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206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𝑝𝑟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𝐼𝑚</m:t>
                          </m:r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[</m:t>
                          </m:r>
                          <m:sSup>
                            <m:sSupPr>
                              <m:ctrlPr>
                                <a:rPr lang="el-G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l-GR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Φ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∗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d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  <m:sup>
                              <m: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sup>
                          </m:sSubSup>
                          <m:r>
                            <a:rPr lang="en-US" i="1">
                              <a:solidFill>
                                <a:srgbClr val="00206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]</m:t>
                          </m:r>
                        </m:num>
                        <m:den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</a:rPr>
                                <m:t>𝑜𝑢𝑡</m:t>
                              </m:r>
                            </m:sup>
                          </m:sSup>
                          <m:d>
                            <m:dPr>
                              <m:ctrlPr>
                                <a:rPr lang="en-US" i="1">
                                  <a:solidFill>
                                    <a:srgbClr val="00206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solidFill>
                                        <a:srgbClr val="00206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𝑝𝑟</m:t>
                                  </m:r>
                                </m:sub>
                              </m:sSub>
                            </m:e>
                          </m:d>
                        </m:den>
                      </m:f>
                    </m:oMath>
                  </m:oMathPara>
                </a14:m>
                <a:endParaRPr lang="ru-RU" dirty="0">
                  <a:solidFill>
                    <a:srgbClr val="002060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439D7442-5562-C66D-7127-942F4FE5EE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4307" y="3403360"/>
                <a:ext cx="4202349" cy="76848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304163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8FC9CD29-E088-71C8-E9BE-B7A9990AB9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19" y="142385"/>
            <a:ext cx="10667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Linear dichroism and birefringence: analysis of the first-order polarization   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443BB-29E8-54F3-1B8A-18418A80C8CD}"/>
                  </a:ext>
                </a:extLst>
              </p:cNvPr>
              <p:cNvSpPr txBox="1"/>
              <p:nvPr/>
            </p:nvSpPr>
            <p:spPr>
              <a:xfrm>
                <a:off x="7666902" y="546533"/>
                <a:ext cx="1434418" cy="549959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</m:t>
                          </m:r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400" b="1" i="1" baseline="-2500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443BB-29E8-54F3-1B8A-18418A80C8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6902" y="546533"/>
                <a:ext cx="1434418" cy="5499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9AC4B1-CC1C-7E31-E682-59ADCEEE05D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80" y="1696853"/>
            <a:ext cx="6644452" cy="43342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5A3699-B5D9-8AF3-26DF-910E82DC4522}"/>
              </a:ext>
            </a:extLst>
          </p:cNvPr>
          <p:cNvSpPr txBox="1"/>
          <p:nvPr/>
        </p:nvSpPr>
        <p:spPr>
          <a:xfrm>
            <a:off x="68091" y="6126801"/>
            <a:ext cx="12189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</a:rPr>
              <a:t>Birefringence signal </a:t>
            </a:r>
            <a:r>
              <a:rPr lang="en-US" sz="2000" b="1" i="1" dirty="0">
                <a:solidFill>
                  <a:srgbClr val="990000"/>
                </a:solidFill>
              </a:rPr>
              <a:t>I</a:t>
            </a:r>
            <a:r>
              <a:rPr lang="en-US" sz="2000" b="1" baseline="-25000" dirty="0">
                <a:solidFill>
                  <a:srgbClr val="990000"/>
                </a:solidFill>
              </a:rPr>
              <a:t>D</a:t>
            </a:r>
            <a:r>
              <a:rPr lang="en-US" sz="2000" b="1" dirty="0">
                <a:solidFill>
                  <a:srgbClr val="990000"/>
                </a:solidFill>
              </a:rPr>
              <a:t>(</a:t>
            </a:r>
            <a:r>
              <a:rPr lang="en-US" sz="2000" b="1" dirty="0">
                <a:solidFill>
                  <a:srgbClr val="990000"/>
                </a:solidFill>
                <a:sym typeface="Symbol" panose="05050102010706020507" pitchFamily="18" charset="2"/>
              </a:rPr>
              <a:t></a:t>
            </a:r>
            <a:r>
              <a:rPr lang="en-US" sz="2000" b="1" baseline="-25000" dirty="0">
                <a:solidFill>
                  <a:srgbClr val="990000"/>
                </a:solidFill>
                <a:sym typeface="Symbol" panose="05050102010706020507" pitchFamily="18" charset="2"/>
              </a:rPr>
              <a:t>pr</a:t>
            </a:r>
            <a:r>
              <a:rPr lang="en-US" sz="2000" b="1" dirty="0">
                <a:solidFill>
                  <a:srgbClr val="990000"/>
                </a:solidFill>
              </a:rPr>
              <a:t>) refers to off-resonance transitions from the state </a:t>
            </a:r>
            <a:r>
              <a:rPr lang="en-US" sz="2000" b="1" i="1" dirty="0">
                <a:solidFill>
                  <a:srgbClr val="990000"/>
                </a:solidFill>
              </a:rPr>
              <a:t>S</a:t>
            </a:r>
            <a:r>
              <a:rPr lang="en-US" sz="2000" b="1" baseline="-25000" dirty="0">
                <a:solidFill>
                  <a:srgbClr val="990000"/>
                </a:solidFill>
              </a:rPr>
              <a:t>1</a:t>
            </a:r>
            <a:r>
              <a:rPr lang="en-US" sz="2000" b="1" dirty="0">
                <a:solidFill>
                  <a:srgbClr val="990000"/>
                </a:solidFill>
              </a:rPr>
              <a:t> to the state </a:t>
            </a:r>
            <a:r>
              <a:rPr lang="en-US" sz="2000" b="1" i="1" dirty="0">
                <a:solidFill>
                  <a:srgbClr val="990000"/>
                </a:solidFill>
              </a:rPr>
              <a:t>S</a:t>
            </a:r>
            <a:r>
              <a:rPr lang="en-US" sz="2000" b="1" baseline="-25000" dirty="0">
                <a:solidFill>
                  <a:srgbClr val="990000"/>
                </a:solidFill>
              </a:rPr>
              <a:t>2</a:t>
            </a:r>
            <a:r>
              <a:rPr lang="en-US" sz="2000" b="1" dirty="0">
                <a:solidFill>
                  <a:srgbClr val="990000"/>
                </a:solidFill>
              </a:rPr>
              <a:t> by the probe beam </a:t>
            </a:r>
            <a:endParaRPr lang="ru-RU" sz="2000" b="1" dirty="0">
              <a:solidFill>
                <a:srgbClr val="99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04B16A-67B4-0450-3634-DF24EE59E5AA}"/>
              </a:ext>
            </a:extLst>
          </p:cNvPr>
          <p:cNvSpPr txBox="1"/>
          <p:nvPr/>
        </p:nvSpPr>
        <p:spPr>
          <a:xfrm>
            <a:off x="340466" y="5573947"/>
            <a:ext cx="114546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990000"/>
                </a:solidFill>
              </a:rPr>
              <a:t>Dichroism signal </a:t>
            </a:r>
            <a:r>
              <a:rPr lang="en-US" sz="2000" b="1" i="1" dirty="0">
                <a:solidFill>
                  <a:srgbClr val="990000"/>
                </a:solidFill>
              </a:rPr>
              <a:t>I</a:t>
            </a:r>
            <a:r>
              <a:rPr lang="en-US" sz="2000" b="1" baseline="-25000" dirty="0">
                <a:solidFill>
                  <a:srgbClr val="990000"/>
                </a:solidFill>
              </a:rPr>
              <a:t>A</a:t>
            </a:r>
            <a:r>
              <a:rPr lang="en-US" sz="2000" b="1" dirty="0">
                <a:solidFill>
                  <a:srgbClr val="990000"/>
                </a:solidFill>
              </a:rPr>
              <a:t>(</a:t>
            </a:r>
            <a:r>
              <a:rPr lang="en-US" sz="2000" b="1" dirty="0">
                <a:solidFill>
                  <a:srgbClr val="990000"/>
                </a:solidFill>
                <a:sym typeface="Symbol" panose="05050102010706020507" pitchFamily="18" charset="2"/>
              </a:rPr>
              <a:t></a:t>
            </a:r>
            <a:r>
              <a:rPr lang="en-US" sz="2000" b="1" baseline="-25000" dirty="0">
                <a:solidFill>
                  <a:srgbClr val="990000"/>
                </a:solidFill>
                <a:sym typeface="Symbol" panose="05050102010706020507" pitchFamily="18" charset="2"/>
              </a:rPr>
              <a:t>pr</a:t>
            </a:r>
            <a:r>
              <a:rPr lang="en-US" sz="2000" b="1" dirty="0">
                <a:solidFill>
                  <a:srgbClr val="990000"/>
                </a:solidFill>
              </a:rPr>
              <a:t>) refers to resonance transitions from the state </a:t>
            </a:r>
            <a:r>
              <a:rPr lang="en-US" sz="2000" b="1" i="1" dirty="0">
                <a:solidFill>
                  <a:srgbClr val="990000"/>
                </a:solidFill>
              </a:rPr>
              <a:t>S</a:t>
            </a:r>
            <a:r>
              <a:rPr lang="en-US" sz="2000" b="1" baseline="-25000" dirty="0">
                <a:solidFill>
                  <a:srgbClr val="990000"/>
                </a:solidFill>
              </a:rPr>
              <a:t>1</a:t>
            </a:r>
            <a:r>
              <a:rPr lang="en-US" sz="2000" b="1" dirty="0">
                <a:solidFill>
                  <a:srgbClr val="990000"/>
                </a:solidFill>
              </a:rPr>
              <a:t> to the state </a:t>
            </a:r>
            <a:r>
              <a:rPr lang="en-US" sz="2000" b="1" i="1" dirty="0">
                <a:solidFill>
                  <a:srgbClr val="990000"/>
                </a:solidFill>
              </a:rPr>
              <a:t>S</a:t>
            </a:r>
            <a:r>
              <a:rPr lang="en-US" sz="2000" b="1" baseline="-25000" dirty="0">
                <a:solidFill>
                  <a:srgbClr val="990000"/>
                </a:solidFill>
              </a:rPr>
              <a:t>2</a:t>
            </a:r>
            <a:r>
              <a:rPr lang="en-US" sz="2000" b="1" dirty="0">
                <a:solidFill>
                  <a:srgbClr val="990000"/>
                </a:solidFill>
              </a:rPr>
              <a:t> by the probe beam </a:t>
            </a:r>
            <a:endParaRPr lang="ru-RU" sz="2000" b="1" dirty="0">
              <a:solidFill>
                <a:srgbClr val="990000"/>
              </a:solidFill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B301E50-B118-1783-CF8B-E23922C61B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811" y="1705486"/>
            <a:ext cx="2345209" cy="34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39088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>
            <a:extLst>
              <a:ext uri="{FF2B5EF4-FFF2-40B4-BE49-F238E27FC236}">
                <a16:creationId xmlns:a16="http://schemas.microsoft.com/office/drawing/2014/main" id="{D72D552F-3F49-63E0-CEC8-3D06BB1F0E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3919" y="142385"/>
            <a:ext cx="10667999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en-US" altLang="ru-RU" sz="2800" b="1" dirty="0">
                <a:solidFill>
                  <a:srgbClr val="860000"/>
                </a:solidFill>
                <a:latin typeface="Lucida Sans Unicode" panose="020B0602030504020204" pitchFamily="34" charset="0"/>
                <a:cs typeface="Lucida Sans Unicode" panose="020B0602030504020204" pitchFamily="34" charset="0"/>
              </a:rPr>
              <a:t>Stimulated Raman scattering: analysis of the third-order nonlinear polarization   </a:t>
            </a:r>
            <a:endParaRPr lang="ru-RU" sz="2800" b="1" dirty="0">
              <a:solidFill>
                <a:srgbClr val="860000"/>
              </a:solidFill>
              <a:latin typeface="Lucida Sans Unicode" pitchFamily="34" charset="0"/>
              <a:cs typeface="Lucida Sans Unicode" panose="020B0602030504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1B68F-F188-7293-7002-79E2F9AED87C}"/>
                  </a:ext>
                </a:extLst>
              </p:cNvPr>
              <p:cNvSpPr txBox="1"/>
              <p:nvPr/>
            </p:nvSpPr>
            <p:spPr>
              <a:xfrm>
                <a:off x="8153284" y="538893"/>
                <a:ext cx="1434418" cy="549959"/>
              </a:xfrm>
              <a:prstGeom prst="rect">
                <a:avLst/>
              </a:prstGeom>
              <a:solidFill>
                <a:schemeClr val="accent1">
                  <a:alpha val="16000"/>
                </a:schemeClr>
              </a:solidFill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sSub>
                            <m:sSubPr>
                              <m:ctrlPr>
                                <a:rPr lang="en-US" sz="24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𝑲</m:t>
                              </m:r>
                            </m:e>
                            <m:sub>
                              <m:r>
                                <a:rPr lang="en-US" sz="2400" b="1" i="1">
                                  <a:solidFill>
                                    <a:srgbClr val="99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𝒑𝒖</m:t>
                              </m:r>
                            </m:sub>
                          </m:sSub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  <m:r>
                            <a:rPr lang="en-US" sz="2400" b="1" i="1" smtClean="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sup>
                      </m:sSubSup>
                      <m:d>
                        <m:dPr>
                          <m:ctrlPr>
                            <a:rPr lang="en-US" sz="2400" b="1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𝝎</m:t>
                          </m:r>
                          <m:r>
                            <a:rPr lang="en-US" sz="2400" b="1" i="1" baseline="-25000">
                              <a:solidFill>
                                <a:srgbClr val="99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𝒑𝒓</m:t>
                          </m:r>
                        </m:e>
                      </m:d>
                      <m:r>
                        <a:rPr lang="en-US" sz="2400" b="1" i="1" smtClean="0">
                          <a:solidFill>
                            <a:srgbClr val="99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ru-RU" sz="2400" b="1" dirty="0">
                  <a:solidFill>
                    <a:srgbClr val="99000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D11B68F-F188-7293-7002-79E2F9AED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3284" y="538893"/>
                <a:ext cx="1434418" cy="549959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7CDC0A9-ED2C-3A35-82F2-D41DB83DE43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537" y="2011849"/>
            <a:ext cx="4092052" cy="3000220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9FF2FC3A-FA01-5728-F2A6-0DBA26668E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3653" y="1828141"/>
            <a:ext cx="4178349" cy="31424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1A9295D-8473-67C8-ECF7-EB00A577D219}"/>
              </a:ext>
            </a:extLst>
          </p:cNvPr>
          <p:cNvSpPr txBox="1"/>
          <p:nvPr/>
        </p:nvSpPr>
        <p:spPr>
          <a:xfrm>
            <a:off x="8130939" y="1233771"/>
            <a:ext cx="19840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Resonant SRS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975C98-6333-75A0-4C0D-904945B936F2}"/>
              </a:ext>
            </a:extLst>
          </p:cNvPr>
          <p:cNvSpPr txBox="1"/>
          <p:nvPr/>
        </p:nvSpPr>
        <p:spPr>
          <a:xfrm>
            <a:off x="6767455" y="5256847"/>
            <a:ext cx="53014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Both linear dichroism and birefringence </a:t>
            </a:r>
          </a:p>
          <a:p>
            <a:r>
              <a:rPr lang="en-US" sz="2400" b="1" dirty="0">
                <a:solidFill>
                  <a:srgbClr val="002060"/>
                </a:solidFill>
              </a:rPr>
              <a:t>can be recorded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22A31EE-66BA-30EE-D0F9-A61CC2D59886}"/>
              </a:ext>
            </a:extLst>
          </p:cNvPr>
          <p:cNvSpPr txBox="1"/>
          <p:nvPr/>
        </p:nvSpPr>
        <p:spPr>
          <a:xfrm>
            <a:off x="1484344" y="1217314"/>
            <a:ext cx="248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Off-resonant SRS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51BC1CA-3B42-F880-8112-8182E143A0A4}"/>
              </a:ext>
            </a:extLst>
          </p:cNvPr>
          <p:cNvSpPr txBox="1"/>
          <p:nvPr/>
        </p:nvSpPr>
        <p:spPr>
          <a:xfrm>
            <a:off x="268840" y="5216144"/>
            <a:ext cx="5155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</a:rPr>
              <a:t>Only linear dichroism can be recorded  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E06DB0-9EF8-D0DB-95F2-FF29F8998E9A}"/>
              </a:ext>
            </a:extLst>
          </p:cNvPr>
          <p:cNvSpPr txBox="1"/>
          <p:nvPr/>
        </p:nvSpPr>
        <p:spPr>
          <a:xfrm>
            <a:off x="92267" y="6235230"/>
            <a:ext cx="9538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B.Semak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Ya.Beltukov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O.Vasyutinskii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</a:rPr>
              <a:t>ChemPhysChem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</a:rPr>
              <a:t>, 2023, Vol.24, e202300405. </a:t>
            </a:r>
            <a:endParaRPr lang="ru-RU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61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8150</TotalTime>
  <Words>1517</Words>
  <Application>Microsoft Office PowerPoint</Application>
  <PresentationFormat>Широкоэкранный</PresentationFormat>
  <Paragraphs>180</Paragraphs>
  <Slides>20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Calibri</vt:lpstr>
      <vt:lpstr>Calibri Light</vt:lpstr>
      <vt:lpstr>Cambria Math</vt:lpstr>
      <vt:lpstr>Franklin Gothic Medium</vt:lpstr>
      <vt:lpstr>Lucida Sans Unicode</vt:lpstr>
      <vt:lpstr>MyriadPro-It</vt:lpstr>
      <vt:lpstr>MyriadPro-Regular</vt:lpstr>
      <vt:lpstr>Symbol</vt:lpstr>
      <vt:lpstr>Times New Roman</vt:lpstr>
      <vt:lpstr>Тема Office</vt:lpstr>
      <vt:lpstr>Презентация PowerPoint</vt:lpstr>
      <vt:lpstr>Презентация PowerPoint</vt:lpstr>
      <vt:lpstr>Femtosecond pump-and-probe spectroscopy (A. Zewail, Nobel Prize in Chemistry 1999)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SRS in pure water and in NADH in aqueous solution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Oleg</dc:creator>
  <cp:lastModifiedBy>Oleg Vasyutinskii</cp:lastModifiedBy>
  <cp:revision>441</cp:revision>
  <dcterms:created xsi:type="dcterms:W3CDTF">2021-09-25T09:52:51Z</dcterms:created>
  <dcterms:modified xsi:type="dcterms:W3CDTF">2024-11-19T21:36:00Z</dcterms:modified>
</cp:coreProperties>
</file>