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3" r:id="rId2"/>
    <p:sldId id="303" r:id="rId3"/>
    <p:sldId id="295" r:id="rId4"/>
    <p:sldId id="296" r:id="rId5"/>
    <p:sldId id="321" r:id="rId6"/>
    <p:sldId id="322" r:id="rId7"/>
    <p:sldId id="317" r:id="rId8"/>
    <p:sldId id="325" r:id="rId9"/>
    <p:sldId id="324" r:id="rId10"/>
    <p:sldId id="320" r:id="rId11"/>
    <p:sldId id="318" r:id="rId12"/>
    <p:sldId id="319" r:id="rId13"/>
    <p:sldId id="323" r:id="rId14"/>
    <p:sldId id="301" r:id="rId15"/>
    <p:sldId id="331" r:id="rId16"/>
    <p:sldId id="326" r:id="rId17"/>
    <p:sldId id="327" r:id="rId18"/>
    <p:sldId id="330" r:id="rId19"/>
    <p:sldId id="329" r:id="rId20"/>
    <p:sldId id="328" r:id="rId21"/>
    <p:sldId id="299" r:id="rId22"/>
    <p:sldId id="302" r:id="rId23"/>
    <p:sldId id="298" r:id="rId24"/>
    <p:sldId id="304" r:id="rId25"/>
    <p:sldId id="294" r:id="rId26"/>
    <p:sldId id="312" r:id="rId27"/>
    <p:sldId id="311" r:id="rId28"/>
    <p:sldId id="305" r:id="rId29"/>
    <p:sldId id="306" r:id="rId30"/>
    <p:sldId id="307" r:id="rId31"/>
    <p:sldId id="308" r:id="rId32"/>
    <p:sldId id="309" r:id="rId33"/>
    <p:sldId id="310" r:id="rId34"/>
    <p:sldId id="313" r:id="rId35"/>
    <p:sldId id="314" r:id="rId36"/>
    <p:sldId id="316" r:id="rId37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FFFF66"/>
    <a:srgbClr val="66FF66"/>
    <a:srgbClr val="66FFCC"/>
    <a:srgbClr val="99FF99"/>
    <a:srgbClr val="CC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7B219-711E-4800-A53E-BD60F255CFA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BC8A1-741C-4CB6-A313-8415C862BED5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A4C65-88F0-419F-B4E0-1320C82AA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5805B-2DCB-480A-BE2E-B8413C010430}" type="slidenum">
              <a:rPr lang="fr-FR"/>
              <a:pPr/>
              <a:t>20</a:t>
            </a:fld>
            <a:endParaRPr lang="fr-FR"/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85B4F2C-2E92-4E33-BB34-4B021A0E7546}" type="slidenum">
              <a:rPr lang="it-IT" sz="1200">
                <a:latin typeface="Arial" charset="0"/>
                <a:cs typeface="Arial" charset="0"/>
              </a:rPr>
              <a:pPr algn="r" eaLnBrk="1" hangingPunct="1"/>
              <a:t>20</a:t>
            </a:fld>
            <a:endParaRPr lang="it-IT" sz="1200">
              <a:latin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61EEA-8ACF-49B6-90A5-542FF40056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3E6EF-B9F1-4D26-A6D6-EA1A9A7463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3871-E8AD-4D7C-87C1-CDCEBDE07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CC8674-6F70-4586-A34F-7F2D9F287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6161C-97B6-4448-8A60-EB63EA989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8C3D8-C6BF-4EB9-AF58-12E5F8524D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24AE7-A4F5-448F-83A9-EB5F58ADD1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87B25-B89C-4C00-9C5A-0E563081DE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A8D7-43B0-42D6-9680-04E8769AAC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603A8-4271-4B43-9EEA-C62B63984C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5D197-526A-4475-945F-5749A4F37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73FD-42D1-4426-BF34-FB1209050F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FD5226-CAF0-4BFE-892D-13ECC08E39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4071942"/>
            <a:ext cx="2221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 smtClean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643182"/>
            <a:ext cx="8637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EXCITONS IN NANOSTRUCTURES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457200"/>
          </a:xfrm>
        </p:spPr>
        <p:txBody>
          <a:bodyPr/>
          <a:lstStyle/>
          <a:p>
            <a:r>
              <a:rPr lang="en-GB" sz="4000" dirty="0"/>
              <a:t>Energy gaps and lattice parameters</a:t>
            </a:r>
          </a:p>
        </p:txBody>
      </p:sp>
      <p:pic>
        <p:nvPicPr>
          <p:cNvPr id="45059" name="Picture 3" descr="H:\tex\word\nanotech\la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663291" cy="5419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785818"/>
          </a:xfrm>
        </p:spPr>
        <p:txBody>
          <a:bodyPr/>
          <a:lstStyle/>
          <a:p>
            <a:r>
              <a:rPr lang="en-GB" sz="3200" b="1" dirty="0" err="1">
                <a:solidFill>
                  <a:srgbClr val="FF0000"/>
                </a:solidFill>
              </a:rPr>
              <a:t>Tunneling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500034" y="1428736"/>
            <a:ext cx="474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QW with barriers of finite height </a:t>
            </a:r>
            <a:r>
              <a:rPr lang="en-GB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7413" name="Picture 1029" descr="H:\tex\word\nanotech\fin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2563813" cy="3124200"/>
          </a:xfrm>
          <a:prstGeom prst="rect">
            <a:avLst/>
          </a:prstGeom>
          <a:noFill/>
        </p:spPr>
      </p:pic>
      <p:sp>
        <p:nvSpPr>
          <p:cNvPr id="17414" name="Line 1030"/>
          <p:cNvSpPr>
            <a:spLocks noChangeShapeType="1"/>
          </p:cNvSpPr>
          <p:nvPr/>
        </p:nvSpPr>
        <p:spPr bwMode="auto">
          <a:xfrm>
            <a:off x="3505200" y="22860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3643306" y="3286124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6143636" y="1714488"/>
            <a:ext cx="191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In the barrier</a:t>
            </a:r>
          </a:p>
        </p:txBody>
      </p:sp>
      <p:graphicFrame>
        <p:nvGraphicFramePr>
          <p:cNvPr id="17417" name="Object 1033"/>
          <p:cNvGraphicFramePr>
            <a:graphicFrameLocks noChangeAspect="1"/>
          </p:cNvGraphicFramePr>
          <p:nvPr/>
        </p:nvGraphicFramePr>
        <p:xfrm>
          <a:off x="4714876" y="2285992"/>
          <a:ext cx="4284662" cy="979488"/>
        </p:xfrm>
        <a:graphic>
          <a:graphicData uri="http://schemas.openxmlformats.org/presentationml/2006/ole">
            <p:oleObj spid="_x0000_s2050" name="Equation" r:id="rId4" imgW="1002960" imgH="228600" progId="Equation.3">
              <p:embed/>
            </p:oleObj>
          </a:graphicData>
        </a:graphic>
      </p:graphicFrame>
      <p:graphicFrame>
        <p:nvGraphicFramePr>
          <p:cNvPr id="17418" name="Object 1034"/>
          <p:cNvGraphicFramePr>
            <a:graphicFrameLocks noChangeAspect="1"/>
          </p:cNvGraphicFramePr>
          <p:nvPr/>
        </p:nvGraphicFramePr>
        <p:xfrm>
          <a:off x="4143372" y="3429000"/>
          <a:ext cx="4572000" cy="1492250"/>
        </p:xfrm>
        <a:graphic>
          <a:graphicData uri="http://schemas.openxmlformats.org/presentationml/2006/ole">
            <p:oleObj spid="_x0000_s2051" name="Equation" r:id="rId5" imgW="1473120" imgH="482400" progId="Equation.3">
              <p:embed/>
            </p:oleObj>
          </a:graphicData>
        </a:graphic>
      </p:graphicFrame>
      <p:sp>
        <p:nvSpPr>
          <p:cNvPr id="17419" name="Text Box 1035"/>
          <p:cNvSpPr txBox="1">
            <a:spLocks noChangeArrowheads="1"/>
          </p:cNvSpPr>
          <p:nvPr/>
        </p:nvSpPr>
        <p:spPr bwMode="auto">
          <a:xfrm>
            <a:off x="5029200" y="5257800"/>
            <a:ext cx="32657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chemeClr val="tx1"/>
                </a:solidFill>
                <a:latin typeface="Arial" charset="0"/>
              </a:rPr>
              <a:t>Wavefunction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 decays more</a:t>
            </a:r>
          </a:p>
          <a:p>
            <a:r>
              <a:rPr lang="en-GB" sz="2000" dirty="0">
                <a:solidFill>
                  <a:schemeClr val="tx1"/>
                </a:solidFill>
                <a:latin typeface="Arial" charset="0"/>
              </a:rPr>
              <a:t>slowly in the barrier when</a:t>
            </a:r>
          </a:p>
          <a:p>
            <a:r>
              <a:rPr lang="en-GB" sz="2000" dirty="0">
                <a:solidFill>
                  <a:schemeClr val="tx1"/>
                </a:solidFill>
                <a:latin typeface="Arial" charset="0"/>
              </a:rPr>
              <a:t>its energy gets closer to </a:t>
            </a:r>
            <a:r>
              <a:rPr lang="en-GB" sz="2000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endParaRPr lang="en-GB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Multiple  QW’s </a:t>
            </a:r>
            <a:r>
              <a:rPr lang="en-GB" sz="2800" b="1" dirty="0">
                <a:solidFill>
                  <a:srgbClr val="FF0000"/>
                </a:solidFill>
              </a:rPr>
              <a:t>versus </a:t>
            </a:r>
            <a:r>
              <a:rPr lang="en-GB" sz="2800" b="1" dirty="0" err="1">
                <a:solidFill>
                  <a:srgbClr val="FF0000"/>
                </a:solidFill>
              </a:rPr>
              <a:t>superlattices</a:t>
            </a:r>
            <a:r>
              <a:rPr lang="en-GB" sz="2800" b="1" dirty="0">
                <a:solidFill>
                  <a:srgbClr val="FF0000"/>
                </a:solidFill>
              </a:rPr>
              <a:t> (SL)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91000"/>
            <a:ext cx="3200400" cy="1090613"/>
            <a:chOff x="384" y="960"/>
            <a:chExt cx="2016" cy="687"/>
          </a:xfrm>
        </p:grpSpPr>
        <p:pic>
          <p:nvPicPr>
            <p:cNvPr id="53252" name="Picture 4" descr="C:\Mijn documenten\introphys\well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960"/>
              <a:ext cx="2016" cy="687"/>
            </a:xfrm>
            <a:prstGeom prst="rect">
              <a:avLst/>
            </a:prstGeom>
            <a:noFill/>
          </p:spPr>
        </p:pic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1104" y="144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62200" y="4191000"/>
            <a:ext cx="3200400" cy="1090613"/>
            <a:chOff x="384" y="960"/>
            <a:chExt cx="2016" cy="687"/>
          </a:xfrm>
        </p:grpSpPr>
        <p:pic>
          <p:nvPicPr>
            <p:cNvPr id="53255" name="Picture 7" descr="C:\Mijn documenten\introphys\well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960"/>
              <a:ext cx="2016" cy="687"/>
            </a:xfrm>
            <a:prstGeom prst="rect">
              <a:avLst/>
            </a:prstGeom>
            <a:noFill/>
          </p:spPr>
        </p:pic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>
              <a:off x="1104" y="144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495800" y="4191000"/>
            <a:ext cx="3200400" cy="1090613"/>
            <a:chOff x="384" y="960"/>
            <a:chExt cx="2016" cy="687"/>
          </a:xfrm>
        </p:grpSpPr>
        <p:pic>
          <p:nvPicPr>
            <p:cNvPr id="53258" name="Picture 10" descr="C:\Mijn documenten\introphys\well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" y="960"/>
              <a:ext cx="2016" cy="687"/>
            </a:xfrm>
            <a:prstGeom prst="rect">
              <a:avLst/>
            </a:prstGeom>
            <a:noFill/>
          </p:spPr>
        </p:pic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1104" y="144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57158" y="1000108"/>
            <a:ext cx="8305800" cy="2039938"/>
            <a:chOff x="384" y="1034"/>
            <a:chExt cx="5232" cy="1285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84" y="1632"/>
              <a:ext cx="2016" cy="687"/>
              <a:chOff x="384" y="960"/>
              <a:chExt cx="2016" cy="687"/>
            </a:xfrm>
          </p:grpSpPr>
          <p:pic>
            <p:nvPicPr>
              <p:cNvPr id="53262" name="Picture 14" descr="C:\Mijn documenten\introphys\well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" y="960"/>
                <a:ext cx="2016" cy="687"/>
              </a:xfrm>
              <a:prstGeom prst="rect">
                <a:avLst/>
              </a:prstGeom>
              <a:noFill/>
            </p:spPr>
          </p:pic>
          <p:sp>
            <p:nvSpPr>
              <p:cNvPr id="53263" name="Line 15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600" y="1632"/>
              <a:ext cx="2016" cy="687"/>
              <a:chOff x="384" y="960"/>
              <a:chExt cx="2016" cy="687"/>
            </a:xfrm>
          </p:grpSpPr>
          <p:pic>
            <p:nvPicPr>
              <p:cNvPr id="53265" name="Picture 17" descr="C:\Mijn documenten\introphys\well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4" y="960"/>
                <a:ext cx="2016" cy="687"/>
              </a:xfrm>
              <a:prstGeom prst="rect">
                <a:avLst/>
              </a:prstGeom>
              <a:noFill/>
            </p:spPr>
          </p:pic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2304" y="168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>
              <a:off x="1680" y="1488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9" name="Text Box 21"/>
            <p:cNvSpPr txBox="1">
              <a:spLocks noChangeArrowheads="1"/>
            </p:cNvSpPr>
            <p:nvPr/>
          </p:nvSpPr>
          <p:spPr bwMode="auto">
            <a:xfrm>
              <a:off x="2006" y="1034"/>
              <a:ext cx="10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>
                  <a:solidFill>
                    <a:schemeClr val="tx1"/>
                  </a:solidFill>
                  <a:latin typeface="Times New Roman" pitchFamily="18" charset="0"/>
                </a:rPr>
                <a:t>L</a:t>
              </a:r>
              <a:r>
                <a:rPr lang="en-GB" i="1" baseline="-25000">
                  <a:solidFill>
                    <a:schemeClr val="tx1"/>
                  </a:solidFill>
                  <a:latin typeface="Times New Roman" pitchFamily="18" charset="0"/>
                </a:rPr>
                <a:t>barrier </a:t>
              </a:r>
              <a:r>
                <a:rPr lang="en-GB" i="1">
                  <a:solidFill>
                    <a:schemeClr val="tx1"/>
                  </a:solidFill>
                  <a:latin typeface="Times New Roman" pitchFamily="18" charset="0"/>
                </a:rPr>
                <a:t>&gt;&gt; l</a:t>
              </a:r>
              <a:r>
                <a:rPr lang="en-GB" i="1" baseline="-25000">
                  <a:solidFill>
                    <a:schemeClr val="tx1"/>
                  </a:solidFill>
                  <a:latin typeface="Times New Roman" pitchFamily="18" charset="0"/>
                </a:rPr>
                <a:t>D</a:t>
              </a:r>
              <a:endParaRPr lang="en-GB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590800" y="3429000"/>
            <a:ext cx="146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GB" i="1" baseline="-25000">
                <a:solidFill>
                  <a:schemeClr val="tx1"/>
                </a:solidFill>
                <a:latin typeface="Times New Roman" pitchFamily="18" charset="0"/>
              </a:rPr>
              <a:t>barrier </a:t>
            </a:r>
            <a:r>
              <a:rPr lang="en-GB" i="1">
                <a:solidFill>
                  <a:schemeClr val="tx1"/>
                </a:solidFill>
                <a:latin typeface="Times New Roman" pitchFamily="18" charset="0"/>
              </a:rPr>
              <a:t>~ l</a:t>
            </a:r>
            <a:r>
              <a:rPr lang="en-GB" i="1" baseline="-25000">
                <a:solidFill>
                  <a:schemeClr val="tx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571472" y="107154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  <a:latin typeface="Arial" charset="0"/>
              </a:rPr>
              <a:t>Multi QW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5851525" y="3089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441325" y="3392488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Superlattice</a:t>
            </a: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4719638" y="609600"/>
            <a:ext cx="442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same energy level in each well</a:t>
            </a:r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4724400" y="3429000"/>
            <a:ext cx="327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Arial" charset="0"/>
              </a:rPr>
              <a:t>formation of minibands</a:t>
            </a:r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28600" y="4876800"/>
            <a:ext cx="7315200" cy="152400"/>
          </a:xfrm>
          <a:prstGeom prst="rect">
            <a:avLst/>
          </a:prstGeom>
          <a:solidFill>
            <a:srgbClr val="66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1143000" y="2438400"/>
            <a:ext cx="914400" cy="0"/>
          </a:xfrm>
          <a:prstGeom prst="line">
            <a:avLst/>
          </a:prstGeom>
          <a:noFill/>
          <a:ln w="476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>
            <a:off x="6248400" y="2438400"/>
            <a:ext cx="914400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1643042" y="5643578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imes New Roman" pitchFamily="18" charset="0"/>
              </a:rPr>
              <a:t>A new 3D material with 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</a:rPr>
              <a:t>tunable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</a:rPr>
              <a:t> energy bands !</a:t>
            </a: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4837113" y="1071546"/>
            <a:ext cx="430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enhances absorption/emission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4" grpId="0" build="p" autoUpdateAnimBg="0"/>
      <p:bldP spid="53275" grpId="0" build="p" autoUpdateAnimBg="0"/>
      <p:bldP spid="53276" grpId="0" animBg="1"/>
      <p:bldP spid="53277" grpId="0" animBg="1"/>
      <p:bldP spid="53278" grpId="0" animBg="1"/>
      <p:bldP spid="53279" grpId="0" build="p" autoUpdateAnimBg="0"/>
      <p:bldP spid="5328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22275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QW  </a:t>
            </a:r>
            <a:r>
              <a:rPr lang="en-GB" sz="4000" b="1" dirty="0">
                <a:solidFill>
                  <a:srgbClr val="FF0000"/>
                </a:solidFill>
                <a:sym typeface="Symbol" pitchFamily="18" charset="2"/>
              </a:rPr>
              <a:t> SL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2227" name="Picture 3" descr="C:\Mijn documenten\introphys\QWtoS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90650"/>
            <a:ext cx="6654800" cy="546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lib.znate.ru/pars_docs/refs/217/216641/216641_html_m5e0387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7496"/>
            <a:ext cx="8873334" cy="42864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857232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Density of states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714348" y="1285860"/>
            <a:ext cx="7683493" cy="5847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3200" dirty="0"/>
              <a:t>The main property of an exciton is it mobility</a:t>
            </a:r>
            <a:endParaRPr lang="ru-RU" sz="3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41281" y="1535202"/>
          <a:ext cx="6795360" cy="5066452"/>
        </p:xfrm>
        <a:graphic>
          <a:graphicData uri="http://schemas.openxmlformats.org/presentationml/2006/ole">
            <p:oleObj spid="_x0000_s29698" name="Graph" r:id="rId3" imgW="4092854" imgH="2872435" progId="Origin50.Graph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0430" y="357166"/>
            <a:ext cx="209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EXCITON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57563"/>
            <a:ext cx="58674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071538" y="142852"/>
            <a:ext cx="3500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dirty="0" smtClean="0"/>
              <a:t>Exciton theory</a:t>
            </a:r>
            <a:endParaRPr lang="it-IT" sz="3200" dirty="0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85786" y="3000372"/>
            <a:ext cx="10001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 smtClean="0">
                <a:solidFill>
                  <a:srgbClr val="FF0000"/>
                </a:solidFill>
              </a:rPr>
              <a:t>Frenkel</a:t>
            </a: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0"/>
            <a:ext cx="43561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9" name="Line 13"/>
          <p:cNvSpPr>
            <a:spLocks noChangeShapeType="1"/>
          </p:cNvSpPr>
          <p:nvPr/>
        </p:nvSpPr>
        <p:spPr bwMode="auto">
          <a:xfrm flipV="1">
            <a:off x="0" y="857232"/>
            <a:ext cx="4286248" cy="50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86050" y="30003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Mott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3000372"/>
            <a:ext cx="96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Wannier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47529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714480" y="500042"/>
            <a:ext cx="5529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dirty="0" smtClean="0"/>
              <a:t>Experimental observation, </a:t>
            </a:r>
            <a:r>
              <a:rPr lang="it-IT" sz="3200" dirty="0"/>
              <a:t>1956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0" y="2786058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Evgeny</a:t>
            </a:r>
            <a:r>
              <a:rPr lang="en-US" dirty="0" smtClean="0"/>
              <a:t> Gross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1805" t="-994" r="5555" b="40758"/>
          <a:stretch>
            <a:fillRect/>
          </a:stretch>
        </p:blipFill>
        <p:spPr bwMode="auto">
          <a:xfrm>
            <a:off x="1643042" y="2071678"/>
            <a:ext cx="6422915" cy="335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24525" y="981075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16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8596" y="2214554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Chain of photon absorptions and emissions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14282" y="285728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dirty="0" smtClean="0">
                <a:solidFill>
                  <a:srgbClr val="FF0000"/>
                </a:solidFill>
              </a:rPr>
              <a:t>Exciton polaritons. Mixed exciton photon states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4480" y="5572140"/>
            <a:ext cx="519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Exciton = dielectric response of crystals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20826" y="2251153"/>
          <a:ext cx="7951702" cy="3821054"/>
        </p:xfrm>
        <a:graphic>
          <a:graphicData uri="http://schemas.openxmlformats.org/presentationml/2006/ole">
            <p:oleObj spid="_x0000_s32770" name="Graph" r:id="rId3" imgW="3098880" imgH="1488960" progId="Origin50.Grap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0364" y="785794"/>
            <a:ext cx="343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Dielectric function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357298"/>
            <a:ext cx="321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Reasons for </a:t>
            </a:r>
            <a:r>
              <a:rPr lang="en-US" sz="3200" b="1" dirty="0" err="1" smtClean="0">
                <a:solidFill>
                  <a:srgbClr val="FF0000"/>
                </a:solidFill>
              </a:rPr>
              <a:t>nano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285992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desirable to control properties of devices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3857628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decision is  </a:t>
            </a:r>
            <a:r>
              <a:rPr lang="en-US" dirty="0" smtClean="0"/>
              <a:t>NANOSTRUCTURES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243138"/>
            <a:ext cx="5903912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0"/>
            <a:ext cx="60833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86632" cy="51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1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91558" cy="519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643314"/>
            <a:ext cx="333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nanostructures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500174"/>
            <a:ext cx="3126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Single </a:t>
            </a:r>
            <a:r>
              <a:rPr lang="en-US" dirty="0" err="1" smtClean="0"/>
              <a:t>heterojunctions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Quantum wells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Quantum wires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Quantum dots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Superlattices</a:t>
            </a:r>
            <a:r>
              <a:rPr lang="en-US" dirty="0" smtClean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4429132"/>
            <a:ext cx="2175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QWs can be of </a:t>
            </a:r>
          </a:p>
          <a:p>
            <a:r>
              <a:rPr lang="en-US" dirty="0" smtClean="0"/>
              <a:t>Type I </a:t>
            </a:r>
          </a:p>
          <a:p>
            <a:r>
              <a:rPr lang="en-US" dirty="0" smtClean="0"/>
              <a:t>Type II </a:t>
            </a:r>
          </a:p>
          <a:p>
            <a:r>
              <a:rPr lang="en-US" dirty="0" smtClean="0"/>
              <a:t>Type III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714356"/>
            <a:ext cx="336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Kinds of nanostructures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1000108"/>
            <a:ext cx="4429156" cy="785818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Wishes for devices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4357694"/>
            <a:ext cx="7772400" cy="2057400"/>
          </a:xfrm>
        </p:spPr>
        <p:txBody>
          <a:bodyPr/>
          <a:lstStyle/>
          <a:p>
            <a:r>
              <a:rPr lang="en-GB" sz="2400" dirty="0"/>
              <a:t>fast  electronics:  high frequency	GHz</a:t>
            </a:r>
          </a:p>
          <a:p>
            <a:pPr lvl="1"/>
            <a:r>
              <a:rPr lang="en-GB" sz="2400" dirty="0"/>
              <a:t>mobile telephones, satellite receivers (TV), computers</a:t>
            </a:r>
          </a:p>
          <a:p>
            <a:r>
              <a:rPr lang="en-GB" sz="2400" dirty="0"/>
              <a:t>optoelectronics  :    current  </a:t>
            </a:r>
            <a:r>
              <a:rPr lang="en-GB" sz="2400" dirty="0">
                <a:sym typeface="Symbol" pitchFamily="18" charset="2"/>
              </a:rPr>
              <a:t></a:t>
            </a:r>
            <a:r>
              <a:rPr lang="en-GB" sz="2400" dirty="0"/>
              <a:t> light</a:t>
            </a:r>
          </a:p>
          <a:p>
            <a:pPr lvl="1"/>
            <a:r>
              <a:rPr lang="en-GB" sz="2400" dirty="0"/>
              <a:t>lasers, LED,  telecommunications (light through fibres) </a:t>
            </a:r>
          </a:p>
          <a:p>
            <a:pPr lvl="1"/>
            <a:r>
              <a:rPr lang="en-GB" sz="2400" dirty="0"/>
              <a:t>solar cells, photocells, light detectors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28926" y="3714752"/>
            <a:ext cx="314571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Which applications</a:t>
            </a:r>
            <a:endParaRPr lang="en-GB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85786" y="1857364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as small as </a:t>
            </a:r>
            <a:r>
              <a:rPr lang="en-GB" dirty="0" smtClean="0"/>
              <a:t>possible   </a:t>
            </a:r>
            <a:endParaRPr lang="en-GB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as fast as possible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low operating costs, small consumption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/>
              <a:t>cheap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3174" y="142852"/>
            <a:ext cx="3210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Reasons for </a:t>
            </a:r>
            <a:r>
              <a:rPr lang="en-US" sz="3200" b="1" dirty="0" err="1" smtClean="0">
                <a:solidFill>
                  <a:srgbClr val="FF0000"/>
                </a:solidFill>
              </a:rPr>
              <a:t>nano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42844" y="2500306"/>
          <a:ext cx="2759075" cy="2411413"/>
        </p:xfrm>
        <a:graphic>
          <a:graphicData uri="http://schemas.openxmlformats.org/presentationml/2006/ole">
            <p:oleObj spid="_x0000_s20481" name="Graph" r:id="rId3" imgW="2759040" imgH="2412000" progId="Origin50.Graph">
              <p:embed/>
            </p:oleObj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214678" y="2643182"/>
          <a:ext cx="2759075" cy="2246313"/>
        </p:xfrm>
        <a:graphic>
          <a:graphicData uri="http://schemas.openxmlformats.org/presentationml/2006/ole">
            <p:oleObj spid="_x0000_s20482" name="Graph" r:id="rId4" imgW="2759040" imgH="2246400" progId="Origin50.Graph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384925" y="2643182"/>
          <a:ext cx="2759075" cy="2251075"/>
        </p:xfrm>
        <a:graphic>
          <a:graphicData uri="http://schemas.openxmlformats.org/presentationml/2006/ole">
            <p:oleObj spid="_x0000_s20483" name="Graph" r:id="rId5" imgW="2759040" imgH="2250720" progId="Origin50.Grap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1000108"/>
            <a:ext cx="351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</a:t>
            </a:r>
            <a:r>
              <a:rPr lang="en-US" b="1" dirty="0" err="1" smtClean="0">
                <a:solidFill>
                  <a:srgbClr val="FF0000"/>
                </a:solidFill>
              </a:rPr>
              <a:t>heterostructures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642918"/>
            <a:ext cx="7286676" cy="533400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The principle of a semiconductor QW</a:t>
            </a:r>
          </a:p>
        </p:txBody>
      </p:sp>
      <p:pic>
        <p:nvPicPr>
          <p:cNvPr id="43011" name="Picture 3" descr="H:\tex\word\nanotech\SL_cry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133600"/>
            <a:ext cx="5705475" cy="1376363"/>
          </a:xfrm>
          <a:prstGeom prst="rect">
            <a:avLst/>
          </a:prstGeo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28662" y="1428736"/>
            <a:ext cx="67714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New artificial material formed by thin layers of semiconductors </a:t>
            </a:r>
          </a:p>
          <a:p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with different energy gaps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0" y="2057400"/>
            <a:ext cx="904875" cy="1187450"/>
            <a:chOff x="3888" y="1322"/>
            <a:chExt cx="570" cy="748"/>
          </a:xfrm>
        </p:grpSpPr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4118" y="1322"/>
              <a:ext cx="34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  <a:latin typeface="Times New Roman" pitchFamily="18" charset="0"/>
                </a:rPr>
                <a:t>Ga</a:t>
              </a:r>
            </a:p>
            <a:p>
              <a:r>
                <a:rPr lang="en-GB">
                  <a:solidFill>
                    <a:schemeClr val="tx1"/>
                  </a:solidFill>
                  <a:latin typeface="Times New Roman" pitchFamily="18" charset="0"/>
                </a:rPr>
                <a:t>Al</a:t>
              </a:r>
            </a:p>
            <a:p>
              <a:r>
                <a:rPr lang="en-GB">
                  <a:solidFill>
                    <a:schemeClr val="tx1"/>
                  </a:solidFill>
                  <a:latin typeface="Times New Roman" pitchFamily="18" charset="0"/>
                </a:rPr>
                <a:t>As</a:t>
              </a:r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3888" y="16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3888" y="1440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3888" y="1872"/>
              <a:ext cx="96" cy="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09600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4343400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2209800" y="3581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914400" y="35814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AlAs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895600" y="35814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GaAs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4648200" y="36576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imes New Roman" pitchFamily="18" charset="0"/>
              </a:rPr>
              <a:t>AlAs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" y="4343400"/>
            <a:ext cx="5562600" cy="1905000"/>
            <a:chOff x="432" y="2688"/>
            <a:chExt cx="3504" cy="1200"/>
          </a:xfrm>
        </p:grpSpPr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1392" y="307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>
              <a:off x="1392" y="355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>
              <a:off x="432" y="26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>
              <a:off x="432" y="384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>
              <a:off x="2784" y="26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2784" y="388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1" name="Line 23"/>
            <p:cNvSpPr>
              <a:spLocks noChangeShapeType="1"/>
            </p:cNvSpPr>
            <p:nvPr/>
          </p:nvSpPr>
          <p:spPr bwMode="auto">
            <a:xfrm>
              <a:off x="1008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66560" name="Object 0"/>
            <p:cNvGraphicFramePr>
              <a:graphicFrameLocks noChangeAspect="1"/>
            </p:cNvGraphicFramePr>
            <p:nvPr/>
          </p:nvGraphicFramePr>
          <p:xfrm>
            <a:off x="432" y="3024"/>
            <a:ext cx="528" cy="391"/>
          </p:xfrm>
          <a:graphic>
            <a:graphicData uri="http://schemas.openxmlformats.org/presentationml/2006/ole">
              <p:oleObj spid="_x0000_s3074" name="Equation" r:id="rId6" imgW="342720" imgH="253800" progId="Equation.3">
                <p:embed/>
              </p:oleObj>
            </a:graphicData>
          </a:graphic>
        </p:graphicFrame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>
              <a:off x="1968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66561" name="Object 1"/>
            <p:cNvGraphicFramePr>
              <a:graphicFrameLocks noChangeAspect="1"/>
            </p:cNvGraphicFramePr>
            <p:nvPr/>
          </p:nvGraphicFramePr>
          <p:xfrm>
            <a:off x="3408" y="3072"/>
            <a:ext cx="528" cy="391"/>
          </p:xfrm>
          <a:graphic>
            <a:graphicData uri="http://schemas.openxmlformats.org/presentationml/2006/ole">
              <p:oleObj spid="_x0000_s3075" name="Equation" r:id="rId7" imgW="342720" imgH="253800" progId="Equation.3">
                <p:embed/>
              </p:oleObj>
            </a:graphicData>
          </a:graphic>
        </p:graphicFrame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3264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66562" name="Object 2"/>
            <p:cNvGraphicFramePr>
              <a:graphicFrameLocks noChangeAspect="1"/>
            </p:cNvGraphicFramePr>
            <p:nvPr/>
          </p:nvGraphicFramePr>
          <p:xfrm>
            <a:off x="2103" y="3120"/>
            <a:ext cx="547" cy="391"/>
          </p:xfrm>
          <a:graphic>
            <a:graphicData uri="http://schemas.openxmlformats.org/presentationml/2006/ole">
              <p:oleObj spid="_x0000_s3076" name="Equation" r:id="rId8" imgW="355320" imgH="253800" progId="Equation.3">
                <p:embed/>
              </p:oleObj>
            </a:graphicData>
          </a:graphic>
        </p:graphicFrame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62000" y="4343400"/>
            <a:ext cx="7226300" cy="1905000"/>
            <a:chOff x="432" y="2688"/>
            <a:chExt cx="4552" cy="1200"/>
          </a:xfrm>
        </p:grpSpPr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432" y="2688"/>
              <a:ext cx="96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432" y="3840"/>
              <a:ext cx="96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2784" y="2688"/>
              <a:ext cx="96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2784" y="3888"/>
              <a:ext cx="960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>
              <a:off x="1392" y="3552"/>
              <a:ext cx="1392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>
              <a:off x="1392" y="3072"/>
              <a:ext cx="1392" cy="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1392" y="2688"/>
              <a:ext cx="0" cy="38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>
              <a:off x="2784" y="2688"/>
              <a:ext cx="0" cy="384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1392" y="3552"/>
              <a:ext cx="0" cy="288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2784" y="3552"/>
              <a:ext cx="0" cy="3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8" name="Text Box 40"/>
            <p:cNvSpPr txBox="1">
              <a:spLocks noChangeArrowheads="1"/>
            </p:cNvSpPr>
            <p:nvPr/>
          </p:nvSpPr>
          <p:spPr bwMode="auto">
            <a:xfrm>
              <a:off x="4272" y="2697"/>
              <a:ext cx="7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CC0099"/>
                  </a:solidFill>
                  <a:latin typeface="Arial" charset="0"/>
                </a:rPr>
                <a:t>a QW !</a:t>
              </a:r>
              <a:endParaRPr lang="en-GB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2286000" y="4800600"/>
            <a:ext cx="22098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2286000" y="4572000"/>
            <a:ext cx="22098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2286000" y="5943600"/>
            <a:ext cx="2209800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2286000" y="5791200"/>
            <a:ext cx="2209800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2286000" y="6096000"/>
            <a:ext cx="2209800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6572264" y="5572140"/>
            <a:ext cx="457200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>
            <a:off x="6572264" y="5214950"/>
            <a:ext cx="45720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7072330" y="5072074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Bound states electron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7143768" y="5429264"/>
            <a:ext cx="169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Arial" charset="0"/>
              </a:rPr>
              <a:t>Bound states holes</a:t>
            </a:r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2667000" y="4800600"/>
            <a:ext cx="0" cy="990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6786578" y="592933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8080"/>
                </a:solidFill>
                <a:latin typeface="Times New Roman" pitchFamily="18" charset="0"/>
              </a:rPr>
              <a:t>new, larger gap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4572000" y="5072074"/>
            <a:ext cx="0" cy="609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785786" y="142852"/>
            <a:ext cx="788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main advantage of nanostructures arise from quantization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9" grpId="0" animBg="1"/>
      <p:bldP spid="43050" grpId="0" animBg="1"/>
      <p:bldP spid="43051" grpId="0" animBg="1"/>
      <p:bldP spid="43052" grpId="0" animBg="1"/>
      <p:bldP spid="43053" grpId="0" animBg="1"/>
      <p:bldP spid="43054" grpId="0" animBg="1"/>
      <p:bldP spid="43055" grpId="0" animBg="1"/>
      <p:bldP spid="43056" grpId="0" autoUpdateAnimBg="0"/>
      <p:bldP spid="43057" grpId="0" autoUpdateAnimBg="0"/>
      <p:bldP spid="43058" grpId="0" animBg="1"/>
      <p:bldP spid="43059" grpId="0" autoUpdateAnimBg="0"/>
      <p:bldP spid="430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785818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semiconductor </a:t>
            </a:r>
            <a:r>
              <a:rPr lang="en-GB" sz="4000" b="1" dirty="0">
                <a:solidFill>
                  <a:srgbClr val="FF0000"/>
                </a:solidFill>
              </a:rPr>
              <a:t>QW</a:t>
            </a:r>
          </a:p>
        </p:txBody>
      </p:sp>
      <p:pic>
        <p:nvPicPr>
          <p:cNvPr id="40963" name="Picture 1027" descr="C:\Mijn documenten\introphys\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001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642942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</a:rPr>
              <a:t>Quantum </a:t>
            </a:r>
            <a:r>
              <a:rPr lang="en-GB" sz="2800" b="1" dirty="0" smtClean="0">
                <a:solidFill>
                  <a:srgbClr val="FF0000"/>
                </a:solidFill>
              </a:rPr>
              <a:t>well     (QW)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370204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width</a:t>
            </a:r>
            <a:r>
              <a:rPr lang="en-GB" dirty="0">
                <a:solidFill>
                  <a:schemeClr val="tx1"/>
                </a:solidFill>
                <a:latin typeface="Times New Roman" pitchFamily="18" charset="0"/>
              </a:rPr>
              <a:t> L, infinite barriers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41525" y="225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85720" y="1500174"/>
          <a:ext cx="3352800" cy="1108075"/>
        </p:xfrm>
        <a:graphic>
          <a:graphicData uri="http://schemas.openxmlformats.org/presentationml/2006/ole">
            <p:oleObj spid="_x0000_s1026" name="Equation" r:id="rId3" imgW="1384200" imgH="457200" progId="Equation.3">
              <p:embed/>
            </p:oleObj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6725" y="407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357686" y="1000108"/>
          <a:ext cx="2438400" cy="482600"/>
        </p:xfrm>
        <a:graphic>
          <a:graphicData uri="http://schemas.openxmlformats.org/presentationml/2006/ole">
            <p:oleObj spid="_x0000_s1027" name="Equation" r:id="rId4" imgW="1015920" imgH="203040" progId="Equation.3">
              <p:embed/>
            </p:oleObj>
          </a:graphicData>
        </a:graphic>
      </p:graphicFrame>
      <p:pic>
        <p:nvPicPr>
          <p:cNvPr id="18441" name="Picture 9" descr="infwe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786058"/>
            <a:ext cx="1944646" cy="2990872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57752" y="2571744"/>
            <a:ext cx="2571768" cy="3276600"/>
            <a:chOff x="3024" y="2112"/>
            <a:chExt cx="1728" cy="2064"/>
          </a:xfrm>
        </p:grpSpPr>
        <p:pic>
          <p:nvPicPr>
            <p:cNvPr id="18443" name="Picture 11" descr="parab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20" y="2112"/>
              <a:ext cx="1382" cy="2064"/>
            </a:xfrm>
            <a:prstGeom prst="rect">
              <a:avLst/>
            </a:prstGeom>
            <a:noFill/>
          </p:spPr>
        </p:pic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224" y="2784"/>
              <a:ext cx="52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512" y="379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3024" y="220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i="1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endParaRPr lang="en-GB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4500562" y="1571612"/>
          <a:ext cx="4195763" cy="885825"/>
        </p:xfrm>
        <a:graphic>
          <a:graphicData uri="http://schemas.openxmlformats.org/presentationml/2006/ole">
            <p:oleObj spid="_x0000_s1028" name="Equation" r:id="rId7" imgW="2222280" imgH="469800" progId="Equation.DSMT4">
              <p:embed/>
            </p:oleObj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269162" y="3071810"/>
            <a:ext cx="1874838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parabolic</a:t>
            </a:r>
          </a:p>
          <a:p>
            <a:r>
              <a:rPr lang="en-GB" dirty="0">
                <a:solidFill>
                  <a:schemeClr val="tx1"/>
                </a:solidFill>
                <a:latin typeface="Arial" charset="0"/>
              </a:rPr>
              <a:t>dependence</a:t>
            </a:r>
            <a:endParaRPr lang="en-GB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8137525" y="423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470525" y="316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7643834" y="4071942"/>
          <a:ext cx="990600" cy="787400"/>
        </p:xfrm>
        <a:graphic>
          <a:graphicData uri="http://schemas.openxmlformats.org/presentationml/2006/ole">
            <p:oleObj spid="_x0000_s1030" name="Equation" r:id="rId8" imgW="495000" imgH="393480" progId="Equation.3">
              <p:embed/>
            </p:oleObj>
          </a:graphicData>
        </a:graphic>
      </p:graphicFrame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5643570" y="48577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000760" y="457200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6357950" y="407194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357290" y="6000768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Quantization in two, three dimensions  = NW, QD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857256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QW with applied electric field</a:t>
            </a:r>
          </a:p>
        </p:txBody>
      </p:sp>
      <p:pic>
        <p:nvPicPr>
          <p:cNvPr id="55299" name="Picture 3" descr="C:\Mijn documenten\introphys\QW+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3690742" cy="4363122"/>
          </a:xfrm>
          <a:prstGeom prst="rect">
            <a:avLst/>
          </a:prstGeom>
          <a:noFill/>
        </p:spPr>
      </p:pic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6248400" y="2743200"/>
            <a:ext cx="1447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1375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68608" name="Object 0"/>
          <p:cNvGraphicFramePr>
            <a:graphicFrameLocks noChangeAspect="1"/>
          </p:cNvGraphicFramePr>
          <p:nvPr/>
        </p:nvGraphicFramePr>
        <p:xfrm>
          <a:off x="6786578" y="3643314"/>
          <a:ext cx="2133600" cy="436563"/>
        </p:xfrm>
        <a:graphic>
          <a:graphicData uri="http://schemas.openxmlformats.org/presentationml/2006/ole">
            <p:oleObj spid="_x0000_s4098" name="Equation" r:id="rId4" imgW="863280" imgH="177480" progId="Equation.3">
              <p:embed/>
            </p:oleObj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071802" y="785794"/>
            <a:ext cx="766763" cy="4953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tx1"/>
                </a:solidFill>
                <a:latin typeface="Times New Roman" pitchFamily="18" charset="0"/>
              </a:rPr>
              <a:t>E=0</a:t>
            </a:r>
            <a:endParaRPr lang="en-GB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5429256" y="785794"/>
            <a:ext cx="727075" cy="4953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tx1"/>
                </a:solidFill>
                <a:latin typeface="Times New Roman" pitchFamily="18" charset="0"/>
              </a:rPr>
              <a:t>E</a:t>
            </a:r>
            <a:r>
              <a:rPr lang="en-GB" i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</a:t>
            </a:r>
            <a:r>
              <a:rPr lang="en-GB" i="1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5929330"/>
            <a:ext cx="8465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 can control the </a:t>
            </a:r>
            <a:r>
              <a:rPr lang="en-US" dirty="0" err="1" smtClean="0"/>
              <a:t>wavefunction</a:t>
            </a:r>
            <a:r>
              <a:rPr lang="en-US" dirty="0" smtClean="0"/>
              <a:t> not only due to quantization, but  </a:t>
            </a:r>
          </a:p>
          <a:p>
            <a:pPr algn="ctr"/>
            <a:r>
              <a:rPr lang="en-US" dirty="0" smtClean="0"/>
              <a:t>also by external fields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857256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growth of sharp interfaces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38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Each material has an optimal lattice parameter a</a:t>
            </a:r>
          </a:p>
          <a:p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layer by layer growth proceeds nicely if the lattice parameters</a:t>
            </a:r>
          </a:p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 the semiconductors used have almost the same lattice parameter </a:t>
            </a:r>
          </a:p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(&lt;1 % difference)</a:t>
            </a:r>
          </a:p>
        </p:txBody>
      </p:sp>
      <p:pic>
        <p:nvPicPr>
          <p:cNvPr id="38916" name="Picture 4" descr="C:\Mijn documenten\introphys\misf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0"/>
            <a:ext cx="4095750" cy="1781175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4418013"/>
            <a:ext cx="1795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elastic </a:t>
            </a:r>
          </a:p>
          <a:p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deformation</a:t>
            </a: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086600" y="4646613"/>
            <a:ext cx="177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dislocations</a:t>
            </a: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328</Words>
  <Application>Microsoft PowerPoint</Application>
  <PresentationFormat>Экран (4:3)</PresentationFormat>
  <Paragraphs>97</Paragraphs>
  <Slides>36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Оформление по умолчанию</vt:lpstr>
      <vt:lpstr>Graph</vt:lpstr>
      <vt:lpstr>Equation</vt:lpstr>
      <vt:lpstr>Слайд 1</vt:lpstr>
      <vt:lpstr>Слайд 2</vt:lpstr>
      <vt:lpstr>Слайд 3</vt:lpstr>
      <vt:lpstr>Слайд 4</vt:lpstr>
      <vt:lpstr>The principle of a semiconductor QW</vt:lpstr>
      <vt:lpstr>semiconductor QW</vt:lpstr>
      <vt:lpstr>Quantum well     (QW) </vt:lpstr>
      <vt:lpstr>QW with applied electric field</vt:lpstr>
      <vt:lpstr>growth of sharp interfaces</vt:lpstr>
      <vt:lpstr>Energy gaps and lattice parameters</vt:lpstr>
      <vt:lpstr>Tunneling</vt:lpstr>
      <vt:lpstr>Multiple  QW’s versus superlattices (SL)</vt:lpstr>
      <vt:lpstr>QW   SL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Wishes for devices</vt:lpstr>
    </vt:vector>
  </TitlesOfParts>
  <Company>ФТИ Иоффе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Гуревич</dc:creator>
  <cp:lastModifiedBy>Kochereshko</cp:lastModifiedBy>
  <cp:revision>267</cp:revision>
  <dcterms:created xsi:type="dcterms:W3CDTF">2005-01-16T11:32:38Z</dcterms:created>
  <dcterms:modified xsi:type="dcterms:W3CDTF">2014-05-23T06:31:09Z</dcterms:modified>
</cp:coreProperties>
</file>