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91" r:id="rId2"/>
    <p:sldId id="296" r:id="rId3"/>
    <p:sldId id="298" r:id="rId4"/>
    <p:sldId id="321" r:id="rId5"/>
    <p:sldId id="295" r:id="rId6"/>
    <p:sldId id="325" r:id="rId7"/>
    <p:sldId id="337" r:id="rId8"/>
    <p:sldId id="299" r:id="rId9"/>
    <p:sldId id="324" r:id="rId10"/>
    <p:sldId id="300" r:id="rId11"/>
    <p:sldId id="327" r:id="rId12"/>
    <p:sldId id="317" r:id="rId13"/>
    <p:sldId id="320" r:id="rId14"/>
    <p:sldId id="319" r:id="rId15"/>
    <p:sldId id="329" r:id="rId16"/>
    <p:sldId id="333" r:id="rId17"/>
    <p:sldId id="318" r:id="rId18"/>
    <p:sldId id="301" r:id="rId19"/>
    <p:sldId id="304" r:id="rId20"/>
    <p:sldId id="330" r:id="rId21"/>
    <p:sldId id="302" r:id="rId22"/>
    <p:sldId id="303" r:id="rId23"/>
    <p:sldId id="311" r:id="rId24"/>
    <p:sldId id="312" r:id="rId25"/>
    <p:sldId id="313" r:id="rId26"/>
    <p:sldId id="315" r:id="rId27"/>
    <p:sldId id="294" r:id="rId28"/>
    <p:sldId id="306" r:id="rId29"/>
    <p:sldId id="305" r:id="rId30"/>
    <p:sldId id="307" r:id="rId31"/>
    <p:sldId id="308" r:id="rId32"/>
    <p:sldId id="316" r:id="rId33"/>
    <p:sldId id="309" r:id="rId34"/>
    <p:sldId id="331" r:id="rId35"/>
    <p:sldId id="326" r:id="rId36"/>
    <p:sldId id="310" r:id="rId37"/>
    <p:sldId id="314" r:id="rId38"/>
    <p:sldId id="328" r:id="rId3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3399FF"/>
    <a:srgbClr val="66FF66"/>
    <a:srgbClr val="66FFCC"/>
    <a:srgbClr val="99FF99"/>
    <a:srgbClr val="CC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1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1.wmf"/><Relationship Id="rId5" Type="http://schemas.openxmlformats.org/officeDocument/2006/relationships/image" Target="../media/image87.wmf"/><Relationship Id="rId10" Type="http://schemas.openxmlformats.org/officeDocument/2006/relationships/image" Target="../media/image90.wmf"/><Relationship Id="rId4" Type="http://schemas.openxmlformats.org/officeDocument/2006/relationships/image" Target="../media/image86.wmf"/><Relationship Id="rId9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6" Type="http://schemas.openxmlformats.org/officeDocument/2006/relationships/image" Target="../media/image53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7B219-711E-4800-A53E-BD60F255CF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1EEA-8ACF-49B6-90A5-542FF4005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E6EF-B9F1-4D26-A6D6-EA1A9A7463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3871-E8AD-4D7C-87C1-CDCEBDE07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CC8674-6F70-4586-A34F-7F2D9F287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8E2F83-B191-4319-A88E-A59962956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7E0BF-0705-4D2E-A557-57DC783E1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283C2-9981-46E7-9ECF-9F74BDE7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161C-97B6-4448-8A60-EB63EA989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C3D8-C6BF-4EB9-AF58-12E5F8524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4AE7-A4F5-448F-83A9-EB5F58ADD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87B25-B89C-4C00-9C5A-0E563081DE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A8D7-43B0-42D6-9680-04E8769AA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03A8-4271-4B43-9EEA-C62B63984C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D197-526A-4475-945F-5749A4F37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73FD-42D1-4426-BF34-FB1209050F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FD5226-CAF0-4BFE-892D-13ECC08E39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7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10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15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214554"/>
            <a:ext cx="154882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Lection 1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3357562"/>
            <a:ext cx="8429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/>
              <a:t>Excitons</a:t>
            </a:r>
            <a:r>
              <a:rPr lang="en-US" u="sng" dirty="0" smtClean="0"/>
              <a:t> </a:t>
            </a:r>
            <a:endParaRPr lang="ru-RU" dirty="0" smtClean="0"/>
          </a:p>
          <a:p>
            <a:r>
              <a:rPr lang="en-US" sz="2000" dirty="0" smtClean="0"/>
              <a:t>(</a:t>
            </a:r>
            <a:r>
              <a:rPr lang="en-US" sz="2000" i="1" dirty="0" smtClean="0"/>
              <a:t>ground state of the crystal;</a:t>
            </a:r>
            <a:r>
              <a:rPr lang="en-US" sz="2000" dirty="0" smtClean="0"/>
              <a:t> </a:t>
            </a:r>
            <a:r>
              <a:rPr lang="en-US" sz="2000" i="1" dirty="0" smtClean="0"/>
              <a:t>bulk </a:t>
            </a:r>
            <a:r>
              <a:rPr lang="en-US" sz="2000" i="1" dirty="0" err="1" smtClean="0"/>
              <a:t>excitons</a:t>
            </a:r>
            <a:r>
              <a:rPr lang="en-US" sz="2000" i="1" dirty="0" smtClean="0"/>
              <a:t>, simplest case; center of mass motion and relative motion; bulk </a:t>
            </a:r>
            <a:r>
              <a:rPr lang="en-US" sz="2000" i="1" dirty="0" err="1" smtClean="0"/>
              <a:t>excitons</a:t>
            </a:r>
            <a:r>
              <a:rPr lang="en-US" sz="2000" i="1" dirty="0" smtClean="0"/>
              <a:t> in degenerate bands; quantization in a wide QW, in a narrow well, coulomb corrections; </a:t>
            </a:r>
            <a:r>
              <a:rPr lang="en-US" sz="2000" i="1" dirty="0" err="1" smtClean="0"/>
              <a:t>excitons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nanowires</a:t>
            </a:r>
            <a:r>
              <a:rPr lang="en-US" sz="2000" i="1" dirty="0" smtClean="0"/>
              <a:t>; </a:t>
            </a:r>
            <a:r>
              <a:rPr lang="en-US" sz="2000" i="1" dirty="0" err="1" smtClean="0"/>
              <a:t>excitons</a:t>
            </a:r>
            <a:r>
              <a:rPr lang="en-US" sz="2000" i="1" dirty="0" smtClean="0"/>
              <a:t> in quantum dots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142984"/>
            <a:ext cx="545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Excitons</a:t>
            </a:r>
            <a:r>
              <a:rPr lang="en-US" sz="3600" b="1" dirty="0" smtClean="0">
                <a:solidFill>
                  <a:srgbClr val="FF0000"/>
                </a:solidFill>
              </a:rPr>
              <a:t> in nanostructures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6604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center of mass      and relative      coordinates </a:t>
            </a:r>
          </a:p>
          <a:p>
            <a:r>
              <a:rPr lang="en-US" dirty="0" smtClean="0"/>
              <a:t>the exciton equations  are</a:t>
            </a:r>
            <a:endParaRPr lang="ru-RU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785786" y="1214422"/>
          <a:ext cx="3746500" cy="884238"/>
        </p:xfrm>
        <a:graphic>
          <a:graphicData uri="http://schemas.openxmlformats.org/presentationml/2006/ole">
            <p:oleObj spid="_x0000_s57346" name="Equation" r:id="rId3" imgW="2044440" imgH="482400" progId="Equation.DSMT4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715008" y="1214422"/>
          <a:ext cx="2340077" cy="857256"/>
        </p:xfrm>
        <a:graphic>
          <a:graphicData uri="http://schemas.openxmlformats.org/presentationml/2006/ole">
            <p:oleObj spid="_x0000_s57347" name="Equation" r:id="rId4" imgW="1282680" imgH="469800" progId="Equation.DSMT4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714612" y="2143116"/>
          <a:ext cx="1528490" cy="787404"/>
        </p:xfrm>
        <a:graphic>
          <a:graphicData uri="http://schemas.openxmlformats.org/presentationml/2006/ole">
            <p:oleObj spid="_x0000_s57348" name="Equation" r:id="rId5" imgW="838080" imgH="4316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mass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3214686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ru-RU" dirty="0"/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1974850" y="3214688"/>
          <a:ext cx="2717800" cy="496887"/>
        </p:xfrm>
        <a:graphic>
          <a:graphicData uri="http://schemas.openxmlformats.org/presentationml/2006/ole">
            <p:oleObj spid="_x0000_s57349" name="Equation" r:id="rId6" imgW="1320480" imgH="241200" progId="Equation.DSMT4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774700" y="5572125"/>
          <a:ext cx="1452563" cy="806450"/>
        </p:xfrm>
        <a:graphic>
          <a:graphicData uri="http://schemas.openxmlformats.org/presentationml/2006/ole">
            <p:oleObj spid="_x0000_s57350" name="Equation" r:id="rId7" imgW="799920" imgH="444240" progId="Equation.DSMT4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2571736" y="4000504"/>
          <a:ext cx="3919438" cy="857260"/>
        </p:xfrm>
        <a:graphic>
          <a:graphicData uri="http://schemas.openxmlformats.org/presentationml/2006/ole">
            <p:oleObj spid="_x0000_s57351" name="Equation" r:id="rId8" imgW="2031840" imgH="444240" progId="Equation.DSMT4">
              <p:embed/>
            </p:oleObj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6000760" y="5572140"/>
          <a:ext cx="2447925" cy="841375"/>
        </p:xfrm>
        <a:graphic>
          <a:graphicData uri="http://schemas.openxmlformats.org/presentationml/2006/ole">
            <p:oleObj spid="_x0000_s57352" name="Формула" r:id="rId9" imgW="1218960" imgH="419040" progId="Equation.3">
              <p:embed/>
            </p:oleObj>
          </a:graphicData>
        </a:graphic>
      </p:graphicFrame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714612" y="5715016"/>
            <a:ext cx="2807179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Absorption peaks at: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3286124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          equation</a:t>
            </a:r>
            <a:endParaRPr lang="ru-RU" dirty="0"/>
          </a:p>
        </p:txBody>
      </p: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6500826" y="3357562"/>
          <a:ext cx="616747" cy="411165"/>
        </p:xfrm>
        <a:graphic>
          <a:graphicData uri="http://schemas.openxmlformats.org/presentationml/2006/ole">
            <p:oleObj spid="_x0000_s57353" name="Equation" r:id="rId10" imgW="304560" imgH="2030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7422" y="5000636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solution - </a:t>
            </a:r>
            <a:r>
              <a:rPr lang="en-US" u="sng" dirty="0" smtClean="0"/>
              <a:t>Hydrogen like spectrum</a:t>
            </a:r>
            <a:endParaRPr lang="ru-RU" u="sng" dirty="0"/>
          </a:p>
        </p:txBody>
      </p:sp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3428992" y="285728"/>
          <a:ext cx="357190" cy="357190"/>
        </p:xfrm>
        <a:graphic>
          <a:graphicData uri="http://schemas.openxmlformats.org/presentationml/2006/ole">
            <p:oleObj spid="_x0000_s57354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5429256" y="357166"/>
          <a:ext cx="257176" cy="269876"/>
        </p:xfrm>
        <a:graphic>
          <a:graphicData uri="http://schemas.openxmlformats.org/presentationml/2006/ole">
            <p:oleObj spid="_x0000_s57355" name="Equation" r:id="rId12" imgW="114120" imgH="12672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86314" y="135729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643042" y="571480"/>
          <a:ext cx="787400" cy="419100"/>
        </p:xfrm>
        <a:graphic>
          <a:graphicData uri="http://schemas.openxmlformats.org/presentationml/2006/ole">
            <p:oleObj spid="_x0000_s119809" name="Equation" r:id="rId3" imgW="787320" imgH="41904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786446" y="642918"/>
          <a:ext cx="1701800" cy="266700"/>
        </p:xfrm>
        <a:graphic>
          <a:graphicData uri="http://schemas.openxmlformats.org/presentationml/2006/ole">
            <p:oleObj spid="_x0000_s119810" name="Equation" r:id="rId4" imgW="1701720" imgH="26640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1357298"/>
          <a:ext cx="2895600" cy="508000"/>
        </p:xfrm>
        <a:graphic>
          <a:graphicData uri="http://schemas.openxmlformats.org/presentationml/2006/ole">
            <p:oleObj spid="_x0000_s119811" name="Equation" r:id="rId5" imgW="2895480" imgH="50796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429124" y="1357298"/>
          <a:ext cx="3568700" cy="571500"/>
        </p:xfrm>
        <a:graphic>
          <a:graphicData uri="http://schemas.openxmlformats.org/presentationml/2006/ole">
            <p:oleObj spid="_x0000_s119812" name="Equation" r:id="rId6" imgW="3568680" imgH="57132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00100" y="2643182"/>
          <a:ext cx="711200" cy="266700"/>
        </p:xfrm>
        <a:graphic>
          <a:graphicData uri="http://schemas.openxmlformats.org/presentationml/2006/ole">
            <p:oleObj spid="_x0000_s119813" name="Equation" r:id="rId7" imgW="711000" imgH="26640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3143248"/>
          <a:ext cx="1676400" cy="469900"/>
        </p:xfrm>
        <a:graphic>
          <a:graphicData uri="http://schemas.openxmlformats.org/presentationml/2006/ole">
            <p:oleObj spid="_x0000_s119814" name="Equation" r:id="rId8" imgW="1676160" imgH="46980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928662" y="3857628"/>
          <a:ext cx="1320800" cy="457200"/>
        </p:xfrm>
        <a:graphic>
          <a:graphicData uri="http://schemas.openxmlformats.org/presentationml/2006/ole">
            <p:oleObj spid="_x0000_s119815" name="Equation" r:id="rId9" imgW="1320480" imgH="45720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28662" y="4572008"/>
          <a:ext cx="2324100" cy="469900"/>
        </p:xfrm>
        <a:graphic>
          <a:graphicData uri="http://schemas.openxmlformats.org/presentationml/2006/ole">
            <p:oleObj spid="_x0000_s119816" name="Equation" r:id="rId10" imgW="2323800" imgH="46980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928662" y="5214950"/>
          <a:ext cx="1879600" cy="469900"/>
        </p:xfrm>
        <a:graphic>
          <a:graphicData uri="http://schemas.openxmlformats.org/presentationml/2006/ole">
            <p:oleObj spid="_x0000_s119817" name="Equation" r:id="rId11" imgW="1879560" imgH="46980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000100" y="5857892"/>
          <a:ext cx="1524000" cy="457200"/>
        </p:xfrm>
        <a:graphic>
          <a:graphicData uri="http://schemas.openxmlformats.org/presentationml/2006/ole">
            <p:oleObj spid="_x0000_s119818" name="Equation" r:id="rId12" imgW="1523880" imgH="45720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000760" y="2643182"/>
          <a:ext cx="673100" cy="444500"/>
        </p:xfrm>
        <a:graphic>
          <a:graphicData uri="http://schemas.openxmlformats.org/presentationml/2006/ole">
            <p:oleObj spid="_x0000_s119819" name="Equation" r:id="rId13" imgW="672840" imgH="44424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000760" y="4572008"/>
          <a:ext cx="1574800" cy="457200"/>
        </p:xfrm>
        <a:graphic>
          <a:graphicData uri="http://schemas.openxmlformats.org/presentationml/2006/ole">
            <p:oleObj spid="_x0000_s119820" name="Equation" r:id="rId14" imgW="1574640" imgH="45720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000760" y="3214686"/>
          <a:ext cx="1003300" cy="444500"/>
        </p:xfrm>
        <a:graphic>
          <a:graphicData uri="http://schemas.openxmlformats.org/presentationml/2006/ole">
            <p:oleObj spid="_x0000_s119821" name="Equation" r:id="rId15" imgW="1002960" imgH="444240" progId="Equation.DSMT4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000760" y="3857628"/>
          <a:ext cx="1193800" cy="444500"/>
        </p:xfrm>
        <a:graphic>
          <a:graphicData uri="http://schemas.openxmlformats.org/presentationml/2006/ole">
            <p:oleObj spid="_x0000_s119822" name="Equation" r:id="rId16" imgW="1193760" imgH="444240" progId="Equation.DSMT4">
              <p:embed/>
            </p:oleObj>
          </a:graphicData>
        </a:graphic>
      </p:graphicFrame>
      <p:graphicFrame>
        <p:nvGraphicFramePr>
          <p:cNvPr id="119823" name="Object 15"/>
          <p:cNvGraphicFramePr>
            <a:graphicFrameLocks noChangeAspect="1"/>
          </p:cNvGraphicFramePr>
          <p:nvPr/>
        </p:nvGraphicFramePr>
        <p:xfrm>
          <a:off x="6000760" y="5286388"/>
          <a:ext cx="1435100" cy="444500"/>
        </p:xfrm>
        <a:graphic>
          <a:graphicData uri="http://schemas.openxmlformats.org/presentationml/2006/ole">
            <p:oleObj spid="_x0000_s119823" name="Equation" r:id="rId17" imgW="1434960" imgH="444240" progId="Equation.DSMT4">
              <p:embed/>
            </p:oleObj>
          </a:graphicData>
        </a:graphic>
      </p:graphicFrame>
      <p:graphicFrame>
        <p:nvGraphicFramePr>
          <p:cNvPr id="119824" name="Object 16"/>
          <p:cNvGraphicFramePr>
            <a:graphicFrameLocks noChangeAspect="1"/>
          </p:cNvGraphicFramePr>
          <p:nvPr/>
        </p:nvGraphicFramePr>
        <p:xfrm>
          <a:off x="6072198" y="5929330"/>
          <a:ext cx="1358900" cy="444500"/>
        </p:xfrm>
        <a:graphic>
          <a:graphicData uri="http://schemas.openxmlformats.org/presentationml/2006/ole">
            <p:oleObj spid="_x0000_s119824" name="Equation" r:id="rId18" imgW="1358640" imgH="44424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5786" y="2214554"/>
            <a:ext cx="168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Several radial functions 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572132" y="2214554"/>
            <a:ext cx="185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Several spherical functions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642918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energy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00562" y="642918"/>
            <a:ext cx="11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Wave functions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142852"/>
            <a:ext cx="223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Hydrogen atom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570" name="Object 2"/>
          <p:cNvGraphicFramePr>
            <a:graphicFrameLocks noChangeAspect="1"/>
          </p:cNvGraphicFramePr>
          <p:nvPr/>
        </p:nvGraphicFramePr>
        <p:xfrm>
          <a:off x="928662" y="1857364"/>
          <a:ext cx="7410450" cy="1524000"/>
        </p:xfrm>
        <a:graphic>
          <a:graphicData uri="http://schemas.openxmlformats.org/presentationml/2006/ole">
            <p:oleObj spid="_x0000_s2050" r:id="rId3" imgW="2990088" imgH="1966874" progId="">
              <p:embed/>
            </p:oleObj>
          </a:graphicData>
        </a:graphic>
      </p:graphicFrame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3132138" y="3357563"/>
            <a:ext cx="1587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5795963" y="3357563"/>
            <a:ext cx="1587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6732588" y="3357563"/>
            <a:ext cx="1587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>
            <a:off x="7092950" y="3357563"/>
            <a:ext cx="1588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>
            <a:off x="7380288" y="3357563"/>
            <a:ext cx="0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6" name="Line 8"/>
          <p:cNvSpPr>
            <a:spLocks noChangeShapeType="1"/>
          </p:cNvSpPr>
          <p:nvPr/>
        </p:nvSpPr>
        <p:spPr bwMode="auto">
          <a:xfrm>
            <a:off x="7524750" y="3357563"/>
            <a:ext cx="0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7" name="Line 9"/>
          <p:cNvSpPr>
            <a:spLocks noChangeShapeType="1"/>
          </p:cNvSpPr>
          <p:nvPr/>
        </p:nvSpPr>
        <p:spPr bwMode="auto">
          <a:xfrm>
            <a:off x="7596188" y="3357563"/>
            <a:ext cx="1587" cy="811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-1368425" y="173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-1368425" y="326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dirty="0"/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2843213" y="4292600"/>
            <a:ext cx="508635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GB" sz="2200" i="1" dirty="0">
                <a:cs typeface="Times New Roman" pitchFamily="18" charset="0"/>
              </a:rPr>
              <a:t>n=2		           n=3	 4    5 6 7 </a:t>
            </a:r>
            <a:endParaRPr lang="ru-RU" sz="4000" i="1" dirty="0">
              <a:latin typeface="Times New Roman" pitchFamily="18" charset="0"/>
              <a:cs typeface="Times New Roman" pitchFamily="18" charset="0"/>
              <a:sym typeface="Courier New" pitchFamily="49" charset="0"/>
            </a:endParaRP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1714480" y="428604"/>
            <a:ext cx="5737468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Exciton absorption of Cu2O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71472" y="1285860"/>
            <a:ext cx="5227713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/>
              <a:t>Line intensities in the discrete spectrum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5929322" y="1142984"/>
          <a:ext cx="2592388" cy="857250"/>
        </p:xfrm>
        <a:graphic>
          <a:graphicData uri="http://schemas.openxmlformats.org/presentationml/2006/ole">
            <p:oleObj spid="_x0000_s22530" name="Формула" r:id="rId3" imgW="1307880" imgH="431640" progId="Equation.3">
              <p:embed/>
            </p:oleObj>
          </a:graphicData>
        </a:graphic>
      </p:graphicFrame>
      <p:graphicFrame>
        <p:nvGraphicFramePr>
          <p:cNvPr id="14339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900113" y="5013325"/>
          <a:ext cx="2087562" cy="895350"/>
        </p:xfrm>
        <a:graphic>
          <a:graphicData uri="http://schemas.openxmlformats.org/presentationml/2006/ole">
            <p:oleObj spid="_x0000_s22531" name="Формула" r:id="rId4" imgW="1244520" imgH="533160" progId="Equation.3">
              <p:embed/>
            </p:oleObj>
          </a:graphicData>
        </a:graphic>
      </p:graphicFrame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857364"/>
            <a:ext cx="2911475" cy="25876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755650" y="4437063"/>
            <a:ext cx="4487319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Exciton effect in the continuum spectrum</a:t>
            </a:r>
            <a:endParaRPr lang="ru-RU" sz="2000" dirty="0"/>
          </a:p>
        </p:txBody>
      </p:sp>
      <p:graphicFrame>
        <p:nvGraphicFramePr>
          <p:cNvPr id="14340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4211638" y="5137150"/>
          <a:ext cx="2592387" cy="746125"/>
        </p:xfrm>
        <a:graphic>
          <a:graphicData uri="http://schemas.openxmlformats.org/presentationml/2006/ole">
            <p:oleObj spid="_x0000_s22532" name="Формула" r:id="rId6" imgW="1498320" imgH="431640" progId="Equation.3">
              <p:embed/>
            </p:oleObj>
          </a:graphicData>
        </a:graphic>
      </p:graphicFrame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2571736" y="142852"/>
            <a:ext cx="3890809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Sommerfeld</a:t>
            </a:r>
            <a:r>
              <a:rPr lang="en-US" sz="3600" b="1" dirty="0" smtClean="0">
                <a:solidFill>
                  <a:srgbClr val="FF0000"/>
                </a:solidFill>
              </a:rPr>
              <a:t> factor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3132138" y="5229225"/>
            <a:ext cx="71365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1142976" y="6215082"/>
            <a:ext cx="7051930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Due to the </a:t>
            </a:r>
            <a:r>
              <a:rPr lang="en-US" sz="2000" dirty="0" err="1" smtClean="0"/>
              <a:t>Sommerfeld</a:t>
            </a:r>
            <a:r>
              <a:rPr lang="en-US" sz="2000" dirty="0" smtClean="0"/>
              <a:t> factor exciton absorption is </a:t>
            </a:r>
            <a:r>
              <a:rPr lang="ru-RU" sz="2000" b="1" dirty="0" smtClean="0"/>
              <a:t>3</a:t>
            </a:r>
            <a:r>
              <a:rPr lang="en-US" sz="2000" b="1" dirty="0" smtClean="0"/>
              <a:t> times higher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714356"/>
            <a:ext cx="4286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Arnold Johannes Wilhelm </a:t>
            </a:r>
            <a:r>
              <a:rPr lang="en-US" sz="2000" dirty="0" err="1" smtClean="0"/>
              <a:t>Sommerfeld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133600"/>
            <a:ext cx="4029075" cy="4248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428860" y="428604"/>
            <a:ext cx="3942105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Exciton absorption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785918" y="1142984"/>
            <a:ext cx="5633273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paradox:  there is no absorption at all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1805" t="21870" r="19443" b="40758"/>
          <a:stretch>
            <a:fillRect/>
          </a:stretch>
        </p:blipFill>
        <p:spPr bwMode="auto">
          <a:xfrm>
            <a:off x="1357290" y="2143116"/>
            <a:ext cx="6379009" cy="24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24525" y="981075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6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57290" y="1428736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Chain of photon absorptions and emissions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42844" y="500042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 smtClean="0">
                <a:solidFill>
                  <a:srgbClr val="FF0000"/>
                </a:solidFill>
              </a:rPr>
              <a:t>Real exciton is polariton</a:t>
            </a:r>
            <a:endParaRPr lang="it-IT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4643446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No absorption in bulk crystal</a:t>
            </a:r>
            <a:endParaRPr lang="ru-RU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286388"/>
            <a:ext cx="62632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Exciton is a photon in a crystal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(Lection_3)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The central question</a:t>
            </a:r>
            <a:r>
              <a:rPr lang="en-US" dirty="0" smtClean="0"/>
              <a:t>: 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Is it possible to consider the center of mass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motion independently on the relative motion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for the composite particle  like exciton? </a:t>
            </a:r>
          </a:p>
          <a:p>
            <a:pPr marL="457200" indent="-457200" algn="just"/>
            <a:r>
              <a:rPr lang="en-US" dirty="0" smtClean="0"/>
              <a:t>               </a:t>
            </a:r>
          </a:p>
          <a:p>
            <a:pPr marL="457200" indent="-457200" algn="just"/>
            <a:r>
              <a:rPr lang="en-US" dirty="0" smtClean="0"/>
              <a:t>                1).   in bulk material?</a:t>
            </a:r>
          </a:p>
          <a:p>
            <a:pPr marL="457200" indent="-457200" algn="just"/>
            <a:r>
              <a:rPr lang="en-US" dirty="0" smtClean="0"/>
              <a:t>                2).   in nanostructures?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4" name="Object 2"/>
          <p:cNvGraphicFramePr>
            <a:graphicFrameLocks noChangeAspect="1"/>
          </p:cNvGraphicFramePr>
          <p:nvPr>
            <p:ph/>
          </p:nvPr>
        </p:nvGraphicFramePr>
        <p:xfrm>
          <a:off x="525494" y="1071546"/>
          <a:ext cx="7821554" cy="5786454"/>
        </p:xfrm>
        <a:graphic>
          <a:graphicData uri="http://schemas.openxmlformats.org/presentationml/2006/ole">
            <p:oleObj spid="_x0000_s3074" name="Graph" r:id="rId3" imgW="3820320" imgH="2826720" progId="Origin50.Graph">
              <p:embed/>
            </p:oleObj>
          </a:graphicData>
        </a:graphic>
      </p:graphicFrame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1500166" y="285728"/>
            <a:ext cx="5827236" cy="1015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Exciton in a bounded crystal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(first step to nanostructure)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08" y="1285860"/>
          <a:ext cx="4886325" cy="884237"/>
        </p:xfrm>
        <a:graphic>
          <a:graphicData uri="http://schemas.openxmlformats.org/presentationml/2006/ole">
            <p:oleObj spid="_x0000_s58370" name="Equation" r:id="rId3" imgW="2666880" imgH="4824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042" y="428604"/>
            <a:ext cx="5827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Exciton in a bounded crystal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357686" y="3286124"/>
          <a:ext cx="4107685" cy="714380"/>
        </p:xfrm>
        <a:graphic>
          <a:graphicData uri="http://schemas.openxmlformats.org/presentationml/2006/ole">
            <p:oleObj spid="_x0000_s58371" name="Equation" r:id="rId4" imgW="2628720" imgH="457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2285992"/>
            <a:ext cx="445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-the potential of the border of the crystal, 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28662" y="3357562"/>
          <a:ext cx="285752" cy="363684"/>
        </p:xfrm>
        <a:graphic>
          <a:graphicData uri="http://schemas.openxmlformats.org/presentationml/2006/ole">
            <p:oleObj spid="_x0000_s58372" name="Equation" r:id="rId5" imgW="139680" imgH="177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3357562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- is the well thickness</a:t>
            </a:r>
            <a:endParaRPr lang="ru-RU" sz="2000" dirty="0"/>
          </a:p>
        </p:txBody>
      </p:sp>
      <p:sp>
        <p:nvSpPr>
          <p:cNvPr id="58374" name="AutoShape 6" descr="data:image/jpeg;base64,/9j/4AAQSkZJRgABAQAAAQABAAD/2wBDAAoHBwgHBgoICAgLCgoLDhgQDg0NDh0VFhEYIx8lJCIfIiEmKzcvJik0KSEiMEExNDk7Pj4+JS5ESUM8SDc9Pjv/2wBDAQoLCw4NDhwQEBw7KCIoOzs7Ozs7Ozs7Ozs7Ozs7Ozs7Ozs7Ozs7Ozs7Ozs7Ozs7Ozs7Ozs7Ozs7Ozs7Ozs7Ozv/wAARCAFaAOUDASIAAhEBAxEB/8QAHAAAAQUBAQEAAAAAAAAAAAAAAAECAwQFBgcI/8QATRAAAQMCAwIFDgwFAgYDAAAAAQACAwQRBRIhBjETQVFhcRUWIjIzNFVyk5SxstHSBxQXIzVSU3OBkaHBQlZiwuFDYyRFVIKDw2WS8f/EABoBAQACAwEAAAAAAAAAAAAAAAABBAIDBQb/xAAqEQEAAgIBAgUEAwEBAQAAAAAAAQIDEQQSQQUhMTIzEzRR8BRhYiJx4f/aAAwDAQACEQMRAD8A9EwbD6erimfOJHnhHDuzxbsjyFaXUSg+zl8vJ7yr7O97Tfeu9YrXQUOolB9nL5eT3kdRKD7OXy8nvK+hBQ6iUH2cvl5PeR1EoPs5fLye8r6EFDqJQfZyeXk95HUSg+zl8vJ7yvoQUOolB9nJ5eT3kdRKD7OTy8nvK+hBn9RKD7OXy8nvI6iUH2cvl5PeWghBQ6iUH2cvl5PeSdRKD7OXy8nvLQQgodRKD7OXy8nvI6iUH2cnl5PeV9CDP6iUH2cvl5PeR1EoPs5PLye8tBCDnMYw+npuD4EStzXv8+/2rK4EfXm8s/2rex//AEekrG4lTyWnrl1+LjrOKNwi4EfaTeWf7UhhH2k3ln+1S2QQtfVb8rP0qfhDwI+0m8s/2o4L/cm8s/2qUhInVb8o+lT8I+B/3JvLP9qOCue6TeWf7VLYpQnVb8n0qfhDwP8AuTeWf7UnBWPdZvLP9qmISWCdVvyfTp+C0QLaiYcI9wyMNnPLrau5UIpO/Jvu2elyFcp7YcfPERknTe2d72m+9d6xWq94jY57jZrRclZWz3e033jvWcr9fC6ehmiYbOc3selbGgr5pmxcI2HMN+XNrZPgnZUQsljddrxcKGnrqeeAPDwHW1Ye2B5LKnDAaWSldIMoc+VxvubmuQP2QayFRklyNkEVs8z7Mu619Bc+lVRI8YTWUsriZYGODSXXJFrt15dwQa90qzMRljdRMbG8EtkjJsdwzD/KfPHE3EKZhDbPEhcOW9kGhdJcLLrnzWzUxs2kIcbPtcjeLdHpTn8BJWUhaWlkrXuP9VwEGlccqLhZghbLiFbTkkNdCxosd2//AAn0pfPTh87Mr4WGN1xoXDQno0/VBoXHKlWVgpHxWnuYs3Ajte257rVQCEIQCEIQY2Pi/A9J/ZY1ls49uh6T+yxlSy++Xa4nxQLJEqFqWiWRuKVIpBZFrJUigHGkISpCURolJ35P92z0uQil78m+7Z6XIV3H7YcTkfLLe2e73m+8d6zlrG1tdyydnu9pfvHes5akoDo3B24g3W1XQ1FDT1TWl7bObq17DZzegqZjQGhuYutxneqGHzOp6V1NI7O+AANJ3uae19n4KGmqn0VFNJIOEd8cLCSbb32B/VBr2CMoP4qq+rkbBJMImubGHElsnJ+HSkmrnQRxyPhAbI9rR2e7N+CC1lHIlsFSficccs7HAFsDGvLmuvfMSAP0UrqoxyRMkZl4UlrTmvra9v0KCxlCTKORUmYkXUrKl8OWNz8hs65b2WW+7ddSwVrZ5nRtA7Fxa4ZtW25Qgs5QiyhmqeCqYYcl+FuL3tawuoGYlnM0ZiLZYiewce2ANrgoLuUDcEqQbkqAQhCAQhCDGx//AEek/ssa62cf/wBHpKxVRy++Xa4nxQEqRC1rQQhCAQhBF0CHekO5KdE03PMEC0nfk33bPS5CKTvyb7tnpchXcfthw+R8st/Z/veXx3eu5akjS+NzWuyki17XssvAO95PGd67lqSPbHG6Rxs1ouStqursoWCSGV7s0kTMlwLBw5woH4W58UkfDiz5xN2m4gg238ytOkn4PhGRtdpfKTY//qWnqY6mBssZ0dxHQjlHSgY+le+klgdI28gIuGWAB5rps1E6aCGIy24JzXXy9tl5rq1mB3HcjMLXuLIKcmGtlnne9/YzRtYWhtrWJIN/xUppS98bpZM5iN26W1ta5U+YDeQkzt5QgqRYfkpxTvlzxh2btbE63335U9lHaobO9wc5lw05bGx4ieNWM7bXuEocCbXQQTUxlqIJhJl4InTLe9xZRyYe2aMNkkOdry9sjRYi53K3cHcqNTW1NM6K8EZEsojb84bi97E6cyC8AlUUT5SCJmsY6+ga69wn528o/NA5CbnFr30QXgC9xqgchNzC28a7kocDe3Egx8e3RdJ/ZY9ls49ui/H9ljKll98uzxfiglkJULUtbIkSoRJEqEWQIdyROTSiCUotWTfds9LkJaXv2b7tnpchXcfthw+R8st7AO95PGd671eroTUUUsTTZzmm3TxKjgHe8njH13rVIutrQqU+IQTRNBdkkI1jOjr8w41XjgNNJTPkba8sj3G3a5rkBXaijgqmBsrAcpu0jQt6CpWMDGBtybcZNygqPcWiTgQM8z7NJ0B03/oqsfY4fVUVRqYgQ3Um7SLjXj5PwWtZFkGdDHJHUR08rTLGGkxTHXsbbjz8/Glp44zilW0sGUNjy6aaX3fotCyWyDNgAbTVEDmdmZpLNI3guJB6LJsxfFipmhY592Nje0DlzEH8OPmK07Isgp4aLRzNJJImfcnedd6jxY2dRaXtUtJsNwsdVoWSoKEwecVj4Mtb8y65c2/GP8qm9tqWLtbitJJy6AZjxclrLaRZBntNqiEuDTDleLtbZue4t+l9VBUMfd5aDwRqYzGCN27Mej/K17IQZJZ/wNU1zS2aN5laANARq0t5jb9StCkA+LMfYB0gD3WHGVNZCDIx7dF0n9ljLZx7dF+P7LGVLL75dni/FARdIhalrQJQkQiSoSIQCQpbpCiBS9+Tfds9LkJKXv2b7tnpehXcfthw+R8st/AO95PGPrvWssnAO4P6T671rLa0BCEIBCEIBCEIBCEIBCE0vaN5QOQmGVo3JOF5k0JEKLhCkMjuIqdI2mQoeEdypOFdyppLOx7dD0lYpUu2OJzUTaUsDHBznXuOhc63aSw7Onv0OXKz56UyzW0vQcLBktgi1YbiFlR7Q0ju3D2dIursNfSz9znYb8V9VjXLS3pLfbFevrCwhFwdxRdbGASpEIEO9IdyU70HcgSk78m+7Z6XIRSd+Tfds9LkK7j9sOHyPllv4B3B/SfXetZZOAd7ydJ9d61ltVwhCEAhCEAhB03qJ8h3BBISBvKjMvILKM670FTpAJJ4yi6alAJ3AqUFQntiJ7ZSBjRxJtKIA8iMjuRToUbNIMj/AKtknBuHErCE2OG2+BEVHcW7J3oC4sr1DaSCKdkIlja8XO8XXLz4FRytJY0xu/pOi4PM4175ZtD1XhvJrj48Vly9tEi06nBKmnGZlpW/0jX8lmkFpIIII4iuXalqe6HapkrePKVmCvqafuczgOQm4WlS7Rbm1MX/AHM9iwykG9ZUzXp6Swvgpf1h2sFXBUtzRSNdzA6qZcOyV8Lw+Nxa4cYK2KHH3AiOrF/6x+66GLl1t5W8lDLxLV86+boEhKYyRkrA9jg5p3EFOVze1ItJ37P92z0vQik79n+7Z6XoV7H7YcPkfLLfwDuD+k+u9ayycA73k6T671rLarhCEIBNc4NF0rjlF1ASXG5QKXknVIEiFlCAhCcxmY67kCNYXnmU7WhosEDQWSrFIQhNMjRzoHIURm5AkMjuZTpG0yFBwrweIpRNyhNDMx/tYekrFC2cecHMhseMrG4lRy++Xb4nxQQqlW4ZBWgkjJJxPG//ACryRV7VrbymFytprO4cdW0U1FKGyNu07nDcVVbyrsq4UzqYiqLRGdLnlXJ1EUcUxbFKJGcRC5WfBGOfKfJ1uNm+pGpjzRJLpSkVVaWqLEJqKS8Zuw9sw7iumo66GthzRmx428YXHqSCplpZRLC7K4H81awZ7UnU+ipn49cnnHq7Wj78n+7Z6XIVbBK6OvkmkaLOEbA5vIbuQvR4bRbHEw8byqzXNaJdPs/IwxyMDmlwJuL6js3rYXBbL7EzUm2FTtUcSc6Op4RgpstrdlbU31Atdd6t6sEhNhdBIBtfVRyO4kDXOudU1IHNO4oJssoCoTb6XulCIOaMzgApwABYJsbbNvyp6xlITXODRqhzg0XKrucXG5UxCD3SF3MmpE9jMxudylAawu13BSCJo36p+5CjaTTG3kTXQg7jZSIUJcXtxLPSto3xvLCHu3ceizcMxZlZ81LZsoG763Qul2roo66mijkGoJyu5CvOp4ZaKpLD2L2G7Ty864nLvfFm6uz0/h1aZeNFe8OzG5NVPDK4VtMCdJG6OHPyq4t9bRaNwi1ZrOpYm0ctmQRA7yXH0LBvdaONz8LiLmDdGA1Zy42e3VkmXY49enFBEiUoWhYGiaTqnJp3qYRt0Gx/d67xYvS9CXY/u9d4sXpehen4fwVeJ8R+6v8AvZ6Dgn0Wzx5PXcrxVHBPotnjyeu5X1cUGdUSObK2rGrGPyHXiOh/VWC8OJsbnjU7hpZQkKIidststjXNqnSNaCW1BFgLGxAH7q+9zXwOde7S0qRCRXUeSbW2yH8K2h4Al5ET2Wd9ZuYW/f8AJWzUycM5ltBMGXt2oyg3/ZWlJC27iSoimu7KbxPZCamThI2g2a4vBJbybkw10zI4XPj104b+kHQfqr9go5jYW5U1LDcfhUZUmWaVryOxfZg3aWB/dTJLaaICzjyYzMTPkUC5sFZAsLKGEXdfkU6SgIQhQkIQhBjbQdpD0lcljdF8YpeFYPnItdBvHIut2g7SHpKxDrody53JrF5msu5wbTSkWhyWGVRpKxjr2Y85XdC6suAaSdwF1yWI03xaskjAs0nM3oK2G1nCbPukv2QYWHp3Lm8e/R1Uns7HIpF+m8d2DUS8NUSSfWcT+qiSpFz5nc7dGI1GhYk5RvO5OnhdTzuifvarGGRGXEoWkaA5j+CubRQZamOYDt22J5wt0Yt4pu0zl1lijITSLp/EkIK0troNkO7Vo48sf96EmyHdq6/1Y/S9C9Pw/gq8V4j91f8Aez0HBPotnjyeu5X1QwT6LZ48nruV9XFAx51UZT3HVMPGsoDUhSpCgRTwjsL8pUCsRdzCSHqtIczyrB0BKq3uVEIkJLlKgrITwjsb86kTIu5hPWCQhCEAhCEGPj/aRdJWGVuY/wBpD0lYnEqOX3y7XE+KGLtDD83FOBqDlPRvWMKhzaN1OL2dIHLqMSiM2HzMtc5bjpC5FcblRNMm47u9xJi9NT2CQJUAC6pLvk19nobzyzH+FuUK3tBHmoA8b2PBUmCQcDh7HHfJdxT8VYZMPnvua24C61cesGv6cm2Tebq/tyiEo3pCuS6ze2Q7vXeLF6XoRsh3xXeLF6XoXqOH8FXifEfur/vZ6Dgn0Wzx5PXcr6oYJ9Fs8eT13K+rigjcNSUwpzu2KaVkGpCE6yRAgViPubehVwrDO0CiQru1PQqm4q27tSqtrFIRJBvSka3RuRe4UizH2gTk2PuYTlikIQhAIQhBj4/2kPSViLbx/tIekrFVLL73Z4fxQa4Agg8a4qdoZPI0agOIBXY1MvA00kn1WkrjDqbnfdcjnT6Q7fCifOSJ0MJnmbE3e82CRaeBU/CVhmI7GMadJVLFXrvELmS3RSZbzIskbI26NaLJlcL4fUcnBu9CsHVQV+mH1HNE70Lt39suNWZ6ocahO4k0rgu639kO713ixel6EbId3rvFi9L0L1HC+CrxfiX3V/3s9AwT6LZ48nruV9UME+i2ePJ67lfVxzzHC5NlGp+dQHepgCaU5NUhONTxG7AobKSE6EJIlVRxs4gq2q8rbPvyqIERKUAoNtyL6LJCzF3MJ6ihPYkKVYSkIQhAIQhBj4/3OLpKxFt4/wBzi6SsRUcvvdnh/FDPxubgsPc2+shDQuXWztBMH1McI1DG3PSVjiy4PLv1ZZ/p6LiV6ce/yTiuupwimFNQsBHZP7Jy5unyfGY+F7TMM3Rddi21hbct/CpHnZp5lp8qlVTFHZcNqDysIVtZuOSCPDy2/buAV7JMRSZUscbvEOZ/hSHenJpXBh3G/sj3at8WP+9CNkgeFrTxZY/70L1PC+3q8X4j91f97O/wT6LZ48nruV9UMF+i4/Hk9dyvq4544lAVOoXixIQNSIQsggKfG6zulMQLpItJkrczehOaczQUqxFIoUs0eU5huUSyYpojZ1uVTqoDz7laa7M0FRKYKhCFCQhCEGPj4+bi6SsNxDQSTYAb1u4/3GLxiuSxqq4CjMbT2cug6OMrncm3RM2l2+DWb0iIYFVP8ZqZJvrO06FXTuJaGEUHxqbhnj5uM/mV5+lZy31+XpbTXHT/AMUZYnwuDZG2Lmh35rosHqxU0Ya49nH2J5+QqntDD3KYD+klZlFVPo6gStuRxt5QrNZ/j5ddle0fXxdXd16wdopbzRQg9qC4rZgqYqiESMeC235Llq6f4zVySXuCdOhWOVkj6eo7q3FxzOTc9lbiTSnWTXLlw6roNke61vix/wB6EbIj5ysPNH/chen4X29f3u8V4j91f97O/wAE+i4/Hk9dyvqhgn0Wzx5PXcr6uqATJG3bpvT0IKyFJI2xuBoozosoDUu5IlREpInWOU8e5TKrdTseHDnUSHEXBB3KtJGWG/ErSLXRKkpWPLTzJz4Lm7TZRlrhvFlKFkEOFwlVVri3cU/h3DeAVGkp0KH4xzfqmOncRpomhm7SzxwU0b5HANaSTdec11Y+sqXSnQbmjkC6vbkkUVLe+sh9C5uhwqardmcDHF9YjU9C8/z5vfN9OHqfC60pg+paUNDRSV0uRujB2zuRdRDCyCJsUbbNaNEQU8dNEI4m2aFItmDDGKv9ss2ack/0p4nAaigkYB2QGZvSFyq7ZctilGaWqJA+bfq08nMq3Mx71eFjh5POaypslljzCN7mhwsQDvTQi+qQb1z9y6OoKdyad6UlId6QN/ZLutb4sf8AehLskOzrDxER/wByF6fhfb1/e7xfiP3V/wB7O+wT6LZ48nruV9UME+i2ePJ67lfV1zwhCEBv3qB8ZbqNynQgqJeK6lfFxj8lFzblkEQHFrrhKkvrZGKwyQPHOnqpmsdNCpmzDc5RpKVIRdKCDuQoSaWNPEm8CznUiEEYhYOVKI2N3NCehPMYm0kEUsdOZGB2V5IvxaLHAtu0W5j/AHKHxisRUM0R1u1w5n6UESW50qinnipozJK4NaFpmYjzla1vyOc4MaXONgN5K5vFcR+OSZI+5t3HlPKjEsVfWHg2XbFycbulZy5nI5HV/wA19HT4/H6f+7epDqUDVBG5KAqS6SyTKXHK0XJ0A5VLFFJPII42FzjuAXQ4dhLKMcJJZ83LxNW/Dhtkn+mjNmrjj+0mztC+jbMZD2cgaSOTtkLRpu7SeK390L02CsVxxEPG8y03z2tLo8E+i2ePJ67lfVDBPotnjyeu5X1YVAhCb/EgchCEAmuY1w1TkIIHxEbtQo+O1lbSFodvCnYqnkSWKmdAP4TZNdE8DQXU7QRri0aFSCXlCisQdRZGqCw1wduTlFDxqVYpCEIQZGP9xi8Yrn56unp23lla38Vb2+kfHQ0uR5beQg2Nr6LgySdSSVxeZyvp5ZrEPSeG8b6mGLTLdqcfaOxpmZj9d25Yk9RNUPLppC48/EmJq5OTNfJ6y7ePDTH7YKOdA3p0UUkzssbHPPMFo0uB1MuspEQ5N5WNMV7+kJtkpT3SzCtCiweepIc8cFHynefwWzS4VTUouG53fWdqVdDbK/j4cR53UsnM35UV6WigpGZYmWPGeMqcpUhV6IiI1CjMzM7k+m7rJ4rf3Qim7rJ4rf3Quhj9kOHyfll0eCfRbPHk9dyvqhgn0Wzx5PXcr62qxDuTL66p53KNyCVCax1xbjTkAhCEAhCEAhCECO7U9CrAHRWXdqehVgVMITQ31upFFFxqVJAhCFCXI/CF3hSfen0LgwTdd58IXeFJ96fQuD415nxH7iXr/CPtY/8AZbFFgjamnZM+YgPF7NC0IcGoodeD4Q/1m6kwr6Mg8VW1bx4ccRExDXky3m0xs1kUcbbMY1o5glsUqLrfEaaCJeJIi6AO9B3ISHcgfTd1k8Vv7oRTd1k8Vv7oV/F7IcPk/LLo8E+i2ePJ67lfVDBPotnjyeu5X1tVyHconHVSu3FQnepgISRuThMQNdU0pu9SJhMORHDN51AClCaQm4ZvIUcM1QkppJumhY4ZvOjhm86r3KLlNCd0zbEWO5QgovypoNkE8H8SmUMHGplEpCEhcALkgDlKrSYph0TsslfTMPI6Zo/dQOa+ELTD6T74+grg7rsfhAxXDpMPpRHX0zyJjfLK027E864TqhR/9VD/APcLznPpac8zEPXeE3rHGiJnvLtsKI6mQeKrl1wseOtiYGMxFjWjcBKNEvXEfCbfKhbK59RrplNsG5meqHcXSXXD9cH/AMm3yoR1wnwm3yoU/wAj/Mo/j/6h3F0XXD9cJ8Jt8qEh2hv/AMzb5UJ/I/zJ/H/1DubqKapigbmlkawc5XEuxtjhriLT/wCb/KhOI0jjc1cRPPIFjPIv2rLKONXveHdYTXxV09QIr5YwzU8d83sQsrYyeGc1pikY+3B3yuBt2yF1+Na1sUTb1ec51a15For6f/HoWCfRbPHk9dyvrPwT6LZ95J67loKypEd2pURUju1KiO9TAQpqcUxSACyCQEhN0nFZEHEpN5RuF0E3RBCi6S6CUCkpLpEILFP/ABLiNvvhPotk81DRtbV4mR2mbsIb8buU8yv7bbVN2T2YqK1pHxmX5qmaeN5vr0AXP4L5pqamarqJKiokdLNK4ue9xuXE7yolMNbHNs9oNoZ3SYjiUz2k6RMdljb0NGixC66t0eE11ex0lNTSSMZ2z7Wa3pJ0CdVYNiFHE2Wele2N2gkHZMP/AHDRQy1KmHIzHnV/CsEq8ZndBScFna0uyvkDSQNTa+9Z7hY2uoPOC5jypMx5UiFJuS5jylGY8pSIGqG5LmPKUZjyoLSBfVIhuS5jyozHlSIQ3L1L4FyS3GSd14P/AGIR8C5GTGRx3g/vQoGzX/DG/ZvEanBxgbKgUsz28KarLmuSd2Q23qD5fpju2cZ54fcXD7eYVPDjddiRIMU1Y9lhvbbdfpsbdBWdTYJFPBQE1uSavzCJjo+xzB2UAuvpc8dkZV13h6Q74fZyCOt2Pzw+4oj8Pc/8vR+dn3V5pFhhloKqYSnhqZ7Wuhy72k2zX5jYW5wkGFcLjPU+CcPAdldKW2DbDsj0DXpskJtEPSvl6qP5ej87Pupvy81H8vR+dn3V5pLhjqfGjhtS7g3Nm4JzgL21te3GONS12CS4c2oFQ8Z4XsDcouyVjgSHh192iy21vRfl4qP5fj86Puo+Xip/l+Lzo+6vOH4ZFT8CyrqeBkmibKBweZrWuF23N+MW4jvU1FgjarB5MRM0wDJjGWRQZ7AMzZibiwTY9B+Xip/l+Pzo+6k+Xip/l+Lzo+6vOKXD6ebDpKyeqdEGTtiyiLNvBN73H1Sq+IUUmH10lLKWucwizmm4cCAQRzEEFNj0/wCXep/l+Lzo+6j5d6n+X4vOj7q4CpwDgMHjxBs73ZoWSlphIHZOLbB19SCOZQQYXE59PFUVXAyVLQ6P5vM0XNhmNxb9U2PRvl3qf5fi86PupPl2qvAEXnJ91ebjDHROqfjbjC2llEUlm5jn10Av/SeNWI8D4XF6CjbUZoq8NdFKGa2Li3Vt94LSN6bGrtvt7U7aGlElG2kjpsxDGyZsxPHuHIsbZ3C+rWPUmHkkNmks4jiaNT+gKgxCiZQubEZHGoFxNGY8vBm+699Ty8i1dha6LD9r6CaYhsbnmNxPFmBHpKxn0ZV9YVtosVNdXyU8HzVDTOMdNCNGtaDYG3Kd5Kbs9js+CYnDOx7jBnHDRb2vbfUEblHj+Fy4TjlXRzNIMcpykjtmk3B/JV6DD58RqRBABmILiToGgC5JPIAETMz1Og2TI+P4ziDbhtPh872O5C6zR6xXNQ081VOyGGN0kjzZrWi5JXS7ONMWyW0U4BLnxxQNtxlz936KCnhfhOyc9fwZZU1s5pWOI1jY0AvtyEmw/AqEz5xDNqsBxCiozV1EIbAHiPhA9rgXG+lwd+hTaLBMQxFodS05kzEhgzAF5AuQ0E6noW1iFPJSbBYXDZ16uqlqnNtxABoP5elWMDNPtBg0eC8I6mxSjzyUMrDYSX1LDyHnU7OmN6crBRVFTOYYoy57QS4bsoG8nkAU9Tg2IUdTFTTUzmyztDogCCHg7iCNCrmzmIwYZiknVCEzUtTE6nqGjtg1xFyOcWBU2PYNJRY5TUMNS6pp6hjHUbyb3jedBbi1um0RWNbV8dbiMDKGixGlbTugpwIwGgOc0kkE238aipNnMWroTLT0b3tyl4FwHObyhpNyOhdHidJHi/wlw0MwPxZszKbku1gAIH5H81g4nX1kO0tVVQyyQzMncGFhILADYAfhokSm1e7PpqCprJHRwR5iwZnkkNDRu1J0G9LX4dV4ZUmnrYXQygA5Txgi4IPGFr7M4nRU1RU0eKsc6ixBgjlkb20ZBuHDoKqbR4fNhWMzUU1Qajgw3g5Cb5mEAt/QhO7HXlt3vwLWy4zy3g/9iEnwLf8AOv8Awf8AsQiHN7Y4rOzaHHMPkLpYJZ+xa95tG4G4LRu4yPxWPHjRip6JgpmGShJMUhJ3l2a5G7Qr3yfZ7BKmZ81Rg9BLK83c+SmY5zjykkapnWvs94Bw3zSP2KTbwLDcXmw2skqY2MkMkbmPbILg5hv/AANj0hRU1fLSCZ0RLZZW5eFa4tc0XBNrcu5fQXWvs94Bw3zSP2I619nvAOG+aR+xDbwOqxd9ZW01XNG10sLGMc4k3lyaAuPLYAImxmpmwx2HvDDBw3CsuLuj39iDya7l751r7PeAcN80j9iOtfZ7wDhvmkfsQeBy4oKiOAVNLHNJBGImvJIu0dqCAdbbvwS0uLinwx2HvpmyRumMt87mm+XLbQ7rL3vrX2e8A4b5pH7Eda+z3gHDfNI/YiHz/DXtiw+WjdTskZJK2S5cQQQCBu4uyKgq6mSsqn1EpBe88QsALWAHMBovofrX2e8A4b5pH7Eda+z3gHDfNI/Yg8FfjczqQU7Y2t/4UUpcCTmZmzbuW6j6pudHTZ4I3SUoyxyG97AkgEbjYle/da+z3gHDfNI/YjrX2e8A4b5pH7EHgEWJSNbUsmY2dtU4Pkz3vmBJDgRx6n806DFpqevpKtoa40eURNN7AAk2/Mk/ivfetfZ7wDhvmkfsR1r7PeAcN80j9ibHz7iGISYiY3zMZwrG5TIL5njizcpG6+9VASNQbL6N619nvAOG+aR+xHWvs94Bw3zSP2IPDJdpqitoYaXE6anrxALRyTBwkaOTM0gkdKh6vVEVFJR0MUNFFMLS8CDneOQuJJtzA2XvPWvs94Bw3zSP2I619nvAOG+aR+xQy6peEYTtJXYPRVNJS8FlqCHFz2BxYRuLb7ipKHaaqo8Mdh8lNTVkRlMzfjMecseRqRqvc+tfZ7wDhvmkfsR1r7PeAcN80j9iag6ph4bUbV4nU4S7DZXxujc4uz8GM4BNy0HiF+IJvXJUNliqI6anjqoYOAZOxpBAta9r2zW47L3TrX2e8A4b5pH7Eda+z3gHDfNI/YmoOqXgVJirqahqKJ8EM8M7muPCN7IOG4ggghE2NVc2JU9cS1r6XIIGgdjG1hu0Ae1e+9a+z3gHDfNI/YjrX2e8A4b5pH7ERuXhFdtJiNdjMeKvkbHURODo+DaGtYQb6Dp1PKrGIbWVOIGSQ0NDBUS6SVEMIEh5deI84Xt/Wvs94Bw3zSP2I619nvAOG+aR+xE9UvA6fFjFhpoJaWnnh4XhQXghwda3bAg25lXxCvnxKsfVVDgXvsNBYAAWAA5AAvoTrX2e8A4b5pH7Eda+z3gHDfNI/YiNuD+Be+TGdNLwWPlEL0eiw2gw5rm0NFT0rXm7hBE1gd02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29520" y="142873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EE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143372" y="4429132"/>
          <a:ext cx="3905277" cy="785818"/>
        </p:xfrm>
        <a:graphic>
          <a:graphicData uri="http://schemas.openxmlformats.org/presentationml/2006/ole">
            <p:oleObj spid="_x0000_s58373" name="Equation" r:id="rId6" imgW="2082600" imgH="419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2910" y="4000504"/>
            <a:ext cx="5692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solution of the (EE) in infinite rectangular well is</a:t>
            </a:r>
            <a:endParaRPr lang="ru-RU" sz="20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786050" y="6072206"/>
          <a:ext cx="985093" cy="456506"/>
        </p:xfrm>
        <a:graphic>
          <a:graphicData uri="http://schemas.openxmlformats.org/presentationml/2006/ole">
            <p:oleObj spid="_x0000_s58374" name="Equation" r:id="rId7" imgW="520560" imgH="2412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8662" y="5286388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6072206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are hydrogen-like functions</a:t>
            </a:r>
            <a:endParaRPr lang="ru-RU" sz="2000" dirty="0"/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1571604" y="5286388"/>
          <a:ext cx="428624" cy="500042"/>
        </p:xfrm>
        <a:graphic>
          <a:graphicData uri="http://schemas.openxmlformats.org/presentationml/2006/ole">
            <p:oleObj spid="_x0000_s58377" name="Equation" r:id="rId8" imgW="215640" imgH="241200" progId="Equation.DSMT4">
              <p:embed/>
            </p:oleObj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2786050" y="5286388"/>
          <a:ext cx="421486" cy="500042"/>
        </p:xfrm>
        <a:graphic>
          <a:graphicData uri="http://schemas.openxmlformats.org/presentationml/2006/ole">
            <p:oleObj spid="_x0000_s58378" name="Equation" r:id="rId9" imgW="203040" imgH="2412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143108" y="528638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5286388"/>
            <a:ext cx="5330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are center of mass momentum and radius-vector </a:t>
            </a:r>
            <a:endParaRPr lang="ru-RU" sz="2000" dirty="0"/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285720" y="2285992"/>
          <a:ext cx="1044575" cy="407988"/>
        </p:xfrm>
        <a:graphic>
          <a:graphicData uri="http://schemas.openxmlformats.org/presentationml/2006/ole">
            <p:oleObj spid="_x0000_s58379" name="Equation" r:id="rId10" imgW="520560" imgH="20304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85786" y="2714620"/>
            <a:ext cx="796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For this potential we can separate center of mass and rel</a:t>
            </a:r>
            <a:r>
              <a:rPr lang="en-US" b="1" dirty="0" smtClean="0">
                <a:solidFill>
                  <a:srgbClr val="FF0000"/>
                </a:solidFill>
              </a:rPr>
              <a:t>ative motion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28728" y="1714488"/>
          <a:ext cx="6367636" cy="1214446"/>
        </p:xfrm>
        <a:graphic>
          <a:graphicData uri="http://schemas.openxmlformats.org/presentationml/2006/ole">
            <p:oleObj spid="_x0000_s107523" name="Equation" r:id="rId3" imgW="2463480" imgH="4698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857356" y="4429132"/>
          <a:ext cx="5586452" cy="1214446"/>
        </p:xfrm>
        <a:graphic>
          <a:graphicData uri="http://schemas.openxmlformats.org/presentationml/2006/ole">
            <p:oleObj spid="_x0000_s107524" name="Equation" r:id="rId4" imgW="2336760" imgH="507960" progId="Equation.DSMT4">
              <p:embed/>
            </p:oleObj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571472" y="857232"/>
          <a:ext cx="785813" cy="428625"/>
        </p:xfrm>
        <a:graphic>
          <a:graphicData uri="http://schemas.openxmlformats.org/presentationml/2006/ole">
            <p:oleObj spid="_x0000_s107526" name="Equation" r:id="rId5" imgW="419040" imgH="22860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857232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are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of the center of mass motion in the well </a:t>
            </a:r>
            <a:endParaRPr lang="ru-RU" sz="2000" dirty="0"/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7572396" y="857232"/>
          <a:ext cx="830263" cy="428625"/>
        </p:xfrm>
        <a:graphic>
          <a:graphicData uri="http://schemas.openxmlformats.org/presentationml/2006/ole">
            <p:oleObj spid="_x0000_s107527" name="Equation" r:id="rId6" imgW="393480" imgH="203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43042" y="3500438"/>
            <a:ext cx="623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spectrum for center of mass quantization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28596" y="1500174"/>
          <a:ext cx="8226436" cy="1138249"/>
        </p:xfrm>
        <a:graphic>
          <a:graphicData uri="http://schemas.openxmlformats.org/presentationml/2006/ole">
            <p:oleObj spid="_x0000_s51202" name="Equation" r:id="rId3" imgW="4038480" imgH="55872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285728"/>
            <a:ext cx="5613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Electron system of a crystal</a:t>
            </a:r>
          </a:p>
          <a:p>
            <a:pPr algn="ctr"/>
            <a:r>
              <a:rPr lang="en-US" sz="2800" dirty="0" smtClean="0"/>
              <a:t>(ground state)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857496"/>
            <a:ext cx="743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</a:t>
            </a:r>
            <a:r>
              <a:rPr lang="en-US" u="sng" dirty="0" smtClean="0"/>
              <a:t>ground state</a:t>
            </a:r>
            <a:r>
              <a:rPr lang="en-US" dirty="0" smtClean="0"/>
              <a:t> we can use determinant trial function: </a:t>
            </a:r>
            <a:endParaRPr lang="ru-RU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285852" y="3571876"/>
          <a:ext cx="6386512" cy="2647950"/>
        </p:xfrm>
        <a:graphic>
          <a:graphicData uri="http://schemas.openxmlformats.org/presentationml/2006/ole">
            <p:oleObj spid="_x0000_s51203" name="Equation" r:id="rId4" imgW="2819160" imgH="1168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1214414" y="2143116"/>
          <a:ext cx="7812088" cy="4048125"/>
        </p:xfrm>
        <a:graphic>
          <a:graphicData uri="http://schemas.openxmlformats.org/presentationml/2006/ole">
            <p:oleObj spid="_x0000_s82946" name="Graph" r:id="rId3" imgW="2580480" imgH="1335960" progId="Origin50.Graph">
              <p:embed/>
            </p:oleObj>
          </a:graphicData>
        </a:graphic>
      </p:graphicFrame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3120" cy="114348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Exciton center of mass quantization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2948" name="Object 1"/>
          <p:cNvGraphicFramePr>
            <a:graphicFrameLocks noChangeAspect="1"/>
          </p:cNvGraphicFramePr>
          <p:nvPr/>
        </p:nvGraphicFramePr>
        <p:xfrm>
          <a:off x="714348" y="2214554"/>
          <a:ext cx="4071938" cy="3762374"/>
        </p:xfrm>
        <a:graphic>
          <a:graphicData uri="http://schemas.openxmlformats.org/presentationml/2006/ole">
            <p:oleObj spid="_x0000_s82948" name="Graph" r:id="rId4" imgW="1312920" imgH="126288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6143644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Odd and even states  (</a:t>
            </a:r>
            <a:r>
              <a:rPr lang="en-US" i="1" dirty="0" smtClean="0"/>
              <a:t>Lection 2 and 3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928670"/>
            <a:ext cx="513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Adiabatic approximation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143504" y="2643182"/>
          <a:ext cx="3340615" cy="673109"/>
        </p:xfrm>
        <a:graphic>
          <a:graphicData uri="http://schemas.openxmlformats.org/presentationml/2006/ole">
            <p:oleObj spid="_x0000_s81921" name="Equation" r:id="rId3" imgW="1701720" imgH="3427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2643182"/>
            <a:ext cx="410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 the wave function as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57224" y="4000504"/>
          <a:ext cx="4376877" cy="554035"/>
        </p:xfrm>
        <a:graphic>
          <a:graphicData uri="http://schemas.openxmlformats.org/presentationml/2006/ole">
            <p:oleObj spid="_x0000_s81922" name="Equation" r:id="rId4" imgW="2006280" imgH="253800" progId="Equation.DSMT4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714348" y="3357562"/>
          <a:ext cx="1111256" cy="500066"/>
        </p:xfrm>
        <a:graphic>
          <a:graphicData uri="http://schemas.openxmlformats.org/presentationml/2006/ole">
            <p:oleObj spid="_x0000_s81923" name="Equation" r:id="rId5" imgW="50796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8794" y="3357562"/>
            <a:ext cx="694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functions of the fast subsystem, satisfy equation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1643050"/>
            <a:ext cx="5248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– hole relative motion is FAST </a:t>
            </a:r>
          </a:p>
          <a:p>
            <a:r>
              <a:rPr lang="en-US" dirty="0" smtClean="0"/>
              <a:t>Exciton center of mass motion is  SLOW</a:t>
            </a:r>
            <a:endParaRPr lang="ru-RU" dirty="0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714480" y="5214950"/>
          <a:ext cx="5498846" cy="928694"/>
        </p:xfrm>
        <a:graphic>
          <a:graphicData uri="http://schemas.openxmlformats.org/presentationml/2006/ole">
            <p:oleObj spid="_x0000_s81924" name="Equation" r:id="rId6" imgW="2857320" imgH="4824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4643446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Substituting </a:t>
            </a:r>
            <a:endParaRPr lang="ru-RU" dirty="0"/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643174" y="4714884"/>
          <a:ext cx="1071570" cy="428628"/>
        </p:xfrm>
        <a:graphic>
          <a:graphicData uri="http://schemas.openxmlformats.org/presentationml/2006/ole">
            <p:oleObj spid="_x0000_s81925" name="Equation" r:id="rId7" imgW="50796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57620" y="4643446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into initial equation (</a:t>
            </a:r>
            <a:r>
              <a:rPr lang="en-US" i="1" dirty="0" smtClean="0"/>
              <a:t>EE</a:t>
            </a:r>
            <a:r>
              <a:rPr lang="en-US" dirty="0" smtClean="0"/>
              <a:t>) we get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 arbitrary well necessary </a:t>
            </a:r>
            <a:r>
              <a:rPr lang="en-US" b="1" dirty="0" smtClean="0"/>
              <a:t>adiabatic approximation</a:t>
            </a:r>
            <a:r>
              <a:rPr lang="en-US" dirty="0" smtClean="0"/>
              <a:t> </a:t>
            </a:r>
          </a:p>
          <a:p>
            <a:pPr algn="ctr"/>
            <a:r>
              <a:rPr lang="ru-RU" sz="2000" dirty="0" smtClean="0"/>
              <a:t>(</a:t>
            </a:r>
            <a:r>
              <a:rPr lang="en-US" sz="2000" dirty="0" err="1" smtClean="0"/>
              <a:t>A.B.Migdal</a:t>
            </a:r>
            <a:r>
              <a:rPr lang="en-US" sz="2000" dirty="0" smtClean="0"/>
              <a:t> </a:t>
            </a:r>
            <a:r>
              <a:rPr lang="ru-RU" sz="2000" dirty="0" smtClean="0"/>
              <a:t>«</a:t>
            </a:r>
            <a:r>
              <a:rPr lang="en-US" sz="2000" i="1" dirty="0" smtClean="0"/>
              <a:t>Qualitative Methods in Quantum Theory</a:t>
            </a:r>
            <a:r>
              <a:rPr lang="ru-RU" sz="2000" dirty="0" smtClean="0"/>
              <a:t>»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4000504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r>
              <a:rPr lang="en-US" dirty="0" smtClean="0"/>
              <a:t> - is a parameter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1643042" y="1500174"/>
          <a:ext cx="5559175" cy="857256"/>
        </p:xfrm>
        <a:graphic>
          <a:graphicData uri="http://schemas.openxmlformats.org/presentationml/2006/ole">
            <p:oleObj spid="_x0000_s80897" name="Equation" r:id="rId3" imgW="2717640" imgH="41904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84" y="857232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Operator of non </a:t>
            </a:r>
            <a:r>
              <a:rPr lang="en-US" sz="2800" dirty="0" err="1" smtClean="0"/>
              <a:t>adiabaticity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71462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adiabatic approximation </a:t>
            </a:r>
            <a:endParaRPr lang="ru-RU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5857884" y="2643182"/>
          <a:ext cx="1387475" cy="623887"/>
        </p:xfrm>
        <a:graphic>
          <a:graphicData uri="http://schemas.openxmlformats.org/presentationml/2006/ole">
            <p:oleObj spid="_x0000_s80898" name="Equation" r:id="rId4" imgW="50796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3857628"/>
            <a:ext cx="7380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case the internal motion and center of mass motion </a:t>
            </a:r>
          </a:p>
          <a:p>
            <a:r>
              <a:rPr lang="en-US" dirty="0" smtClean="0"/>
              <a:t>are independent.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71488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 a quantum well center of mass quantization for each state of internal motion.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286124"/>
            <a:ext cx="58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This approximation works only for wide wells</a:t>
            </a:r>
            <a:endParaRPr lang="ru-RU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42852"/>
            <a:ext cx="684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way to generalize the adiabatic approximation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2571736" y="1785926"/>
          <a:ext cx="4310171" cy="972417"/>
        </p:xfrm>
        <a:graphic>
          <a:graphicData uri="http://schemas.openxmlformats.org/presentationml/2006/ole">
            <p:oleObj spid="_x0000_s93185" name="Equation" r:id="rId3" imgW="2082600" imgH="4698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1670" y="214290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Degenerate valence band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85723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            band in cubic crystal)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429124" y="785794"/>
          <a:ext cx="468308" cy="561970"/>
        </p:xfrm>
        <a:graphic>
          <a:graphicData uri="http://schemas.openxmlformats.org/presentationml/2006/ole">
            <p:oleObj spid="_x0000_s93186" name="Equation" r:id="rId4" imgW="19044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6116" y="1357298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Exciton Hamiltonian:</a:t>
            </a:r>
            <a:endParaRPr lang="ru-RU" dirty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428596" y="3286124"/>
          <a:ext cx="2640695" cy="477840"/>
        </p:xfrm>
        <a:graphic>
          <a:graphicData uri="http://schemas.openxmlformats.org/presentationml/2006/ole">
            <p:oleObj spid="_x0000_s93187" name="Equation" r:id="rId5" imgW="1333440" imgH="241200" progId="Equation.DSMT4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3857620" y="3071810"/>
          <a:ext cx="5048284" cy="857256"/>
        </p:xfrm>
        <a:graphic>
          <a:graphicData uri="http://schemas.openxmlformats.org/presentationml/2006/ole">
            <p:oleObj spid="_x0000_s93188" name="Equation" r:id="rId6" imgW="2692080" imgH="4572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0100" y="2786058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electrons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58082" y="2786058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holes</a:t>
            </a:r>
            <a:endParaRPr lang="ru-RU" sz="2000" dirty="0"/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428728" y="3929066"/>
          <a:ext cx="2071703" cy="428628"/>
        </p:xfrm>
        <a:graphic>
          <a:graphicData uri="http://schemas.openxmlformats.org/presentationml/2006/ole">
            <p:oleObj spid="_x0000_s93189" name="Equation" r:id="rId7" imgW="1104840" imgH="228600" progId="Equation.DSMT4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643438" y="3929066"/>
          <a:ext cx="1166821" cy="500066"/>
        </p:xfrm>
        <a:graphic>
          <a:graphicData uri="http://schemas.openxmlformats.org/presentationml/2006/ole">
            <p:oleObj spid="_x0000_s93190" name="Equation" r:id="rId8" imgW="53316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00760" y="3929066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Luttinger</a:t>
            </a:r>
            <a:r>
              <a:rPr lang="en-US" sz="2000" dirty="0" smtClean="0"/>
              <a:t> parameters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929066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</a:t>
            </a:r>
            <a:endParaRPr lang="ru-RU" sz="2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428728" y="3143248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6858016" y="3000372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571472" y="4357694"/>
          <a:ext cx="1571636" cy="466579"/>
        </p:xfrm>
        <a:graphic>
          <a:graphicData uri="http://schemas.openxmlformats.org/presentationml/2006/ole">
            <p:oleObj spid="_x0000_s93191" name="Equation" r:id="rId9" imgW="812520" imgH="2412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428860" y="4786322"/>
            <a:ext cx="645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 relative and center of mass coordinates</a:t>
            </a:r>
            <a:endParaRPr lang="ru-RU" dirty="0"/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714348" y="5357826"/>
          <a:ext cx="1333500" cy="500062"/>
        </p:xfrm>
        <a:graphic>
          <a:graphicData uri="http://schemas.openxmlformats.org/presentationml/2006/ole">
            <p:oleObj spid="_x0000_s93192" name="Equation" r:id="rId10" imgW="609480" imgH="228600" progId="Equation.DSMT4">
              <p:embed/>
            </p:oleObj>
          </a:graphicData>
        </a:graphic>
      </p:graphicFrame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428596" y="5929330"/>
          <a:ext cx="2114550" cy="514350"/>
        </p:xfrm>
        <a:graphic>
          <a:graphicData uri="http://schemas.openxmlformats.org/presentationml/2006/ole">
            <p:oleObj spid="_x0000_s93193" name="Equation" r:id="rId11" imgW="939600" imgH="228600" progId="Equation.DSMT4">
              <p:embed/>
            </p:oleObj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3857620" y="5786454"/>
            <a:ext cx="571504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5500694" y="5357826"/>
          <a:ext cx="2176462" cy="450850"/>
        </p:xfrm>
        <a:graphic>
          <a:graphicData uri="http://schemas.openxmlformats.org/presentationml/2006/ole">
            <p:oleObj spid="_x0000_s93194" name="Equation" r:id="rId12" imgW="1104840" imgH="228600" progId="Equation.DSMT4">
              <p:embed/>
            </p:oleObj>
          </a:graphicData>
        </a:graphic>
      </p:graphicFrame>
      <p:graphicFrame>
        <p:nvGraphicFramePr>
          <p:cNvPr id="93195" name="Object 11"/>
          <p:cNvGraphicFramePr>
            <a:graphicFrameLocks noChangeAspect="1"/>
          </p:cNvGraphicFramePr>
          <p:nvPr/>
        </p:nvGraphicFramePr>
        <p:xfrm>
          <a:off x="5500694" y="5929330"/>
          <a:ext cx="2447925" cy="450850"/>
        </p:xfrm>
        <a:graphic>
          <a:graphicData uri="http://schemas.openxmlformats.org/presentationml/2006/ole">
            <p:oleObj spid="_x0000_s93195" name="Equation" r:id="rId13" imgW="124452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2428860" y="928670"/>
          <a:ext cx="3824288" cy="484188"/>
        </p:xfrm>
        <a:graphic>
          <a:graphicData uri="http://schemas.openxmlformats.org/presentationml/2006/ole">
            <p:oleObj spid="_x0000_s92165" name="Equation" r:id="rId3" imgW="2006280" imgH="253800" progId="Equation.DSMT4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2428860" y="1857364"/>
          <a:ext cx="5666974" cy="806454"/>
        </p:xfrm>
        <a:graphic>
          <a:graphicData uri="http://schemas.openxmlformats.org/presentationml/2006/ole">
            <p:oleObj spid="_x0000_s92166" name="Equation" r:id="rId4" imgW="3301920" imgH="469800" progId="Equation.DSMT4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2540811" y="2786058"/>
          <a:ext cx="6603189" cy="857256"/>
        </p:xfrm>
        <a:graphic>
          <a:graphicData uri="http://schemas.openxmlformats.org/presentationml/2006/ole">
            <p:oleObj spid="_x0000_s92167" name="Equation" r:id="rId5" imgW="3619440" imgH="469800" progId="Equation.DSMT4">
              <p:embed/>
            </p:oleObj>
          </a:graphicData>
        </a:graphic>
      </p:graphicFrame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2428860" y="3929066"/>
          <a:ext cx="6500858" cy="812607"/>
        </p:xfrm>
        <a:graphic>
          <a:graphicData uri="http://schemas.openxmlformats.org/presentationml/2006/ole">
            <p:oleObj spid="_x0000_s92168" name="Equation" r:id="rId6" imgW="3759120" imgH="4698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285728"/>
            <a:ext cx="548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 rewrite the exciton Hamiltonian as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42873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207167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Relative motion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00372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Center of mass motion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143380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Mixed term</a:t>
            </a:r>
            <a:endParaRPr lang="ru-RU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929198"/>
            <a:ext cx="855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 possible to separate internal motion and center of mass motion?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715016"/>
            <a:ext cx="5751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classical mechanics this is always possible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786446" y="714356"/>
          <a:ext cx="796918" cy="398459"/>
        </p:xfrm>
        <a:graphic>
          <a:graphicData uri="http://schemas.openxmlformats.org/presentationml/2006/ole">
            <p:oleObj spid="_x0000_s91137" name="Equation" r:id="rId3" imgW="457200" imgH="228600" progId="Equation.DSMT4">
              <p:embed/>
            </p:oleObj>
          </a:graphicData>
        </a:graphic>
      </p:graphicFrame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214810" y="714356"/>
          <a:ext cx="1357322" cy="409351"/>
        </p:xfrm>
        <a:graphic>
          <a:graphicData uri="http://schemas.openxmlformats.org/presentationml/2006/ole">
            <p:oleObj spid="_x0000_s91138" name="Equation" r:id="rId4" imgW="799920" imgH="241200" progId="Equation.DSMT4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2500298" y="1142984"/>
          <a:ext cx="6477419" cy="877892"/>
        </p:xfrm>
        <a:graphic>
          <a:graphicData uri="http://schemas.openxmlformats.org/presentationml/2006/ole">
            <p:oleObj spid="_x0000_s91139" name="Equation" r:id="rId5" imgW="3466800" imgH="469800" progId="Equation.DSMT4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1571604" y="2643182"/>
          <a:ext cx="1856927" cy="730252"/>
        </p:xfrm>
        <a:graphic>
          <a:graphicData uri="http://schemas.openxmlformats.org/presentationml/2006/ole">
            <p:oleObj spid="_x0000_s91140" name="Equation" r:id="rId6" imgW="1130040" imgH="44424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29190" y="2643182"/>
          <a:ext cx="1856927" cy="730252"/>
        </p:xfrm>
        <a:graphic>
          <a:graphicData uri="http://schemas.openxmlformats.org/presentationml/2006/ole">
            <p:oleObj spid="_x0000_s91141" name="Equation" r:id="rId7" imgW="1130040" imgH="44424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500430" y="3429000"/>
          <a:ext cx="1452566" cy="658497"/>
        </p:xfrm>
        <a:graphic>
          <a:graphicData uri="http://schemas.openxmlformats.org/presentationml/2006/ole">
            <p:oleObj spid="_x0000_s91143" name="Equation" r:id="rId8" imgW="952200" imgH="431640" progId="Equation.DSMT4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929454" y="3429000"/>
          <a:ext cx="1428760" cy="656457"/>
        </p:xfrm>
        <a:graphic>
          <a:graphicData uri="http://schemas.openxmlformats.org/presentationml/2006/ole">
            <p:oleObj spid="_x0000_s91144" name="Equation" r:id="rId9" imgW="939600" imgH="4316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214290"/>
            <a:ext cx="802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Separation of the center of mass motion and relative motion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64291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285860"/>
            <a:ext cx="1762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want for </a:t>
            </a:r>
          </a:p>
          <a:p>
            <a:r>
              <a:rPr lang="en-US" sz="2000" dirty="0" smtClean="0"/>
              <a:t>the Mixed term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2143116"/>
            <a:ext cx="31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 best that we can get</a:t>
            </a:r>
            <a:endParaRPr lang="ru-RU" u="sng" dirty="0"/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2928926" y="4357694"/>
          <a:ext cx="4865507" cy="714380"/>
        </p:xfrm>
        <a:graphic>
          <a:graphicData uri="http://schemas.openxmlformats.org/presentationml/2006/ole">
            <p:oleObj spid="_x0000_s91145" name="Equation" r:id="rId10" imgW="3200400" imgH="469800" progId="Equation.DSMT4">
              <p:embed/>
            </p:oleObj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3214677" y="5072074"/>
          <a:ext cx="5328889" cy="714380"/>
        </p:xfrm>
        <a:graphic>
          <a:graphicData uri="http://schemas.openxmlformats.org/presentationml/2006/ole">
            <p:oleObj spid="_x0000_s91146" name="Equation" r:id="rId11" imgW="3504960" imgH="469800" progId="Equation.DSMT4">
              <p:embed/>
            </p:oleObj>
          </a:graphicData>
        </a:graphic>
      </p:graphicFrame>
      <p:graphicFrame>
        <p:nvGraphicFramePr>
          <p:cNvPr id="91147" name="Object 11"/>
          <p:cNvGraphicFramePr>
            <a:graphicFrameLocks noChangeAspect="1"/>
          </p:cNvGraphicFramePr>
          <p:nvPr/>
        </p:nvGraphicFramePr>
        <p:xfrm>
          <a:off x="3286116" y="5929330"/>
          <a:ext cx="2921779" cy="684214"/>
        </p:xfrm>
        <a:graphic>
          <a:graphicData uri="http://schemas.openxmlformats.org/presentationml/2006/ole">
            <p:oleObj spid="_x0000_s91147" name="Equation" r:id="rId12" imgW="2006280" imgH="4698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2844" y="4500570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Exciton Hamiltonian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71802" y="5857892"/>
            <a:ext cx="335758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7" name="Object 1"/>
          <p:cNvGraphicFramePr>
            <a:graphicFrameLocks noChangeAspect="1"/>
          </p:cNvGraphicFramePr>
          <p:nvPr/>
        </p:nvGraphicFramePr>
        <p:xfrm>
          <a:off x="2428860" y="4214818"/>
          <a:ext cx="3705225" cy="815975"/>
        </p:xfrm>
        <a:graphic>
          <a:graphicData uri="http://schemas.openxmlformats.org/presentationml/2006/ole">
            <p:oleObj spid="_x0000_s106497" name="Equation" r:id="rId3" imgW="2133360" imgH="4698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3571876"/>
            <a:ext cx="804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small        the exciton dispersion is essentially </a:t>
            </a:r>
            <a:r>
              <a:rPr lang="en-US" dirty="0" err="1" smtClean="0"/>
              <a:t>nonparabolic</a:t>
            </a:r>
            <a:endParaRPr lang="ru-RU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643042" y="3571876"/>
          <a:ext cx="393702" cy="416861"/>
        </p:xfrm>
        <a:graphic>
          <a:graphicData uri="http://schemas.openxmlformats.org/presentationml/2006/ole">
            <p:oleObj spid="_x0000_s106498" name="Equation" r:id="rId4" imgW="215640" imgH="2286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5214950"/>
            <a:ext cx="8859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2000" dirty="0" err="1" smtClean="0"/>
              <a:t>E.O.Kane</a:t>
            </a:r>
            <a:r>
              <a:rPr lang="en-US" sz="2000" dirty="0" smtClean="0"/>
              <a:t>  </a:t>
            </a:r>
            <a:r>
              <a:rPr lang="ru-RU" sz="2000" dirty="0" smtClean="0"/>
              <a:t>«</a:t>
            </a:r>
            <a:r>
              <a:rPr lang="en-US" sz="2000" i="1" dirty="0" smtClean="0"/>
              <a:t>Exciton dispersion in degenerate bands</a:t>
            </a:r>
            <a:r>
              <a:rPr lang="ru-RU" sz="2000" dirty="0" smtClean="0"/>
              <a:t>»</a:t>
            </a:r>
            <a:r>
              <a:rPr lang="en-US" sz="2000" dirty="0" smtClean="0"/>
              <a:t>  </a:t>
            </a:r>
            <a:r>
              <a:rPr lang="en-US" sz="2000" dirty="0" err="1" smtClean="0"/>
              <a:t>Phys.Rev</a:t>
            </a:r>
            <a:r>
              <a:rPr lang="en-US" sz="2000" dirty="0" smtClean="0"/>
              <a:t>. </a:t>
            </a:r>
            <a:r>
              <a:rPr lang="en-US" sz="2000" b="1" dirty="0" smtClean="0"/>
              <a:t>B11</a:t>
            </a:r>
            <a:r>
              <a:rPr lang="en-US" sz="2000" dirty="0" smtClean="0"/>
              <a:t>, 3850 (1975)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928670"/>
            <a:ext cx="69862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the internal motion we have two kind of </a:t>
            </a:r>
            <a:r>
              <a:rPr lang="en-US" dirty="0" err="1" smtClean="0"/>
              <a:t>excitons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  heavy and light hole exciton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the center of mass motion we have also heavy and </a:t>
            </a:r>
          </a:p>
          <a:p>
            <a:r>
              <a:rPr lang="en-US" dirty="0" smtClean="0"/>
              <a:t>  light </a:t>
            </a:r>
            <a:r>
              <a:rPr lang="en-US" dirty="0" err="1" smtClean="0"/>
              <a:t>excitons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small        the internal motion and center of mass </a:t>
            </a:r>
          </a:p>
          <a:p>
            <a:r>
              <a:rPr lang="en-US" dirty="0" smtClean="0"/>
              <a:t>  motion can not be separated</a:t>
            </a:r>
            <a:endParaRPr lang="ru-RU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928794" y="2428868"/>
          <a:ext cx="344014" cy="428628"/>
        </p:xfrm>
        <a:graphic>
          <a:graphicData uri="http://schemas.openxmlformats.org/presentationml/2006/ole">
            <p:oleObj spid="_x0000_s106499" name="Equation" r:id="rId5" imgW="21564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4678" y="142852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conclusion</a:t>
            </a:r>
            <a:endParaRPr lang="ru-RU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-32536" y="2214554"/>
          <a:ext cx="9176536" cy="1714512"/>
        </p:xfrm>
        <a:graphic>
          <a:graphicData uri="http://schemas.openxmlformats.org/presentationml/2006/ole">
            <p:oleObj spid="_x0000_s52225" name="Equation" r:id="rId3" imgW="5981400" imgH="111744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571480"/>
            <a:ext cx="762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Exciton quantization in a narrow well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30800" y="2616200"/>
          <a:ext cx="914400" cy="198438"/>
        </p:xfrm>
        <a:graphic>
          <a:graphicData uri="http://schemas.openxmlformats.org/presentationml/2006/ole">
            <p:oleObj spid="_x0000_s52226" name="Equation" r:id="rId4" imgW="914400" imgH="198720" progId="Equation.DSMT4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57158" y="4286256"/>
          <a:ext cx="1808170" cy="539752"/>
        </p:xfrm>
        <a:graphic>
          <a:graphicData uri="http://schemas.openxmlformats.org/presentationml/2006/ole">
            <p:oleObj spid="_x0000_s52227" name="Equation" r:id="rId5" imgW="850680" imgH="2538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429124" y="5286388"/>
          <a:ext cx="3066340" cy="642942"/>
        </p:xfrm>
        <a:graphic>
          <a:graphicData uri="http://schemas.openxmlformats.org/presentationml/2006/ole">
            <p:oleObj spid="_x0000_s52228" name="Equation" r:id="rId6" imgW="1574640" imgH="33012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785918" y="5143512"/>
          <a:ext cx="2165699" cy="857256"/>
        </p:xfrm>
        <a:graphic>
          <a:graphicData uri="http://schemas.openxmlformats.org/presentationml/2006/ole">
            <p:oleObj spid="_x0000_s52229" name="Equation" r:id="rId7" imgW="1218960" imgH="48240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530850" y="2346325"/>
          <a:ext cx="114300" cy="177800"/>
        </p:xfrm>
        <a:graphic>
          <a:graphicData uri="http://schemas.openxmlformats.org/presentationml/2006/ole">
            <p:oleObj spid="_x0000_s52230" name="Equation" r:id="rId8" imgW="914400" imgH="198720" progId="Equation.DSMT4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130800" y="2336800"/>
          <a:ext cx="914400" cy="198438"/>
        </p:xfrm>
        <a:graphic>
          <a:graphicData uri="http://schemas.openxmlformats.org/presentationml/2006/ole">
            <p:oleObj spid="_x0000_s52235" name="Equation" r:id="rId9" imgW="914400" imgH="19872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28860" y="4286256"/>
            <a:ext cx="623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 of </a:t>
            </a:r>
            <a:r>
              <a:rPr lang="en-US" smtClean="0"/>
              <a:t>mass wave-vector </a:t>
            </a:r>
            <a:r>
              <a:rPr lang="en-US" dirty="0" smtClean="0"/>
              <a:t>in the plane of QW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71934" y="535782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21" name="Дуга 20"/>
          <p:cNvSpPr/>
          <p:nvPr/>
        </p:nvSpPr>
        <p:spPr>
          <a:xfrm>
            <a:off x="214282" y="2143116"/>
            <a:ext cx="1500198" cy="285752"/>
          </a:xfrm>
          <a:prstGeom prst="arc">
            <a:avLst>
              <a:gd name="adj1" fmla="val 1074461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1928794" y="2143116"/>
            <a:ext cx="1357322" cy="285752"/>
          </a:xfrm>
          <a:prstGeom prst="arc">
            <a:avLst>
              <a:gd name="adj1" fmla="val 1101976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1500174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Electrons in the well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0232" y="1571612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Holes in the well</a:t>
            </a:r>
            <a:endParaRPr lang="ru-RU" sz="1400" dirty="0"/>
          </a:p>
        </p:txBody>
      </p:sp>
      <p:sp>
        <p:nvSpPr>
          <p:cNvPr id="25" name="Дуга 24"/>
          <p:cNvSpPr/>
          <p:nvPr/>
        </p:nvSpPr>
        <p:spPr>
          <a:xfrm>
            <a:off x="3714744" y="2000240"/>
            <a:ext cx="2428892" cy="285752"/>
          </a:xfrm>
          <a:prstGeom prst="arc">
            <a:avLst>
              <a:gd name="adj1" fmla="val 1092069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857620" y="1500174"/>
            <a:ext cx="222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Relative motion in the plane</a:t>
            </a:r>
            <a:endParaRPr lang="ru-RU" sz="1400" dirty="0"/>
          </a:p>
        </p:txBody>
      </p:sp>
      <p:sp>
        <p:nvSpPr>
          <p:cNvPr id="27" name="Дуга 26"/>
          <p:cNvSpPr/>
          <p:nvPr/>
        </p:nvSpPr>
        <p:spPr>
          <a:xfrm>
            <a:off x="6643702" y="2071678"/>
            <a:ext cx="1143008" cy="285752"/>
          </a:xfrm>
          <a:prstGeom prst="arc">
            <a:avLst>
              <a:gd name="adj1" fmla="val 1087085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643702" y="1643050"/>
            <a:ext cx="1271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Coulomb  term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857356" y="4786322"/>
          <a:ext cx="5311776" cy="823913"/>
        </p:xfrm>
        <a:graphic>
          <a:graphicData uri="http://schemas.openxmlformats.org/presentationml/2006/ole">
            <p:oleObj spid="_x0000_s109570" name="Equation" r:id="rId3" imgW="2705040" imgH="419040" progId="Equation.DSMT4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3286116" y="714356"/>
          <a:ext cx="952245" cy="392101"/>
        </p:xfrm>
        <a:graphic>
          <a:graphicData uri="http://schemas.openxmlformats.org/presentationml/2006/ole">
            <p:oleObj spid="_x0000_s109573" name="Equation" r:id="rId4" imgW="431640" imgH="177480" progId="Equation.DSMT4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6429388" y="368713"/>
          <a:ext cx="1285884" cy="1078035"/>
        </p:xfrm>
        <a:graphic>
          <a:graphicData uri="http://schemas.openxmlformats.org/presentationml/2006/ole">
            <p:oleObj spid="_x0000_s109574" name="Equation" r:id="rId5" imgW="507960" imgH="444240" progId="Equation.DSMT4">
              <p:embed/>
            </p:oleObj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714348" y="3071810"/>
          <a:ext cx="3386162" cy="940600"/>
        </p:xfrm>
        <a:graphic>
          <a:graphicData uri="http://schemas.openxmlformats.org/presentationml/2006/ole">
            <p:oleObj spid="_x0000_s109575" name="Equation" r:id="rId6" imgW="1600200" imgH="444240" progId="Equation.DSMT4">
              <p:embed/>
            </p:oleObj>
          </a:graphicData>
        </a:graphic>
      </p:graphicFrame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5918218" y="3000373"/>
          <a:ext cx="2000264" cy="1000132"/>
        </p:xfrm>
        <a:graphic>
          <a:graphicData uri="http://schemas.openxmlformats.org/presentationml/2006/ole">
            <p:oleObj spid="_x0000_s109576" name="Equation" r:id="rId7" imgW="939600" imgH="4698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642918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 in the limit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642918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case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128713" y="1500188"/>
          <a:ext cx="6642100" cy="928687"/>
        </p:xfrm>
        <a:graphic>
          <a:graphicData uri="http://schemas.openxmlformats.org/presentationml/2006/ole">
            <p:oleObj spid="_x0000_s109578" name="Equation" r:id="rId8" imgW="2997000" imgH="419040" progId="Equation.DSMT4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2857488" y="5715016"/>
          <a:ext cx="3906078" cy="969966"/>
        </p:xfrm>
        <a:graphic>
          <a:graphicData uri="http://schemas.openxmlformats.org/presentationml/2006/ole">
            <p:oleObj spid="_x0000_s109579" name="Equation" r:id="rId9" imgW="1892160" imgH="469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43240" y="2571744"/>
            <a:ext cx="324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quantization along  </a:t>
            </a:r>
            <a:r>
              <a:rPr lang="en-US" i="1" dirty="0" smtClean="0"/>
              <a:t>z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3929066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2D exciton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351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Finite QW width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31813" y="3500438"/>
          <a:ext cx="8272462" cy="1238250"/>
        </p:xfrm>
        <a:graphic>
          <a:graphicData uri="http://schemas.openxmlformats.org/presentationml/2006/ole">
            <p:oleObj spid="_x0000_s100353" name="Equation" r:id="rId3" imgW="4241520" imgH="6346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8926" y="1142984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adiabatic approximation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71604" y="1928802"/>
          <a:ext cx="947044" cy="368295"/>
        </p:xfrm>
        <a:graphic>
          <a:graphicData uri="http://schemas.openxmlformats.org/presentationml/2006/ole">
            <p:oleObj spid="_x0000_s100354" name="Equation" r:id="rId4" imgW="457200" imgH="17748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357554" y="1643050"/>
          <a:ext cx="1524000" cy="857250"/>
        </p:xfrm>
        <a:graphic>
          <a:graphicData uri="http://schemas.openxmlformats.org/presentationml/2006/ole">
            <p:oleObj spid="_x0000_s100355" name="Equation" r:id="rId5" imgW="812520" imgH="457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185736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714612" y="2000240"/>
            <a:ext cx="357190" cy="198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28" y="2714620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dimensional potential for hole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857224" y="5429264"/>
          <a:ext cx="7429552" cy="1000132"/>
        </p:xfrm>
        <a:graphic>
          <a:graphicData uri="http://schemas.openxmlformats.org/presentationml/2006/ole">
            <p:oleObj spid="_x0000_s100357" name="Equation" r:id="rId6" imgW="3962160" imgH="53316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868" y="4714884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 </a:t>
            </a:r>
            <a:r>
              <a:rPr lang="en-US" i="1" dirty="0" smtClean="0"/>
              <a:t>m=</a:t>
            </a:r>
            <a:r>
              <a:rPr lang="en-US" dirty="0" smtClean="0"/>
              <a:t>0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357298"/>
            <a:ext cx="4753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used ether as Bloch functions </a:t>
            </a:r>
          </a:p>
          <a:p>
            <a:r>
              <a:rPr lang="en-US" dirty="0" smtClean="0"/>
              <a:t>or as localized Wannier functions</a:t>
            </a:r>
            <a:endParaRPr lang="ru-RU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143240" y="571480"/>
          <a:ext cx="1143009" cy="642942"/>
        </p:xfrm>
        <a:graphic>
          <a:graphicData uri="http://schemas.openxmlformats.org/presentationml/2006/ole">
            <p:oleObj spid="_x0000_s53251" name="Equation" r:id="rId3" imgW="406080" imgH="228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2428868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Bloch functions satisfied single electron equations</a:t>
            </a:r>
            <a:endParaRPr lang="ru-RU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28662" y="3071810"/>
          <a:ext cx="3932550" cy="884242"/>
        </p:xfrm>
        <a:graphic>
          <a:graphicData uri="http://schemas.openxmlformats.org/presentationml/2006/ole">
            <p:oleObj spid="_x0000_s53252" name="Equation" r:id="rId4" imgW="2145960" imgH="4824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8662" y="4143380"/>
            <a:ext cx="635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Wannier functions are a linear combination of the </a:t>
            </a:r>
          </a:p>
          <a:p>
            <a:r>
              <a:rPr lang="en-US" dirty="0" smtClean="0"/>
              <a:t>Bloch functions </a:t>
            </a:r>
            <a:endParaRPr lang="ru-RU" dirty="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071538" y="5214950"/>
          <a:ext cx="3714777" cy="780813"/>
        </p:xfrm>
        <a:graphic>
          <a:graphicData uri="http://schemas.openxmlformats.org/presentationml/2006/ole">
            <p:oleObj spid="_x0000_s53253" name="Equation" r:id="rId5" imgW="1993680" imgH="419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72132" y="1571612"/>
            <a:ext cx="288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same result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714356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electron functions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714356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1214422"/>
          <a:ext cx="9081635" cy="914398"/>
        </p:xfrm>
        <a:graphic>
          <a:graphicData uri="http://schemas.openxmlformats.org/presentationml/2006/ole">
            <p:oleObj spid="_x0000_s126977" name="Equation" r:id="rId3" imgW="5549760" imgH="5587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4546" y="500042"/>
            <a:ext cx="495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Hole motion in the additional potential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357430"/>
            <a:ext cx="219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limit cases:</a:t>
            </a:r>
            <a:endParaRPr lang="ru-RU" dirty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642910" y="3000372"/>
          <a:ext cx="1827485" cy="755607"/>
        </p:xfrm>
        <a:graphic>
          <a:graphicData uri="http://schemas.openxmlformats.org/presentationml/2006/ole">
            <p:oleObj spid="_x0000_s126978" name="Equation" r:id="rId4" imgW="1104840" imgH="457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314324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357514" y="2928934"/>
          <a:ext cx="5657890" cy="857256"/>
        </p:xfrm>
        <a:graphic>
          <a:graphicData uri="http://schemas.openxmlformats.org/presentationml/2006/ole">
            <p:oleObj spid="_x0000_s126979" name="Equation" r:id="rId5" imgW="3352680" imgH="507960" progId="Equation.DSMT4">
              <p:embed/>
            </p:oleObj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786050" y="3286124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5720" y="46434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</a:t>
            </a:r>
            <a:endParaRPr lang="ru-RU" dirty="0"/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714348" y="4500570"/>
          <a:ext cx="1827212" cy="755650"/>
        </p:xfrm>
        <a:graphic>
          <a:graphicData uri="http://schemas.openxmlformats.org/presentationml/2006/ole">
            <p:oleObj spid="_x0000_s126980" name="Equation" r:id="rId6" imgW="1104840" imgH="457200" progId="Equation.DSMT4">
              <p:embed/>
            </p:oleObj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2786050" y="4786322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643306" y="4500570"/>
          <a:ext cx="5055768" cy="797081"/>
        </p:xfrm>
        <a:graphic>
          <a:graphicData uri="http://schemas.openxmlformats.org/presentationml/2006/ole">
            <p:oleObj spid="_x0000_s126981" name="Equation" r:id="rId7" imgW="2819160" imgH="4442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28992" y="3857628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2714612" y="5643578"/>
          <a:ext cx="3214710" cy="928694"/>
        </p:xfrm>
        <a:graphic>
          <a:graphicData uri="http://schemas.openxmlformats.org/presentationml/2006/ole">
            <p:oleObj spid="_x0000_s126982" name="Equation" r:id="rId8" imgW="1714320" imgH="495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1714480" y="1643050"/>
          <a:ext cx="5643602" cy="4640056"/>
        </p:xfrm>
        <a:graphic>
          <a:graphicData uri="http://schemas.openxmlformats.org/presentationml/2006/ole">
            <p:oleObj spid="_x0000_s125953" name="Graph" r:id="rId3" imgW="2833920" imgH="209808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042" y="500042"/>
            <a:ext cx="61890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Harmonic oscillator levels for hole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Al.L.Efros</a:t>
            </a:r>
            <a:r>
              <a:rPr lang="en-US" sz="2000" dirty="0" smtClean="0"/>
              <a:t>  </a:t>
            </a:r>
            <a:r>
              <a:rPr lang="en-US" sz="2000" dirty="0" err="1" smtClean="0"/>
              <a:t>Semicond</a:t>
            </a:r>
            <a:r>
              <a:rPr lang="en-US" sz="2000" dirty="0" smtClean="0"/>
              <a:t>. V.20, N0.7, p.1281 (1986))</a:t>
            </a: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5729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Excitons</a:t>
            </a:r>
            <a:r>
              <a:rPr lang="en-US" sz="3600" b="1" dirty="0" smtClean="0">
                <a:solidFill>
                  <a:srgbClr val="FF0000"/>
                </a:solidFill>
              </a:rPr>
              <a:t> in </a:t>
            </a:r>
            <a:r>
              <a:rPr lang="en-US" sz="3600" b="1" dirty="0" err="1" smtClean="0">
                <a:solidFill>
                  <a:srgbClr val="FF0000"/>
                </a:solidFill>
              </a:rPr>
              <a:t>nanowires</a:t>
            </a:r>
            <a:r>
              <a:rPr lang="en-US" sz="3600" b="1" dirty="0" smtClean="0">
                <a:solidFill>
                  <a:srgbClr val="FF0000"/>
                </a:solidFill>
              </a:rPr>
              <a:t> (NW)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1071546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Cylindrical wire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2844" y="1571612"/>
          <a:ext cx="8858312" cy="1785950"/>
        </p:xfrm>
        <a:graphic>
          <a:graphicData uri="http://schemas.openxmlformats.org/presentationml/2006/ole">
            <p:oleObj spid="_x0000_s128002" name="Equation" r:id="rId3" imgW="5943600" imgH="11682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71603" y="4286256"/>
          <a:ext cx="5455265" cy="714380"/>
        </p:xfrm>
        <a:graphic>
          <a:graphicData uri="http://schemas.openxmlformats.org/presentationml/2006/ole">
            <p:oleObj spid="_x0000_s128003" name="Equation" r:id="rId4" imgW="320040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852" y="3643314"/>
            <a:ext cx="6575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the case of strong radial quantization, exciton </a:t>
            </a:r>
            <a:r>
              <a:rPr lang="en-US" sz="2000" dirty="0" err="1" smtClean="0"/>
              <a:t>wavefunction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14348" y="5357826"/>
          <a:ext cx="1055695" cy="500066"/>
        </p:xfrm>
        <a:graphic>
          <a:graphicData uri="http://schemas.openxmlformats.org/presentationml/2006/ole">
            <p:oleObj spid="_x0000_s128004" name="Equation" r:id="rId5" imgW="482400" imgH="228600" progId="Equation.DSMT4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357422" y="5357826"/>
          <a:ext cx="1023945" cy="472590"/>
        </p:xfrm>
        <a:graphic>
          <a:graphicData uri="http://schemas.openxmlformats.org/presentationml/2006/ole">
            <p:oleObj spid="_x0000_s128005" name="Equation" r:id="rId6" imgW="49500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5918" y="542926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and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5357826"/>
            <a:ext cx="4245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Envelop functions for electron and hole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42976" y="714356"/>
          <a:ext cx="3659046" cy="1321978"/>
        </p:xfrm>
        <a:graphic>
          <a:graphicData uri="http://schemas.openxmlformats.org/presentationml/2006/ole">
            <p:oleObj spid="_x0000_s129026" name="Equation" r:id="rId3" imgW="1968480" imgH="7110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7554" y="214290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Boundary conditions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1285852" y="2214554"/>
          <a:ext cx="368302" cy="396633"/>
        </p:xfrm>
        <a:graphic>
          <a:graphicData uri="http://schemas.openxmlformats.org/presentationml/2006/ole">
            <p:oleObj spid="_x0000_s129027" name="Equation" r:id="rId4" imgW="164880" imgH="1774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8794" y="2214554"/>
            <a:ext cx="3600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 vector to the NW surface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2714620"/>
            <a:ext cx="7527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cylindrical NW the projection of the angular momentum </a:t>
            </a:r>
          </a:p>
          <a:p>
            <a:r>
              <a:rPr lang="en-US" dirty="0" smtClean="0"/>
              <a:t>on z axis  </a:t>
            </a:r>
            <a:r>
              <a:rPr lang="en-US" i="1" dirty="0" smtClean="0"/>
              <a:t>M</a:t>
            </a:r>
            <a:r>
              <a:rPr lang="en-US" dirty="0" smtClean="0"/>
              <a:t> is a good quantum number. For  </a:t>
            </a:r>
            <a:r>
              <a:rPr lang="en-US" i="1" dirty="0" smtClean="0"/>
              <a:t>M</a:t>
            </a:r>
            <a:r>
              <a:rPr lang="en-US" dirty="0" smtClean="0"/>
              <a:t>=0 </a:t>
            </a:r>
            <a:endParaRPr lang="ru-RU" dirty="0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714612" y="3714752"/>
          <a:ext cx="3536182" cy="857256"/>
        </p:xfrm>
        <a:graphic>
          <a:graphicData uri="http://schemas.openxmlformats.org/presentationml/2006/ole">
            <p:oleObj spid="_x0000_s129028" name="Equation" r:id="rId5" imgW="2095200" imgH="5079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5852" y="4714884"/>
            <a:ext cx="638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i="1" dirty="0" smtClean="0"/>
              <a:t>J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are Bessel functions, </a:t>
            </a:r>
            <a:r>
              <a:rPr lang="en-US" i="1" dirty="0" smtClean="0"/>
              <a:t>R</a:t>
            </a:r>
            <a:r>
              <a:rPr lang="en-US" dirty="0" smtClean="0"/>
              <a:t> is NW radius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42976" y="5396418"/>
          <a:ext cx="2428892" cy="1032977"/>
        </p:xfrm>
        <a:graphic>
          <a:graphicData uri="http://schemas.openxmlformats.org/presentationml/2006/ole">
            <p:oleObj spid="_x0000_s129029" name="Equation" r:id="rId6" imgW="1104840" imgH="469800" progId="Equation.DSMT4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643438" y="5463226"/>
          <a:ext cx="3357586" cy="1018285"/>
        </p:xfrm>
        <a:graphic>
          <a:graphicData uri="http://schemas.openxmlformats.org/presentationml/2006/ole">
            <p:oleObj spid="_x0000_s129030" name="Equation" r:id="rId7" imgW="1549080" imgH="469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71472" y="2143116"/>
          <a:ext cx="3269341" cy="534983"/>
        </p:xfrm>
        <a:graphic>
          <a:graphicData uri="http://schemas.openxmlformats.org/presentationml/2006/ole">
            <p:oleObj spid="_x0000_s131074" name="Equation" r:id="rId3" imgW="1396800" imgH="228600" progId="Equation.DSMT4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143504" y="1857364"/>
          <a:ext cx="3235718" cy="1000131"/>
        </p:xfrm>
        <a:graphic>
          <a:graphicData uri="http://schemas.openxmlformats.org/presentationml/2006/ole">
            <p:oleObj spid="_x0000_s131075" name="Equation" r:id="rId4" imgW="1396800" imgH="43164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14810" y="2143116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928670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equations for         and  </a:t>
            </a:r>
            <a:endParaRPr lang="ru-RU" dirty="0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3143240" y="928670"/>
          <a:ext cx="357190" cy="357190"/>
        </p:xfrm>
        <a:graphic>
          <a:graphicData uri="http://schemas.openxmlformats.org/presentationml/2006/ole">
            <p:oleObj spid="_x0000_s131076" name="Equation" r:id="rId5" imgW="164880" imgH="164880" progId="Equation.DSMT4">
              <p:embed/>
            </p:oleObj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4357686" y="928670"/>
          <a:ext cx="361952" cy="422277"/>
        </p:xfrm>
        <a:graphic>
          <a:graphicData uri="http://schemas.openxmlformats.org/presentationml/2006/ole">
            <p:oleObj spid="_x0000_s131077" name="Equation" r:id="rId6" imgW="152280" imgH="177480" progId="Equation.DSMT4">
              <p:embed/>
            </p:oleObj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1785919" y="4113072"/>
          <a:ext cx="5429288" cy="1316191"/>
        </p:xfrm>
        <a:graphic>
          <a:graphicData uri="http://schemas.openxmlformats.org/presentationml/2006/ole">
            <p:oleObj spid="_x0000_s131078" name="Equation" r:id="rId7" imgW="2514600" imgH="6094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14678" y="3357562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rectangular wire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214546" y="928670"/>
          <a:ext cx="4270012" cy="863598"/>
        </p:xfrm>
        <a:graphic>
          <a:graphicData uri="http://schemas.openxmlformats.org/presentationml/2006/ole">
            <p:oleObj spid="_x0000_s130050" name="Equation" r:id="rId3" imgW="2260440" imgH="4572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14612" y="285728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Exciton envelop function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00166" y="1928802"/>
          <a:ext cx="629143" cy="398457"/>
        </p:xfrm>
        <a:graphic>
          <a:graphicData uri="http://schemas.openxmlformats.org/presentationml/2006/ole">
            <p:oleObj spid="_x0000_s130051" name="Equation" r:id="rId4" imgW="380880" imgH="241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2071678"/>
            <a:ext cx="468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              is effective coulomb potential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357290" y="2714620"/>
          <a:ext cx="6429420" cy="928694"/>
        </p:xfrm>
        <a:graphic>
          <a:graphicData uri="http://schemas.openxmlformats.org/presentationml/2006/ole">
            <p:oleObj spid="_x0000_s130052" name="Equation" r:id="rId5" imgW="3429000" imgH="495000" progId="Equation.DSMT4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143504" y="4000504"/>
          <a:ext cx="2714644" cy="878267"/>
        </p:xfrm>
        <a:graphic>
          <a:graphicData uri="http://schemas.openxmlformats.org/presentationml/2006/ole">
            <p:oleObj spid="_x0000_s130053" name="Equation" r:id="rId6" imgW="1726920" imgH="55872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728" y="4143380"/>
            <a:ext cx="293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Trial function can be taken</a:t>
            </a:r>
            <a:endParaRPr lang="ru-RU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85728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Excitons</a:t>
            </a:r>
            <a:r>
              <a:rPr lang="en-US" sz="3600" b="1" dirty="0" smtClean="0">
                <a:solidFill>
                  <a:srgbClr val="FF0000"/>
                </a:solidFill>
              </a:rPr>
              <a:t> in quantum dots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71546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Rectangular dot</a:t>
            </a:r>
            <a:endParaRPr lang="ru-RU" i="1" dirty="0"/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1928794" y="2214554"/>
          <a:ext cx="5000652" cy="555628"/>
        </p:xfrm>
        <a:graphic>
          <a:graphicData uri="http://schemas.openxmlformats.org/presentationml/2006/ole">
            <p:oleObj spid="_x0000_s132098" name="Equation" r:id="rId3" imgW="2286000" imgH="253800" progId="Equation.DSMT4">
              <p:embed/>
            </p:oleObj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1571604" y="3429000"/>
          <a:ext cx="6107949" cy="1357322"/>
        </p:xfrm>
        <a:graphic>
          <a:graphicData uri="http://schemas.openxmlformats.org/presentationml/2006/ole">
            <p:oleObj spid="_x0000_s132099" name="Equation" r:id="rId4" imgW="2743200" imgH="609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357166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Spherical dot</a:t>
            </a:r>
            <a:endParaRPr lang="ru-RU" b="1" i="1" dirty="0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357290" y="2143116"/>
          <a:ext cx="2055824" cy="555628"/>
        </p:xfrm>
        <a:graphic>
          <a:graphicData uri="http://schemas.openxmlformats.org/presentationml/2006/ole">
            <p:oleObj spid="_x0000_s133122" name="Equation" r:id="rId3" imgW="939600" imgH="25380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72000" y="2071678"/>
          <a:ext cx="3247178" cy="857255"/>
        </p:xfrm>
        <a:graphic>
          <a:graphicData uri="http://schemas.openxmlformats.org/presentationml/2006/ole">
            <p:oleObj spid="_x0000_s133123" name="Equation" r:id="rId4" imgW="158724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8794" y="785794"/>
            <a:ext cx="531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case angular momentum conserves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357298"/>
            <a:ext cx="847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ground state with zero angular momentum, </a:t>
            </a:r>
            <a:r>
              <a:rPr lang="en-US" u="sng" dirty="0" smtClean="0"/>
              <a:t>infinite barriers</a:t>
            </a:r>
            <a:endParaRPr lang="ru-RU" u="sng" dirty="0"/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3428992" y="2928934"/>
          <a:ext cx="1643074" cy="1002553"/>
        </p:xfrm>
        <a:graphic>
          <a:graphicData uri="http://schemas.openxmlformats.org/presentationml/2006/ole">
            <p:oleObj spid="_x0000_s133124" name="Equation" r:id="rId5" imgW="749160" imgH="4572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7356" y="4214818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Finite barriers</a:t>
            </a:r>
            <a:endParaRPr lang="ru-RU" u="sng" dirty="0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4286248" y="4143380"/>
          <a:ext cx="4447955" cy="1000132"/>
        </p:xfrm>
        <a:graphic>
          <a:graphicData uri="http://schemas.openxmlformats.org/presentationml/2006/ole">
            <p:oleObj spid="_x0000_s133125" name="Equation" r:id="rId6" imgW="2145960" imgH="48240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571736" y="5643578"/>
          <a:ext cx="4088040" cy="971982"/>
        </p:xfrm>
        <a:graphic>
          <a:graphicData uri="http://schemas.openxmlformats.org/presentationml/2006/ole">
            <p:oleObj spid="_x0000_s133126" name="Equation" r:id="rId7" imgW="181584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5214950"/>
            <a:ext cx="309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Equation for the energy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57148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Literature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285860"/>
            <a:ext cx="71074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Robert Knox </a:t>
            </a:r>
            <a:r>
              <a:rPr lang="ru-RU" dirty="0" smtClean="0"/>
              <a:t>«</a:t>
            </a:r>
            <a:r>
              <a:rPr lang="en-US" dirty="0" smtClean="0"/>
              <a:t>Theory of </a:t>
            </a:r>
            <a:r>
              <a:rPr lang="en-US" dirty="0" err="1" smtClean="0"/>
              <a:t>excitons</a:t>
            </a:r>
            <a:r>
              <a:rPr lang="ru-RU" dirty="0" smtClean="0"/>
              <a:t>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Sham L.J., Rice T.M. </a:t>
            </a:r>
            <a:r>
              <a:rPr lang="ru-RU" dirty="0" smtClean="0"/>
              <a:t>«</a:t>
            </a:r>
            <a:r>
              <a:rPr lang="en-US" dirty="0" smtClean="0"/>
              <a:t>Many particle derivation of the </a:t>
            </a:r>
          </a:p>
          <a:p>
            <a:r>
              <a:rPr lang="en-US" dirty="0" smtClean="0"/>
              <a:t> effective mass equation for Wannier exciton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</a:p>
          <a:p>
            <a:r>
              <a:rPr lang="en-US" dirty="0" smtClean="0"/>
              <a:t> Phys. Rev. 144, p.708 (1966)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F.Bassani</a:t>
            </a:r>
            <a:r>
              <a:rPr lang="en-US" dirty="0" smtClean="0"/>
              <a:t>, </a:t>
            </a:r>
            <a:r>
              <a:rPr lang="en-US" dirty="0" err="1" smtClean="0"/>
              <a:t>G.Pastori</a:t>
            </a:r>
            <a:r>
              <a:rPr lang="en-US" dirty="0" smtClean="0"/>
              <a:t> </a:t>
            </a:r>
            <a:r>
              <a:rPr lang="en-US" dirty="0" err="1" smtClean="0"/>
              <a:t>Paravichini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Electronic states and </a:t>
            </a:r>
          </a:p>
          <a:p>
            <a:r>
              <a:rPr lang="en-US" dirty="0" smtClean="0"/>
              <a:t> optical transitions in solids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G.Bastard</a:t>
            </a:r>
            <a:r>
              <a:rPr lang="en-US" dirty="0" smtClean="0"/>
              <a:t>  Wave mechanics applied to semiconductor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heterostructures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19370" t="40349" r="20787" b="12924"/>
          <a:stretch>
            <a:fillRect/>
          </a:stretch>
        </p:blipFill>
        <p:spPr>
          <a:xfrm>
            <a:off x="1428728" y="1428736"/>
            <a:ext cx="6500858" cy="3654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571480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Excited state of the crystal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572140"/>
            <a:ext cx="6388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smtClean="0"/>
              <a:t>Because all position of the exited atom are equal, </a:t>
            </a:r>
          </a:p>
          <a:p>
            <a:pPr algn="just"/>
            <a:r>
              <a:rPr lang="en-US" dirty="0" smtClean="0"/>
              <a:t>this excitation can move free in the crystal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06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71513" y="1928813"/>
          <a:ext cx="7726362" cy="2662237"/>
        </p:xfrm>
        <a:graphic>
          <a:graphicData uri="http://schemas.openxmlformats.org/presentationml/2006/ole">
            <p:oleObj spid="_x0000_s49153" name="Equation" r:id="rId3" imgW="3390840" imgH="11682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8860" y="500042"/>
            <a:ext cx="4660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Excited state of crystal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Frenkel</a:t>
            </a:r>
            <a:r>
              <a:rPr lang="en-US" b="1" dirty="0" smtClean="0">
                <a:solidFill>
                  <a:srgbClr val="FF0000"/>
                </a:solidFill>
              </a:rPr>
              <a:t> exciton)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072074"/>
            <a:ext cx="6263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function of the excited electron localized </a:t>
            </a:r>
          </a:p>
          <a:p>
            <a:r>
              <a:rPr lang="en-US" dirty="0" smtClean="0"/>
              <a:t>on the atom          </a:t>
            </a:r>
            <a:r>
              <a:rPr lang="en-US" i="1" dirty="0" smtClean="0"/>
              <a:t>(Wannier or atomic  functions )</a:t>
            </a:r>
            <a:endParaRPr lang="ru-RU" i="1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71472" y="5000636"/>
          <a:ext cx="1000132" cy="589302"/>
        </p:xfrm>
        <a:graphic>
          <a:graphicData uri="http://schemas.openxmlformats.org/presentationml/2006/ole">
            <p:oleObj spid="_x0000_s49154" name="Equation" r:id="rId4" imgW="406080" imgH="22860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86116" y="5500702"/>
          <a:ext cx="500066" cy="423133"/>
        </p:xfrm>
        <a:graphic>
          <a:graphicData uri="http://schemas.openxmlformats.org/presentationml/2006/ole">
            <p:oleObj spid="_x0000_s49155" name="Equation" r:id="rId5" imgW="164880" imgH="139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00035" y="1724250"/>
          <a:ext cx="8072494" cy="2562005"/>
        </p:xfrm>
        <a:graphic>
          <a:graphicData uri="http://schemas.openxmlformats.org/presentationml/2006/ole">
            <p:oleObj spid="_x0000_s55298" name="Equation" r:id="rId3" imgW="3924000" imgH="12445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22" y="428604"/>
            <a:ext cx="4163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Excited state of crystal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(Wannier-Mott exciton)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622425" y="4786322"/>
          <a:ext cx="973138" cy="515928"/>
        </p:xfrm>
        <a:graphic>
          <a:graphicData uri="http://schemas.openxmlformats.org/presentationml/2006/ole">
            <p:oleObj spid="_x0000_s55299" name="Equation" r:id="rId4" imgW="533160" imgH="241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43174" y="471488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single electron Bloch functions </a:t>
            </a:r>
            <a:endParaRPr lang="ru-RU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71472" y="5357826"/>
          <a:ext cx="1000133" cy="529482"/>
        </p:xfrm>
        <a:graphic>
          <a:graphicData uri="http://schemas.openxmlformats.org/presentationml/2006/ole">
            <p:oleObj spid="_x0000_s55300" name="Equation" r:id="rId5" imgW="431640" imgH="228600" progId="Equation.DSMT4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571472" y="5929330"/>
          <a:ext cx="944570" cy="500066"/>
        </p:xfrm>
        <a:graphic>
          <a:graphicData uri="http://schemas.openxmlformats.org/presentationml/2006/ole">
            <p:oleObj spid="_x0000_s55301" name="Equation" r:id="rId6" imgW="43164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71604" y="5357826"/>
            <a:ext cx="365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in the ground state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5929330"/>
            <a:ext cx="354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in the excited state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19370" t="40349" r="20787" b="12924"/>
          <a:stretch>
            <a:fillRect/>
          </a:stretch>
        </p:blipFill>
        <p:spPr>
          <a:xfrm>
            <a:off x="1500166" y="2714620"/>
            <a:ext cx="6500858" cy="3654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44" y="285728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Exciton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214422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Because all position of the exited atom are equal, </a:t>
            </a:r>
          </a:p>
          <a:p>
            <a:pPr algn="ctr"/>
            <a:r>
              <a:rPr lang="en-US" dirty="0" smtClean="0"/>
              <a:t>we have  to take a linear combination of such states</a:t>
            </a:r>
          </a:p>
        </p:txBody>
      </p:sp>
    </p:spTree>
    <p:extLst>
      <p:ext uri="{BB962C8B-B14F-4D97-AF65-F5344CB8AC3E}">
        <p14:creationId xmlns="" xmlns:p14="http://schemas.microsoft.com/office/powerpoint/2010/main" val="24606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00042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Exciton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357298"/>
            <a:ext cx="692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combination of the single electron determinants</a:t>
            </a:r>
            <a:endParaRPr lang="ru-RU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357290" y="2000240"/>
          <a:ext cx="6386513" cy="765175"/>
        </p:xfrm>
        <a:graphic>
          <a:graphicData uri="http://schemas.openxmlformats.org/presentationml/2006/ole">
            <p:oleObj spid="_x0000_s56322" name="Equation" r:id="rId3" imgW="3073320" imgH="3682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3306" y="2928934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satisfy the equation</a:t>
            </a:r>
            <a:endParaRPr lang="ru-RU" dirty="0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071670" y="2928934"/>
          <a:ext cx="1357322" cy="508996"/>
        </p:xfrm>
        <a:graphic>
          <a:graphicData uri="http://schemas.openxmlformats.org/presentationml/2006/ole">
            <p:oleObj spid="_x0000_s56323" name="Equation" r:id="rId4" imgW="609480" imgH="228600" progId="Equation.DSMT4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006475" y="3529013"/>
          <a:ext cx="7269163" cy="873125"/>
        </p:xfrm>
        <a:graphic>
          <a:graphicData uri="http://schemas.openxmlformats.org/presentationml/2006/ole">
            <p:oleObj spid="_x0000_s56324" name="Equation" r:id="rId5" imgW="4228920" imgH="50796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528638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</a:t>
            </a:r>
            <a:endParaRPr lang="ru-RU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857356" y="4714884"/>
          <a:ext cx="6635796" cy="785818"/>
        </p:xfrm>
        <a:graphic>
          <a:graphicData uri="http://schemas.openxmlformats.org/presentationml/2006/ole">
            <p:oleObj spid="_x0000_s56325" name="Equation" r:id="rId6" imgW="3860640" imgH="45720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1857356" y="5500702"/>
          <a:ext cx="6745287" cy="785813"/>
        </p:xfrm>
        <a:graphic>
          <a:graphicData uri="http://schemas.openxmlformats.org/presentationml/2006/ole">
            <p:oleObj spid="_x0000_s56326" name="Equation" r:id="rId7" imgW="392400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Exciton effective mass equation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00166" y="1643050"/>
          <a:ext cx="6146800" cy="1028700"/>
        </p:xfrm>
        <a:graphic>
          <a:graphicData uri="http://schemas.openxmlformats.org/presentationml/2006/ole">
            <p:oleObj spid="_x0000_s54275" name="Equation" r:id="rId3" imgW="2882880" imgH="4824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1000108"/>
            <a:ext cx="8289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For large distance between electron and hall, or for small        we obtain 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858016" y="1000108"/>
          <a:ext cx="302238" cy="357190"/>
        </p:xfrm>
        <a:graphic>
          <a:graphicData uri="http://schemas.openxmlformats.org/presentationml/2006/ole">
            <p:oleObj spid="_x0000_s54276" name="Equation" r:id="rId4" imgW="139680" imgH="1648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7356" y="2786058"/>
            <a:ext cx="511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Center of mass and relative coordinates </a:t>
            </a:r>
            <a:endParaRPr lang="ru-RU" u="sng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357818" y="3786190"/>
          <a:ext cx="1333509" cy="500066"/>
        </p:xfrm>
        <a:graphic>
          <a:graphicData uri="http://schemas.openxmlformats.org/presentationml/2006/ole">
            <p:oleObj spid="_x0000_s54277" name="Equation" r:id="rId5" imgW="609480" imgH="228600" progId="Equation.DSMT4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000232" y="3786190"/>
          <a:ext cx="2114550" cy="514350"/>
        </p:xfrm>
        <a:graphic>
          <a:graphicData uri="http://schemas.openxmlformats.org/presentationml/2006/ole">
            <p:oleObj spid="_x0000_s54278" name="Equation" r:id="rId6" imgW="93960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7686" y="3929066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ru-RU" dirty="0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000232" y="4286256"/>
          <a:ext cx="2100262" cy="450850"/>
        </p:xfrm>
        <a:graphic>
          <a:graphicData uri="http://schemas.openxmlformats.org/presentationml/2006/ole">
            <p:oleObj spid="_x0000_s54279" name="Equation" r:id="rId7" imgW="1066680" imgH="228600" progId="Equation.DSMT4">
              <p:embed/>
            </p:oleObj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5357818" y="4286256"/>
          <a:ext cx="2349500" cy="450850"/>
        </p:xfrm>
        <a:graphic>
          <a:graphicData uri="http://schemas.openxmlformats.org/presentationml/2006/ole">
            <p:oleObj spid="_x0000_s54280" name="Equation" r:id="rId8" imgW="1193760" imgH="2286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43042" y="4857760"/>
            <a:ext cx="570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bulk crystal it is possible and one can take</a:t>
            </a:r>
            <a:endParaRPr lang="ru-RU" dirty="0"/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2214546" y="5357826"/>
          <a:ext cx="1000132" cy="815897"/>
        </p:xfrm>
        <a:graphic>
          <a:graphicData uri="http://schemas.openxmlformats.org/presentationml/2006/ole">
            <p:oleObj spid="_x0000_s54281" name="Equation" r:id="rId9" imgW="482400" imgH="393480" progId="Equation.DSMT4">
              <p:embed/>
            </p:oleObj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3643306" y="5429264"/>
          <a:ext cx="923928" cy="766982"/>
        </p:xfrm>
        <a:graphic>
          <a:graphicData uri="http://schemas.openxmlformats.org/presentationml/2006/ole">
            <p:oleObj spid="_x0000_s54282" name="Equation" r:id="rId10" imgW="495000" imgH="393480" progId="Equation.DSMT4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429256" y="5500702"/>
          <a:ext cx="2032015" cy="571504"/>
        </p:xfrm>
        <a:graphic>
          <a:graphicData uri="http://schemas.openxmlformats.org/presentationml/2006/ole">
            <p:oleObj spid="_x0000_s54283" name="Equation" r:id="rId11" imgW="81252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43174" y="3286124"/>
            <a:ext cx="3878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Is it possible or not is not obvious 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1050</Words>
  <Application>Microsoft PowerPoint</Application>
  <PresentationFormat>Экран (4:3)</PresentationFormat>
  <Paragraphs>195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Оформление по умолчанию</vt:lpstr>
      <vt:lpstr>Equation</vt:lpstr>
      <vt:lpstr>Формула</vt:lpstr>
      <vt:lpstr>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Exciton center of mass quantization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ФТИ Иоффе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Гуревич</dc:creator>
  <cp:lastModifiedBy>Kochereshko</cp:lastModifiedBy>
  <cp:revision>405</cp:revision>
  <dcterms:created xsi:type="dcterms:W3CDTF">2005-01-16T11:32:38Z</dcterms:created>
  <dcterms:modified xsi:type="dcterms:W3CDTF">2014-06-05T14:39:38Z</dcterms:modified>
</cp:coreProperties>
</file>