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1" r:id="rId2"/>
    <p:sldId id="294" r:id="rId3"/>
    <p:sldId id="295" r:id="rId4"/>
    <p:sldId id="296" r:id="rId5"/>
    <p:sldId id="297" r:id="rId6"/>
    <p:sldId id="333" r:id="rId7"/>
    <p:sldId id="316" r:id="rId8"/>
    <p:sldId id="298" r:id="rId9"/>
    <p:sldId id="299" r:id="rId10"/>
    <p:sldId id="300" r:id="rId11"/>
    <p:sldId id="334" r:id="rId12"/>
    <p:sldId id="322" r:id="rId13"/>
    <p:sldId id="325" r:id="rId14"/>
    <p:sldId id="301" r:id="rId15"/>
    <p:sldId id="302" r:id="rId16"/>
    <p:sldId id="323" r:id="rId17"/>
    <p:sldId id="324" r:id="rId18"/>
    <p:sldId id="308" r:id="rId19"/>
    <p:sldId id="307" r:id="rId20"/>
    <p:sldId id="319" r:id="rId21"/>
    <p:sldId id="326" r:id="rId22"/>
    <p:sldId id="330" r:id="rId23"/>
    <p:sldId id="335" r:id="rId24"/>
    <p:sldId id="303" r:id="rId25"/>
    <p:sldId id="312" r:id="rId26"/>
    <p:sldId id="305" r:id="rId27"/>
    <p:sldId id="320" r:id="rId28"/>
    <p:sldId id="314" r:id="rId29"/>
    <p:sldId id="313" r:id="rId30"/>
    <p:sldId id="336" r:id="rId31"/>
    <p:sldId id="306" r:id="rId32"/>
    <p:sldId id="311" r:id="rId33"/>
    <p:sldId id="309" r:id="rId34"/>
    <p:sldId id="317" r:id="rId35"/>
    <p:sldId id="304" r:id="rId36"/>
    <p:sldId id="315" r:id="rId37"/>
    <p:sldId id="318" r:id="rId38"/>
    <p:sldId id="327" r:id="rId39"/>
    <p:sldId id="328" r:id="rId40"/>
    <p:sldId id="321" r:id="rId41"/>
    <p:sldId id="310" r:id="rId42"/>
    <p:sldId id="331" r:id="rId43"/>
    <p:sldId id="337" r:id="rId44"/>
    <p:sldId id="329" r:id="rId45"/>
    <p:sldId id="332" r:id="rId46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3399FF"/>
    <a:srgbClr val="FFFF66"/>
    <a:srgbClr val="66FF66"/>
    <a:srgbClr val="66FFCC"/>
    <a:srgbClr val="99FF99"/>
    <a:srgbClr val="CC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496" autoAdjust="0"/>
    <p:restoredTop sz="94617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2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7B219-711E-4800-A53E-BD60F255CFAC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BA65C-2DEF-40CF-B0BE-C862964FBF24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55C82-9C05-48C3-8EE3-1C01780A86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5C82-9C05-48C3-8EE3-1C01780A866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1EEA-8ACF-49B6-90A5-542FF400566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E6EF-B9F1-4D26-A6D6-EA1A9A7463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3871-E8AD-4D7C-87C1-CDCEBDE0760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CC8674-6F70-4586-A34F-7F2D9F287D1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161C-97B6-4448-8A60-EB63EA989CD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C3D8-C6BF-4EB9-AF58-12E5F8524D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24AE7-A4F5-448F-83A9-EB5F58ADD1C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87B25-B89C-4C00-9C5A-0E563081DE7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A8D7-43B0-42D6-9680-04E8769AAC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03A8-4271-4B43-9EEA-C62B63984C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D197-526A-4475-945F-5749A4F3771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C73FD-42D1-4426-BF34-FB1209050F4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FD5226-CAF0-4BFE-892D-13ECC08E397E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8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8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9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9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1357298"/>
            <a:ext cx="282000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Lection 2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286124"/>
            <a:ext cx="85387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Excitons in external fields</a:t>
            </a:r>
            <a:r>
              <a:rPr lang="en-US" dirty="0" smtClean="0"/>
              <a:t> (1h)</a:t>
            </a:r>
            <a:endParaRPr lang="ru-RU" dirty="0" smtClean="0"/>
          </a:p>
          <a:p>
            <a:r>
              <a:rPr lang="en-US" dirty="0" smtClean="0"/>
              <a:t>(bulk exciton in a magnetic field, Zeeman effect, diamagnetic shift; </a:t>
            </a:r>
          </a:p>
          <a:p>
            <a:r>
              <a:rPr lang="en-US" dirty="0" smtClean="0"/>
              <a:t>exciton in an electric field, Stark effect, the exciton in QW in </a:t>
            </a:r>
          </a:p>
          <a:p>
            <a:r>
              <a:rPr lang="en-US" dirty="0" smtClean="0"/>
              <a:t>external fields, confined stark effect; case of the degenerate </a:t>
            </a:r>
          </a:p>
          <a:p>
            <a:r>
              <a:rPr lang="en-US" dirty="0" smtClean="0"/>
              <a:t>valence band; </a:t>
            </a:r>
            <a:r>
              <a:rPr lang="en-US" dirty="0" err="1" smtClean="0"/>
              <a:t>Pockels</a:t>
            </a:r>
            <a:r>
              <a:rPr lang="en-US" dirty="0" smtClean="0"/>
              <a:t> effect)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85786" y="1571612"/>
          <a:ext cx="3579812" cy="4667250"/>
        </p:xfrm>
        <a:graphic>
          <a:graphicData uri="http://schemas.openxmlformats.org/presentationml/2006/ole">
            <p:oleObj spid="_x0000_s32770" name="Graph" r:id="rId3" imgW="1795680" imgH="257472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38" y="571480"/>
            <a:ext cx="443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Decreasing of diamagnetic shift</a:t>
            </a:r>
            <a:endParaRPr lang="ru-RU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572132" y="1643050"/>
          <a:ext cx="2210818" cy="428628"/>
        </p:xfrm>
        <a:graphic>
          <a:graphicData uri="http://schemas.openxmlformats.org/presentationml/2006/ole">
            <p:oleObj spid="_x0000_s32771" name="Equation" r:id="rId4" imgW="1244520" imgH="241200" progId="Equation.DSMT4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336579" y="2428868"/>
          <a:ext cx="4593139" cy="729596"/>
        </p:xfrm>
        <a:graphic>
          <a:graphicData uri="http://schemas.openxmlformats.org/presentationml/2006/ole">
            <p:oleObj spid="_x0000_s32772" name="Equation" r:id="rId5" imgW="3517560" imgH="55872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6314" y="4357694"/>
            <a:ext cx="3911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effects are present in </a:t>
            </a:r>
          </a:p>
          <a:p>
            <a:r>
              <a:rPr lang="en-US" dirty="0" smtClean="0"/>
              <a:t>narrow wells also and in QDs </a:t>
            </a:r>
          </a:p>
          <a:p>
            <a:r>
              <a:rPr lang="en-US" dirty="0" smtClean="0"/>
              <a:t>and in NWs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214422"/>
            <a:ext cx="70471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 the case of degenerate valence band </a:t>
            </a:r>
          </a:p>
          <a:p>
            <a:endParaRPr lang="en-US" sz="3200" dirty="0" smtClean="0"/>
          </a:p>
          <a:p>
            <a:r>
              <a:rPr lang="en-US" sz="3200" dirty="0" smtClean="0"/>
              <a:t>Due to mixing of internal and center of </a:t>
            </a:r>
          </a:p>
          <a:p>
            <a:r>
              <a:rPr lang="en-US" sz="3200" dirty="0" smtClean="0"/>
              <a:t>mass motion </a:t>
            </a:r>
          </a:p>
          <a:p>
            <a:pPr marL="457200" indent="-457200"/>
            <a:r>
              <a:rPr lang="en-US" sz="3200" dirty="0" smtClean="0"/>
              <a:t>1). Zeeman splitting  </a:t>
            </a:r>
          </a:p>
          <a:p>
            <a:pPr marL="457200" indent="-457200"/>
            <a:r>
              <a:rPr lang="en-US" sz="3200" dirty="0" smtClean="0"/>
              <a:t>2). Diamagnetic shift </a:t>
            </a:r>
          </a:p>
          <a:p>
            <a:pPr marL="457200" indent="-457200"/>
            <a:r>
              <a:rPr lang="en-US" sz="3200" dirty="0" smtClean="0"/>
              <a:t>depend on the center of mass </a:t>
            </a:r>
            <a:r>
              <a:rPr lang="en-US" sz="3200" dirty="0" smtClean="0"/>
              <a:t>energy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429124" y="1285860"/>
            <a:ext cx="3328632" cy="69930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en-US" sz="2000" dirty="0" smtClean="0"/>
              <a:t>we </a:t>
            </a:r>
            <a:r>
              <a:rPr lang="en-US" sz="2000" dirty="0"/>
              <a:t>have even </a:t>
            </a:r>
            <a:r>
              <a:rPr lang="en-US" sz="2000" dirty="0" smtClean="0"/>
              <a:t>and </a:t>
            </a:r>
            <a:r>
              <a:rPr lang="en-US" sz="2000" dirty="0"/>
              <a:t>odd exciton </a:t>
            </a:r>
            <a:endParaRPr lang="en-US" sz="2000" dirty="0" smtClean="0"/>
          </a:p>
          <a:p>
            <a:pPr algn="ctr"/>
            <a:r>
              <a:rPr lang="en-US" sz="2000" dirty="0" smtClean="0"/>
              <a:t>quantized </a:t>
            </a:r>
            <a:r>
              <a:rPr lang="en-US" sz="2000" dirty="0"/>
              <a:t>states </a:t>
            </a:r>
            <a:endParaRPr lang="ru-RU" sz="2000" dirty="0"/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05943" y="2906405"/>
            <a:ext cx="3200557" cy="1901415"/>
          </a:xfrm>
          <a:prstGeom prst="rect">
            <a:avLst/>
          </a:prstGeom>
          <a:blipFill rotWithShape="1">
            <a:blip r:embed="rId3"/>
            <a:stretch>
              <a:fillRect l="-1900" t="-2332" r="-1036" b="-4665"/>
            </a:stretch>
          </a:blipFill>
        </p:spPr>
        <p:txBody>
          <a:bodyPr lIns="82945" tIns="41473" rIns="82945" bIns="41473"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0" y="1643050"/>
          <a:ext cx="5287680" cy="5001645"/>
        </p:xfrm>
        <a:graphic>
          <a:graphicData uri="http://schemas.openxmlformats.org/presentationml/2006/ole">
            <p:oleObj spid="_x0000_s50178" name="Graph" r:id="rId4" imgW="1347216" imgH="1275283" progId="Origin50.Grap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414" y="285728"/>
            <a:ext cx="678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Effect of parity in the exciton spectra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74" y="2262469"/>
            <a:ext cx="7717516" cy="447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72" y="560537"/>
            <a:ext cx="4686961" cy="17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1191" y="123829"/>
            <a:ext cx="5793133" cy="37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14290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Faraday geometry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135188" y="1597025"/>
          <a:ext cx="4916487" cy="627063"/>
        </p:xfrm>
        <a:graphic>
          <a:graphicData uri="http://schemas.openxmlformats.org/presentationml/2006/ole">
            <p:oleObj spid="_x0000_s48129" name="Equation" r:id="rId3" imgW="2387520" imgH="30456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1000108"/>
            <a:ext cx="775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 in wave vector and magnetic field contribution in bulk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357430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85852" y="2357430"/>
          <a:ext cx="540803" cy="463545"/>
        </p:xfrm>
        <a:graphic>
          <a:graphicData uri="http://schemas.openxmlformats.org/presentationml/2006/ole">
            <p:oleObj spid="_x0000_s48130" name="Equation" r:id="rId4" imgW="266400" imgH="228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8794" y="2357430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2786058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the first term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428860" y="3357562"/>
          <a:ext cx="3714776" cy="2039484"/>
        </p:xfrm>
        <a:graphic>
          <a:graphicData uri="http://schemas.openxmlformats.org/presentationml/2006/ole">
            <p:oleObj spid="_x0000_s48131" name="Equation" r:id="rId5" imgW="1942920" imgH="10666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86050" y="5643578"/>
            <a:ext cx="427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 of  </a:t>
            </a:r>
            <a:r>
              <a:rPr lang="en-US" i="1" dirty="0" smtClean="0"/>
              <a:t>HH</a:t>
            </a:r>
            <a:r>
              <a:rPr lang="en-US" dirty="0" smtClean="0"/>
              <a:t> and </a:t>
            </a:r>
            <a:r>
              <a:rPr lang="en-US" i="1" dirty="0" smtClean="0"/>
              <a:t>LH</a:t>
            </a:r>
            <a:r>
              <a:rPr lang="en-US" dirty="0" smtClean="0"/>
              <a:t> </a:t>
            </a:r>
            <a:r>
              <a:rPr lang="en-US" dirty="0" err="1" smtClean="0"/>
              <a:t>excitons</a:t>
            </a:r>
            <a:endParaRPr lang="ru-RU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8286776" y="1000108"/>
          <a:ext cx="334963" cy="463550"/>
        </p:xfrm>
        <a:graphic>
          <a:graphicData uri="http://schemas.openxmlformats.org/presentationml/2006/ole">
            <p:oleObj spid="_x0000_s48132" name="Equation" r:id="rId6" imgW="16488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785786" y="928670"/>
          <a:ext cx="7506773" cy="857255"/>
        </p:xfrm>
        <a:graphic>
          <a:graphicData uri="http://schemas.openxmlformats.org/presentationml/2006/ole">
            <p:oleObj spid="_x0000_s47105" name="Equation" r:id="rId3" imgW="4114800" imgH="469800" progId="Equation.DSMT4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785786" y="2071678"/>
          <a:ext cx="7537977" cy="904557"/>
        </p:xfrm>
        <a:graphic>
          <a:graphicData uri="http://schemas.openxmlformats.org/presentationml/2006/ole">
            <p:oleObj spid="_x0000_s47106" name="Equation" r:id="rId4" imgW="4127400" imgH="495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500166" y="142852"/>
            <a:ext cx="6225002" cy="7608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en-US" sz="2200" dirty="0">
                <a:cs typeface="Times New Roman" pitchFamily="18" charset="0"/>
              </a:rPr>
              <a:t>Reflectivity spectrum taken from </a:t>
            </a:r>
            <a:r>
              <a:rPr lang="en-US" sz="2200" dirty="0" err="1">
                <a:cs typeface="Times New Roman" pitchFamily="18" charset="0"/>
              </a:rPr>
              <a:t>GaAs</a:t>
            </a:r>
            <a:r>
              <a:rPr lang="en-US" sz="2200" dirty="0">
                <a:cs typeface="Times New Roman" pitchFamily="18" charset="0"/>
              </a:rPr>
              <a:t>/</a:t>
            </a:r>
            <a:r>
              <a:rPr lang="en-US" sz="2200" dirty="0" err="1">
                <a:cs typeface="Times New Roman" pitchFamily="18" charset="0"/>
              </a:rPr>
              <a:t>AlGaAs</a:t>
            </a:r>
            <a:r>
              <a:rPr lang="en-US" sz="2200" dirty="0">
                <a:cs typeface="Times New Roman" pitchFamily="18" charset="0"/>
              </a:rPr>
              <a:t> QW </a:t>
            </a:r>
          </a:p>
          <a:p>
            <a:pPr algn="ctr"/>
            <a:r>
              <a:rPr lang="en-US" sz="2200" dirty="0">
                <a:cs typeface="Times New Roman" pitchFamily="18" charset="0"/>
              </a:rPr>
              <a:t>at zero magnetic field</a:t>
            </a:r>
            <a:endParaRPr lang="ru-RU" sz="2200" dirty="0">
              <a:cs typeface="Times New Roman" pitchFamily="18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7572396" y="3000372"/>
            <a:ext cx="1412040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2200" dirty="0"/>
              <a:t>L=300nm</a:t>
            </a:r>
            <a:endParaRPr lang="ru-RU" sz="2200" dirty="0"/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1571604" y="6215082"/>
            <a:ext cx="5734740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Only even states are present in this spectrum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1857356" y="1000108"/>
            <a:ext cx="5543982" cy="8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Incident light is linearly polarized in (100),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circular </a:t>
            </a:r>
            <a:r>
              <a:rPr lang="en-US" dirty="0">
                <a:solidFill>
                  <a:schemeClr val="tx1"/>
                </a:solidFill>
              </a:rPr>
              <a:t>polarized component is analyzed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00166" y="1928802"/>
          <a:ext cx="6068160" cy="4293090"/>
        </p:xfrm>
        <a:graphic>
          <a:graphicData uri="http://schemas.openxmlformats.org/presentationml/2006/ole">
            <p:oleObj spid="_x0000_s51202" name="Graph" r:id="rId3" imgW="3562502" imgH="2520086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56480" y="1795869"/>
          <a:ext cx="6662880" cy="4704974"/>
        </p:xfrm>
        <a:graphic>
          <a:graphicData uri="http://schemas.openxmlformats.org/presentationml/2006/ole">
            <p:oleObj spid="_x0000_s52226" name="Graph" r:id="rId3" imgW="3653942" imgH="2578608" progId="Origin50.Graph">
              <p:embed/>
            </p:oleObj>
          </a:graphicData>
        </a:graphic>
      </p:graphicFrame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57158" y="214290"/>
            <a:ext cx="8439005" cy="4223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dirty="0">
                <a:cs typeface="Times New Roman" pitchFamily="18" charset="0"/>
              </a:rPr>
              <a:t>Redistribution of exciton oscillator strength between odd and even states </a:t>
            </a:r>
            <a:endParaRPr lang="ru-RU" sz="2200" dirty="0">
              <a:cs typeface="Times New Roman" pitchFamily="18" charset="0"/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928794" y="857232"/>
            <a:ext cx="4484397" cy="8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Incident light is linearly polarized,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circular </a:t>
            </a:r>
            <a:r>
              <a:rPr lang="en-US" dirty="0">
                <a:solidFill>
                  <a:schemeClr val="tx1"/>
                </a:solidFill>
              </a:rPr>
              <a:t>polarization is analyzed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284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Voigt geometry</a:t>
            </a:r>
          </a:p>
          <a:p>
            <a:pPr algn="ctr"/>
            <a:r>
              <a:rPr lang="en-US" dirty="0" smtClean="0"/>
              <a:t>Cubic  crystal</a:t>
            </a:r>
            <a:endParaRPr lang="ru-RU" dirty="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785918" y="1357298"/>
          <a:ext cx="5429288" cy="813764"/>
        </p:xfrm>
        <a:graphic>
          <a:graphicData uri="http://schemas.openxmlformats.org/presentationml/2006/ole">
            <p:oleObj spid="_x0000_s40961" name="Equation" r:id="rId3" imgW="2374560" imgH="355320" progId="Equation.DSMT4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71737" y="2357430"/>
          <a:ext cx="3546484" cy="1673622"/>
        </p:xfrm>
        <a:graphic>
          <a:graphicData uri="http://schemas.openxmlformats.org/presentationml/2006/ole">
            <p:oleObj spid="_x0000_s40962" name="Equation" r:id="rId4" imgW="2260440" imgH="1066680" progId="Equation.DSMT4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500298" y="4214818"/>
          <a:ext cx="3715078" cy="1913828"/>
        </p:xfrm>
        <a:graphic>
          <a:graphicData uri="http://schemas.openxmlformats.org/presentationml/2006/ole">
            <p:oleObj spid="_x0000_s40963" name="Equation" r:id="rId5" imgW="2070000" imgH="1066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1143000" y="1150938"/>
          <a:ext cx="7207250" cy="5392737"/>
        </p:xfrm>
        <a:graphic>
          <a:graphicData uri="http://schemas.openxmlformats.org/presentationml/2006/ole">
            <p:oleObj spid="_x0000_s41985" name="Graph" r:id="rId3" imgW="3533760" imgH="259920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3174" y="214290"/>
            <a:ext cx="39766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Voigt geometry</a:t>
            </a:r>
          </a:p>
          <a:p>
            <a:pPr algn="ctr"/>
            <a:r>
              <a:rPr lang="en-US" dirty="0" smtClean="0"/>
              <a:t>Magnetic field inversion effect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42844" y="2143116"/>
          <a:ext cx="8858313" cy="1092655"/>
        </p:xfrm>
        <a:graphic>
          <a:graphicData uri="http://schemas.openxmlformats.org/presentationml/2006/ole">
            <p:oleObj spid="_x0000_s1026" name="Equation" r:id="rId3" imgW="5765760" imgH="711000" progId="Equation.DSMT4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530850" y="2346325"/>
          <a:ext cx="114300" cy="177800"/>
        </p:xfrm>
        <a:graphic>
          <a:graphicData uri="http://schemas.openxmlformats.org/presentationml/2006/ole">
            <p:oleObj spid="_x0000_s1027" name="Equation" r:id="rId4" imgW="114120" imgH="177480" progId="Equation.DSMT4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286380" y="1285860"/>
          <a:ext cx="1428760" cy="714380"/>
        </p:xfrm>
        <a:graphic>
          <a:graphicData uri="http://schemas.openxmlformats.org/presentationml/2006/ole">
            <p:oleObj spid="_x0000_s1028" name="Equation" r:id="rId5" imgW="787320" imgH="39348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42910" y="3929066"/>
          <a:ext cx="3340778" cy="714380"/>
        </p:xfrm>
        <a:graphic>
          <a:graphicData uri="http://schemas.openxmlformats.org/presentationml/2006/ole">
            <p:oleObj spid="_x0000_s1029" name="Equation" r:id="rId6" imgW="2019240" imgH="43164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836312" y="3929066"/>
          <a:ext cx="3214706" cy="714380"/>
        </p:xfrm>
        <a:graphic>
          <a:graphicData uri="http://schemas.openxmlformats.org/presentationml/2006/ole">
            <p:oleObj spid="_x0000_s1030" name="Equation" r:id="rId7" imgW="1942920" imgH="431640" progId="Equation.DSMT4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786314" y="4857760"/>
          <a:ext cx="4157674" cy="755941"/>
        </p:xfrm>
        <a:graphic>
          <a:graphicData uri="http://schemas.openxmlformats.org/presentationml/2006/ole">
            <p:oleObj spid="_x0000_s1033" name="Equation" r:id="rId8" imgW="2514600" imgH="457200" progId="Equation.DSMT4">
              <p:embed/>
            </p:oleObj>
          </a:graphicData>
        </a:graphic>
      </p:graphicFrame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p:oleObj spid="_x0000_s1036" name="Equation" r:id="rId9" imgW="114120" imgH="17748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071802" y="5857892"/>
          <a:ext cx="976322" cy="650882"/>
        </p:xfrm>
        <a:graphic>
          <a:graphicData uri="http://schemas.openxmlformats.org/presentationml/2006/ole">
            <p:oleObj spid="_x0000_s1037" name="Equation" r:id="rId10" imgW="380880" imgH="2538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14546" y="285728"/>
            <a:ext cx="4708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Exciton in magnetic fields</a:t>
            </a:r>
          </a:p>
          <a:p>
            <a:pPr algn="ctr"/>
            <a:r>
              <a:rPr lang="en-US" dirty="0" smtClean="0"/>
              <a:t>(simple band structure)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1357298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magnetic field we have to change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00892" y="1357298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obtain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85918" y="3286124"/>
            <a:ext cx="547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motion and center of mass motion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5000636"/>
            <a:ext cx="434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the trial function in the form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5929330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                get equation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357166"/>
            <a:ext cx="284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Voigt geometry</a:t>
            </a:r>
          </a:p>
          <a:p>
            <a:pPr algn="ctr"/>
            <a:r>
              <a:rPr lang="en-US" dirty="0" err="1" smtClean="0"/>
              <a:t>Wurzite</a:t>
            </a:r>
            <a:r>
              <a:rPr lang="en-US" dirty="0" smtClean="0"/>
              <a:t> crystal</a:t>
            </a:r>
            <a:endParaRPr lang="ru-RU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214282" y="2214554"/>
          <a:ext cx="8558552" cy="714380"/>
        </p:xfrm>
        <a:graphic>
          <a:graphicData uri="http://schemas.openxmlformats.org/presentationml/2006/ole">
            <p:oleObj spid="_x0000_s74753" name="Equation" r:id="rId3" imgW="5816600" imgH="482600" progId="Equation.DSMT4">
              <p:embed/>
            </p:oleObj>
          </a:graphicData>
        </a:graphic>
      </p:graphicFrame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42844" y="4071942"/>
          <a:ext cx="8838701" cy="714380"/>
        </p:xfrm>
        <a:graphic>
          <a:graphicData uri="http://schemas.openxmlformats.org/presentationml/2006/ole">
            <p:oleObj spid="_x0000_s74755" name="Equation" r:id="rId4" imgW="6007100" imgH="482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1571612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the conductivity band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357562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the valence band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514351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optical transitions</a:t>
            </a:r>
            <a:endParaRPr lang="ru-RU" sz="20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143240" y="5786454"/>
          <a:ext cx="1500198" cy="610250"/>
        </p:xfrm>
        <a:graphic>
          <a:graphicData uri="http://schemas.openxmlformats.org/presentationml/2006/ole">
            <p:oleObj spid="_x0000_s74757" name="Equation" r:id="rId5" imgW="749160" imgH="304560" progId="Equation.DSMT4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6000760" y="5786454"/>
          <a:ext cx="1500188" cy="609600"/>
        </p:xfrm>
        <a:graphic>
          <a:graphicData uri="http://schemas.openxmlformats.org/presentationml/2006/ole">
            <p:oleObj spid="_x0000_s74758" name="Equation" r:id="rId6" imgW="749160" imgH="3045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00628" y="592933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t="3986"/>
          <a:stretch>
            <a:fillRect/>
          </a:stretch>
        </p:blipFill>
        <p:spPr>
          <a:xfrm>
            <a:off x="2771775" y="981075"/>
            <a:ext cx="6119813" cy="4430713"/>
          </a:xfrm>
          <a:noFill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5984" y="357166"/>
            <a:ext cx="5109027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/>
              <a:t>E</a:t>
            </a:r>
            <a:r>
              <a:rPr lang="en-US" sz="2800" dirty="0" smtClean="0"/>
              <a:t>ffect</a:t>
            </a:r>
            <a:r>
              <a:rPr lang="ru-RU" sz="2800" dirty="0" smtClean="0"/>
              <a:t> </a:t>
            </a:r>
            <a:r>
              <a:rPr lang="en-US" sz="2800" dirty="0" smtClean="0"/>
              <a:t> of magnetic field inversion</a:t>
            </a:r>
            <a:endParaRPr lang="ru-RU" sz="2800" dirty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5734050"/>
            <a:ext cx="8323262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/>
              <a:t>Transmission spectra of CdS in magnetic field of 3.1T,  H is perpendicular to C</a:t>
            </a:r>
            <a:r>
              <a:rPr lang="en-US" sz="1800" baseline="-25000"/>
              <a:t>6 </a:t>
            </a:r>
            <a:r>
              <a:rPr lang="en-US" sz="1800"/>
              <a:t>axis</a:t>
            </a:r>
            <a:endParaRPr lang="ru-RU" sz="180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932363" y="1484313"/>
            <a:ext cx="411162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H</a:t>
            </a:r>
            <a:r>
              <a:rPr lang="en-US" baseline="30000"/>
              <a:t>+</a:t>
            </a:r>
            <a:endParaRPr lang="ru-RU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451725" y="1412875"/>
            <a:ext cx="376238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H</a:t>
            </a:r>
            <a:r>
              <a:rPr lang="en-US" baseline="30000"/>
              <a:t>-</a:t>
            </a:r>
            <a:endParaRPr lang="ru-RU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179388" y="2276475"/>
          <a:ext cx="2808287" cy="808038"/>
        </p:xfrm>
        <a:graphic>
          <a:graphicData uri="http://schemas.openxmlformats.org/presentationml/2006/ole">
            <p:oleObj spid="_x0000_s54274" name="Формула" r:id="rId4" imgW="16256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403358" cy="4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714356"/>
            <a:ext cx="4659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inversion of magnetic field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428736"/>
            <a:ext cx="81217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 the structures without inversion symmetry</a:t>
            </a:r>
          </a:p>
          <a:p>
            <a:endParaRPr lang="en-US" sz="3200" dirty="0" smtClean="0"/>
          </a:p>
          <a:p>
            <a:r>
              <a:rPr lang="en-US" sz="3200" dirty="0" smtClean="0"/>
              <a:t>1). </a:t>
            </a:r>
            <a:r>
              <a:rPr lang="en-US" sz="3200" dirty="0" smtClean="0"/>
              <a:t>E</a:t>
            </a:r>
            <a:r>
              <a:rPr lang="en-US" sz="3200" dirty="0" smtClean="0"/>
              <a:t>ffect of “parity” (due to nonreciprocal </a:t>
            </a:r>
          </a:p>
          <a:p>
            <a:r>
              <a:rPr lang="en-US" sz="3200" dirty="0" smtClean="0"/>
              <a:t>      magnetic field induced birefringence)</a:t>
            </a:r>
          </a:p>
          <a:p>
            <a:r>
              <a:rPr lang="en-US" sz="3200" dirty="0" smtClean="0"/>
              <a:t>2). “Effect of inversion of magnetic field”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428604"/>
            <a:ext cx="5617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Quantum confined Stark effect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21442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electric field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357818" y="1214422"/>
          <a:ext cx="1232305" cy="428628"/>
        </p:xfrm>
        <a:graphic>
          <a:graphicData uri="http://schemas.openxmlformats.org/presentationml/2006/ole">
            <p:oleObj spid="_x0000_s56322" name="Equation" r:id="rId3" imgW="583920" imgH="2030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1928802"/>
            <a:ext cx="685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effects: 1) current, 2) dissociation of the exciton 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214941" y="2428868"/>
          <a:ext cx="2508495" cy="805479"/>
        </p:xfrm>
        <a:graphic>
          <a:graphicData uri="http://schemas.openxmlformats.org/presentationml/2006/ole">
            <p:oleObj spid="_x0000_s56323" name="Equation" r:id="rId4" imgW="1384200" imgH="4442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0100" y="2571744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Broadening of the exciton level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350043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field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072066" y="3500438"/>
          <a:ext cx="1339463" cy="428628"/>
        </p:xfrm>
        <a:graphic>
          <a:graphicData uri="http://schemas.openxmlformats.org/presentationml/2006/ole">
            <p:oleObj spid="_x0000_s56324" name="Equation" r:id="rId5" imgW="634680" imgH="203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2976" y="4071942"/>
            <a:ext cx="407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dissociation,  but Stark shift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28596" y="4786322"/>
          <a:ext cx="3357585" cy="512174"/>
        </p:xfrm>
        <a:graphic>
          <a:graphicData uri="http://schemas.openxmlformats.org/presentationml/2006/ole">
            <p:oleObj spid="_x0000_s56325" name="Equation" r:id="rId6" imgW="1498320" imgH="228600" progId="Equation.DSMT4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214810" y="4500570"/>
          <a:ext cx="4722812" cy="971550"/>
        </p:xfrm>
        <a:graphic>
          <a:graphicData uri="http://schemas.openxmlformats.org/presentationml/2006/ole">
            <p:oleObj spid="_x0000_s56326" name="Equation" r:id="rId7" imgW="222228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1058863"/>
            <a:ext cx="68865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642918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Stark effect in </a:t>
            </a:r>
            <a:r>
              <a:rPr lang="en-US" sz="3200" b="1" dirty="0" err="1" smtClean="0">
                <a:solidFill>
                  <a:srgbClr val="FF0000"/>
                </a:solidFill>
              </a:rPr>
              <a:t>superlattice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143372" y="3214686"/>
          <a:ext cx="2011568" cy="442914"/>
        </p:xfrm>
        <a:graphic>
          <a:graphicData uri="http://schemas.openxmlformats.org/presentationml/2006/ole">
            <p:oleObj spid="_x0000_s68610" name="Equation" r:id="rId4" imgW="1040948" imgH="228501" progId="Equation.DSMT4">
              <p:embed/>
            </p:oleObj>
          </a:graphicData>
        </a:graphic>
      </p:graphicFrame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3071802" y="3857628"/>
          <a:ext cx="2875380" cy="428628"/>
        </p:xfrm>
        <a:graphic>
          <a:graphicData uri="http://schemas.openxmlformats.org/presentationml/2006/ole">
            <p:oleObj spid="_x0000_s68609" name="Equation" r:id="rId5" imgW="1536700" imgH="228600" progId="Equation.DSMT4">
              <p:embed/>
            </p:oleObj>
          </a:graphicData>
        </a:graphic>
      </p:graphicFrame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214686"/>
            <a:ext cx="762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Bloch solutions:                              </a:t>
            </a:r>
            <a:r>
              <a:rPr lang="en-US" dirty="0" err="1" smtClean="0"/>
              <a:t>miniband</a:t>
            </a:r>
            <a:r>
              <a:rPr lang="en-US" dirty="0" smtClean="0"/>
              <a:t>:            </a:t>
            </a:r>
            <a:endParaRPr lang="ru-RU" dirty="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857488" y="2071678"/>
          <a:ext cx="3583806" cy="500066"/>
        </p:xfrm>
        <a:graphic>
          <a:graphicData uri="http://schemas.openxmlformats.org/presentationml/2006/ole">
            <p:oleObj spid="_x0000_s68614" name="Equation" r:id="rId6" imgW="1638300" imgH="228600" progId="Equation.DSMT4">
              <p:embed/>
            </p:oleObj>
          </a:graphicData>
        </a:graphic>
      </p:graphicFrame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1357298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tight binding model we have equation</a:t>
            </a:r>
            <a:endParaRPr lang="ru-RU" dirty="0"/>
          </a:p>
        </p:txBody>
      </p:sp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2357422" y="2643182"/>
          <a:ext cx="357190" cy="379514"/>
        </p:xfrm>
        <a:graphic>
          <a:graphicData uri="http://schemas.openxmlformats.org/presentationml/2006/ole">
            <p:oleObj spid="_x0000_s68619" name="Equation" r:id="rId7" imgW="152268" imgH="164957" progId="Equation.DSMT4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4357686" y="2643182"/>
          <a:ext cx="571505" cy="381002"/>
        </p:xfrm>
        <a:graphic>
          <a:graphicData uri="http://schemas.openxmlformats.org/presentationml/2006/ole">
            <p:oleObj spid="_x0000_s68617" name="Equation" r:id="rId8" imgW="126780" imgH="164814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28794" y="2571744"/>
            <a:ext cx="545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- Energy,             -  transfer integral</a:t>
            </a:r>
            <a:endParaRPr lang="ru-RU" dirty="0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5786446" y="4572008"/>
          <a:ext cx="1184964" cy="428604"/>
        </p:xfrm>
        <a:graphic>
          <a:graphicData uri="http://schemas.openxmlformats.org/presentationml/2006/ole">
            <p:oleObj spid="_x0000_s68624" name="Equation" r:id="rId9" imgW="444114" imgH="164957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071670" y="4572008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miniband</a:t>
            </a:r>
            <a:r>
              <a:rPr lang="en-US" dirty="0" smtClean="0"/>
              <a:t> width equal </a:t>
            </a:r>
            <a:endParaRPr lang="ru-RU" dirty="0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4929190" y="5143512"/>
          <a:ext cx="1413314" cy="857256"/>
        </p:xfrm>
        <a:graphic>
          <a:graphicData uri="http://schemas.openxmlformats.org/presentationml/2006/ole">
            <p:oleObj spid="_x0000_s68626" name="Equation" r:id="rId10" imgW="774360" imgH="4698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643174" y="5286388"/>
            <a:ext cx="19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mass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285984" y="1357298"/>
          <a:ext cx="4361985" cy="542908"/>
        </p:xfrm>
        <a:graphic>
          <a:graphicData uri="http://schemas.openxmlformats.org/presentationml/2006/ole">
            <p:oleObj spid="_x0000_s60417" name="Equation" r:id="rId3" imgW="2222500" imgH="279400" progId="Equation.DSMT4">
              <p:embed/>
            </p:oleObj>
          </a:graphicData>
        </a:graphic>
      </p:graphicFrame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571480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presence of electric field tight binding equation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3116"/>
            <a:ext cx="5444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electric field just shifts the energy      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857884" y="2143116"/>
          <a:ext cx="464348" cy="557218"/>
        </p:xfrm>
        <a:graphic>
          <a:graphicData uri="http://schemas.openxmlformats.org/presentationml/2006/ole">
            <p:oleObj spid="_x0000_s60420" name="Equation" r:id="rId4" imgW="190440" imgH="228600" progId="Equation.DSMT4">
              <p:embed/>
            </p:oleObj>
          </a:graphicData>
        </a:graphic>
      </p:graphicFrame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5357818" y="4786322"/>
          <a:ext cx="1320847" cy="1034664"/>
        </p:xfrm>
        <a:graphic>
          <a:graphicData uri="http://schemas.openxmlformats.org/presentationml/2006/ole">
            <p:oleObj spid="_x0000_s60421" name="Equation" r:id="rId5" imgW="571252" imgH="444307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57422" y="500063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Localization length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143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detuning                  becomes  bigger the </a:t>
            </a:r>
            <a:r>
              <a:rPr lang="en-US" dirty="0" err="1" smtClean="0"/>
              <a:t>miniband</a:t>
            </a:r>
            <a:r>
              <a:rPr lang="en-US" dirty="0" smtClean="0"/>
              <a:t> width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LOCALIZATION</a:t>
            </a:r>
            <a:endParaRPr lang="ru-RU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643174" y="3071810"/>
          <a:ext cx="928694" cy="640478"/>
        </p:xfrm>
        <a:graphic>
          <a:graphicData uri="http://schemas.openxmlformats.org/presentationml/2006/ole">
            <p:oleObj spid="_x0000_s60422" name="Equation" r:id="rId6" imgW="368280" imgH="253800" progId="Equation.DSMT4">
              <p:embed/>
            </p:oleObj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8358214" y="3143248"/>
          <a:ext cx="571505" cy="440268"/>
        </p:xfrm>
        <a:graphic>
          <a:graphicData uri="http://schemas.openxmlformats.org/presentationml/2006/ole">
            <p:oleObj spid="_x0000_s60423" name="Equation" r:id="rId7" imgW="13968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36"/>
            <a:ext cx="551769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4894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Wannier Stark localization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072098" cy="55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4894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Wannier Stark localization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5720" y="1142984"/>
          <a:ext cx="8655505" cy="1992316"/>
        </p:xfrm>
        <a:graphic>
          <a:graphicData uri="http://schemas.openxmlformats.org/presentationml/2006/ole">
            <p:oleObj spid="_x0000_s29697" name="Equation" r:id="rId3" imgW="4965480" imgH="1143000" progId="Equation.DSMT4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286248" y="3714752"/>
          <a:ext cx="1428760" cy="969515"/>
        </p:xfrm>
        <a:graphic>
          <a:graphicData uri="http://schemas.openxmlformats.org/presentationml/2006/ole">
            <p:oleObj spid="_x0000_s29698" name="Equation" r:id="rId4" imgW="711000" imgH="4824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214414" y="5572140"/>
          <a:ext cx="1143008" cy="925293"/>
        </p:xfrm>
        <a:graphic>
          <a:graphicData uri="http://schemas.openxmlformats.org/presentationml/2006/ole">
            <p:oleObj spid="_x0000_s29700" name="Equation" r:id="rId5" imgW="533160" imgH="431640" progId="Equation.DSMT4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Дуга 9"/>
          <p:cNvSpPr/>
          <p:nvPr/>
        </p:nvSpPr>
        <p:spPr>
          <a:xfrm>
            <a:off x="571472" y="928670"/>
            <a:ext cx="1071570" cy="285752"/>
          </a:xfrm>
          <a:prstGeom prst="arc">
            <a:avLst>
              <a:gd name="adj1" fmla="val 109015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500042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Relative motion</a:t>
            </a:r>
            <a:endParaRPr lang="ru-RU" sz="1800" dirty="0"/>
          </a:p>
        </p:txBody>
      </p:sp>
      <p:sp>
        <p:nvSpPr>
          <p:cNvPr id="12" name="Дуга 11"/>
          <p:cNvSpPr/>
          <p:nvPr/>
        </p:nvSpPr>
        <p:spPr>
          <a:xfrm>
            <a:off x="1928794" y="928670"/>
            <a:ext cx="2071702" cy="428628"/>
          </a:xfrm>
          <a:prstGeom prst="arc">
            <a:avLst>
              <a:gd name="adj1" fmla="val 1081693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57148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Angular momentum</a:t>
            </a:r>
            <a:endParaRPr lang="ru-RU" sz="1800" dirty="0"/>
          </a:p>
        </p:txBody>
      </p:sp>
      <p:sp>
        <p:nvSpPr>
          <p:cNvPr id="14" name="Дуга 13"/>
          <p:cNvSpPr/>
          <p:nvPr/>
        </p:nvSpPr>
        <p:spPr>
          <a:xfrm>
            <a:off x="4714876" y="1071546"/>
            <a:ext cx="1000132" cy="357190"/>
          </a:xfrm>
          <a:prstGeom prst="arc">
            <a:avLst>
              <a:gd name="adj1" fmla="val 1098081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64291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diamagnetic</a:t>
            </a:r>
            <a:endParaRPr lang="ru-RU" sz="1800" dirty="0"/>
          </a:p>
        </p:txBody>
      </p:sp>
      <p:sp>
        <p:nvSpPr>
          <p:cNvPr id="16" name="Дуга 15"/>
          <p:cNvSpPr/>
          <p:nvPr/>
        </p:nvSpPr>
        <p:spPr>
          <a:xfrm>
            <a:off x="6215074" y="928670"/>
            <a:ext cx="1928826" cy="285752"/>
          </a:xfrm>
          <a:prstGeom prst="arc">
            <a:avLst>
              <a:gd name="adj1" fmla="val 1087778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43636" y="500042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Magneto stark effect</a:t>
            </a:r>
            <a:endParaRPr lang="ru-RU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57224" y="3929066"/>
            <a:ext cx="328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Orbital Zeeman effect   ~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4000504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 can be  small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47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Contrary to spin magnetism, here we have effective mass  </a:t>
            </a:r>
            <a:endParaRPr lang="ru-RU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2000232" y="4572008"/>
          <a:ext cx="1143008" cy="482604"/>
        </p:xfrm>
        <a:graphic>
          <a:graphicData uri="http://schemas.openxmlformats.org/presentationml/2006/ole">
            <p:oleObj spid="_x0000_s29704" name="Equation" r:id="rId6" imgW="571320" imgH="2412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28662" y="4572008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usually</a:t>
            </a:r>
            <a:endParaRPr lang="ru-RU" dirty="0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4143372" y="5500702"/>
          <a:ext cx="4029075" cy="931863"/>
        </p:xfrm>
        <a:graphic>
          <a:graphicData uri="http://schemas.openxmlformats.org/presentationml/2006/ole">
            <p:oleObj spid="_x0000_s29705" name="Equation" r:id="rId7" imgW="1701720" imgH="393480" progId="Equation.DSMT4">
              <p:embed/>
            </p:oleObj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3000364" y="592933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p:oleObj spid="_x0000_s29706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500694" y="3000372"/>
          <a:ext cx="2820568" cy="547683"/>
        </p:xfrm>
        <a:graphic>
          <a:graphicData uri="http://schemas.openxmlformats.org/presentationml/2006/ole">
            <p:oleObj spid="_x0000_s29707" name="Equation" r:id="rId9" imgW="1307880" imgH="25380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43174" y="3071810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Angular momentum </a:t>
            </a:r>
            <a:r>
              <a:rPr lang="en-US" sz="2000" b="1" dirty="0" smtClean="0"/>
              <a:t>L</a:t>
            </a:r>
            <a:endParaRPr lang="ru-RU" sz="2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1643050"/>
            <a:ext cx="4577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 </a:t>
            </a:r>
            <a:r>
              <a:rPr lang="en-US" sz="3200" b="1" dirty="0" err="1" smtClean="0">
                <a:solidFill>
                  <a:srgbClr val="FF0000"/>
                </a:solidFill>
              </a:rPr>
              <a:t>superlattices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Wannier-Stark localization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596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Quantum confined </a:t>
            </a:r>
            <a:r>
              <a:rPr lang="en-US" sz="3200" b="1" dirty="0" err="1" smtClean="0">
                <a:solidFill>
                  <a:srgbClr val="FF0000"/>
                </a:solidFill>
              </a:rPr>
              <a:t>Pockels</a:t>
            </a:r>
            <a:r>
              <a:rPr lang="en-US" sz="3200" b="1" dirty="0" smtClean="0">
                <a:solidFill>
                  <a:srgbClr val="FF0000"/>
                </a:solidFill>
              </a:rPr>
              <a:t> effect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142984"/>
            <a:ext cx="489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(Linear in electric field Birefringence)</a:t>
            </a:r>
            <a:endParaRPr lang="ru-RU" dirty="0"/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142844" y="2214554"/>
          <a:ext cx="9001156" cy="389998"/>
        </p:xfrm>
        <a:graphic>
          <a:graphicData uri="http://schemas.openxmlformats.org/presentationml/2006/ole">
            <p:oleObj spid="_x0000_s67591" name="Equation" r:id="rId3" imgW="5499100" imgH="241300" progId="Equation.DSMT4">
              <p:embed/>
            </p:oleObj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57158" y="2714620"/>
          <a:ext cx="702950" cy="428628"/>
        </p:xfrm>
        <a:graphic>
          <a:graphicData uri="http://schemas.openxmlformats.org/presentationml/2006/ole">
            <p:oleObj spid="_x0000_s67590" name="Equation" r:id="rId4" imgW="393529" imgH="241195" progId="Equation.DSMT4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57158" y="3286124"/>
          <a:ext cx="960127" cy="428628"/>
        </p:xfrm>
        <a:graphic>
          <a:graphicData uri="http://schemas.openxmlformats.org/presentationml/2006/ole">
            <p:oleObj spid="_x0000_s67589" name="Equation" r:id="rId5" imgW="533169" imgH="241195" progId="Equation.DSMT4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57158" y="3857628"/>
          <a:ext cx="1085854" cy="452439"/>
        </p:xfrm>
        <a:graphic>
          <a:graphicData uri="http://schemas.openxmlformats.org/presentationml/2006/ole">
            <p:oleObj spid="_x0000_s67588" name="Equation" r:id="rId6" imgW="571252" imgH="241195" progId="Equation.DSMT4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57158" y="4429132"/>
          <a:ext cx="1429707" cy="452439"/>
        </p:xfrm>
        <a:graphic>
          <a:graphicData uri="http://schemas.openxmlformats.org/presentationml/2006/ole">
            <p:oleObj spid="_x0000_s67587" name="Equation" r:id="rId7" imgW="748975" imgH="241195" progId="Equation.DSMT4">
              <p:embed/>
            </p:oleObj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57158" y="5072074"/>
          <a:ext cx="1457335" cy="428628"/>
        </p:xfrm>
        <a:graphic>
          <a:graphicData uri="http://schemas.openxmlformats.org/presentationml/2006/ole">
            <p:oleObj spid="_x0000_s67586" name="Equation" r:id="rId8" imgW="812447" imgH="241195" progId="Equation.DSMT4">
              <p:embed/>
            </p:oleObj>
          </a:graphicData>
        </a:graphic>
      </p:graphicFrame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357157" y="5701408"/>
          <a:ext cx="1571637" cy="467750"/>
        </p:xfrm>
        <a:graphic>
          <a:graphicData uri="http://schemas.openxmlformats.org/presentationml/2006/ole">
            <p:oleObj spid="_x0000_s67585" name="Equation" r:id="rId9" imgW="799753" imgH="241195" progId="Equation.DSMT4">
              <p:embed/>
            </p:oleObj>
          </a:graphicData>
        </a:graphic>
      </p:graphicFrame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1643050"/>
            <a:ext cx="217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Dielectric function 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214414" y="2714620"/>
            <a:ext cx="311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 frequency dispersion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00166" y="3286124"/>
            <a:ext cx="3728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natural optical activity (</a:t>
            </a:r>
            <a:r>
              <a:rPr lang="en-US" sz="2000" dirty="0" err="1" smtClean="0"/>
              <a:t>gyrotropy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3857628"/>
            <a:ext cx="162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Pockels</a:t>
            </a:r>
            <a:r>
              <a:rPr lang="en-US" sz="2000" dirty="0" smtClean="0"/>
              <a:t> effect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00232" y="4429132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spatial dispersion due to exciton motion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00232" y="5072074"/>
            <a:ext cx="1295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Kerr effect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00232" y="5715016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 field induced </a:t>
            </a:r>
            <a:r>
              <a:rPr lang="en-US" sz="2000" dirty="0" err="1" smtClean="0"/>
              <a:t>gyrotropy</a:t>
            </a:r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40" y="857232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1). Bulk mechanism</a:t>
            </a:r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1998663" y="1857375"/>
          <a:ext cx="4902200" cy="542925"/>
        </p:xfrm>
        <a:graphic>
          <a:graphicData uri="http://schemas.openxmlformats.org/presentationml/2006/ole">
            <p:oleObj spid="_x0000_s55297" name="Equation" r:id="rId3" imgW="2323800" imgH="253800" progId="Equation.DSMT4">
              <p:embed/>
            </p:oleObj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2357422" y="2857496"/>
          <a:ext cx="4000529" cy="1714512"/>
        </p:xfrm>
        <a:graphic>
          <a:graphicData uri="http://schemas.openxmlformats.org/presentationml/2006/ole">
            <p:oleObj spid="_x0000_s55300" name="Equation" r:id="rId4" imgW="1663700" imgH="711200" progId="Equation.DSMT4">
              <p:embed/>
            </p:oleObj>
          </a:graphicData>
        </a:graphic>
      </p:graphicFrame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4786322"/>
            <a:ext cx="28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Linear birefringence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428604"/>
            <a:ext cx="308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Interface mechanism</a:t>
            </a:r>
            <a:endParaRPr lang="ru-RU" dirty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 t="6930" r="59386" b="6930"/>
          <a:stretch>
            <a:fillRect/>
          </a:stretch>
        </p:blipFill>
        <p:spPr bwMode="auto">
          <a:xfrm>
            <a:off x="1857356" y="2357430"/>
            <a:ext cx="5059699" cy="375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28662" y="1357298"/>
            <a:ext cx="586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Bloch functions for the valence band          are</a:t>
            </a:r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715008" y="1285860"/>
          <a:ext cx="436572" cy="523887"/>
        </p:xfrm>
        <a:graphic>
          <a:graphicData uri="http://schemas.openxmlformats.org/presentationml/2006/ole">
            <p:oleObj spid="_x0000_s73736" name="Equation" r:id="rId4" imgW="19044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can expand an arbitrary wave function in the </a:t>
            </a:r>
            <a:r>
              <a:rPr lang="en-US" dirty="0" err="1" smtClean="0"/>
              <a:t>heterostructure</a:t>
            </a:r>
            <a:r>
              <a:rPr lang="en-US" dirty="0" smtClean="0"/>
              <a:t> in the set of these functions</a:t>
            </a:r>
            <a:endParaRPr lang="ru-RU" dirty="0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3071802" y="2143116"/>
          <a:ext cx="2195512" cy="642938"/>
        </p:xfrm>
        <a:graphic>
          <a:graphicData uri="http://schemas.openxmlformats.org/presentationml/2006/ole">
            <p:oleObj spid="_x0000_s79873" name="Equation" r:id="rId3" imgW="1167893" imgH="342751" progId="Equation.DSMT4">
              <p:embed/>
            </p:oleObj>
          </a:graphicData>
        </a:graphic>
      </p:graphicFrame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5429256" y="3643314"/>
          <a:ext cx="1000132" cy="461599"/>
        </p:xfrm>
        <a:graphic>
          <a:graphicData uri="http://schemas.openxmlformats.org/presentationml/2006/ole">
            <p:oleObj spid="_x0000_s79874" name="Equation" r:id="rId4" imgW="495085" imgH="228501" progId="Equation.DSMT4">
              <p:embed/>
            </p:oleObj>
          </a:graphicData>
        </a:graphic>
      </p:graphicFrame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3857620" y="4357694"/>
          <a:ext cx="2071702" cy="503927"/>
        </p:xfrm>
        <a:graphic>
          <a:graphicData uri="http://schemas.openxmlformats.org/presentationml/2006/ole">
            <p:oleObj spid="_x0000_s79877" name="Equation" r:id="rId5" imgW="1054100" imgH="254000" progId="Equation.DSMT4">
              <p:embed/>
            </p:oleObj>
          </a:graphicData>
        </a:graphic>
      </p:graphicFrame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1500166" y="5429264"/>
          <a:ext cx="285752" cy="417638"/>
        </p:xfrm>
        <a:graphic>
          <a:graphicData uri="http://schemas.openxmlformats.org/presentationml/2006/ole">
            <p:oleObj spid="_x0000_s79881" name="Equation" r:id="rId6" imgW="126725" imgH="177415" progId="Equation.DSMT4">
              <p:embed/>
            </p:oleObj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4714876" y="5072074"/>
          <a:ext cx="1317636" cy="912209"/>
        </p:xfrm>
        <a:graphic>
          <a:graphicData uri="http://schemas.openxmlformats.org/presentationml/2006/ole">
            <p:oleObj spid="_x0000_s79880" name="Equation" r:id="rId7" imgW="622030" imgH="431613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4414" y="2928934"/>
            <a:ext cx="6264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</a:t>
            </a:r>
            <a:r>
              <a:rPr lang="en-US" dirty="0" err="1" smtClean="0"/>
              <a:t>heterostructure</a:t>
            </a:r>
            <a:r>
              <a:rPr lang="en-US" dirty="0" smtClean="0"/>
              <a:t> we need boundary conditions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3643314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1). Continuity of the </a:t>
            </a:r>
            <a:r>
              <a:rPr lang="en-US" dirty="0" err="1" smtClean="0"/>
              <a:t>wavefunction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4429132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2). Continuity of flax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5357826"/>
            <a:ext cx="279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-  Velocity operator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12" y="357166"/>
            <a:ext cx="3389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Boundary conditions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43577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143504" y="3214686"/>
          <a:ext cx="3492523" cy="571504"/>
        </p:xfrm>
        <a:graphic>
          <a:graphicData uri="http://schemas.openxmlformats.org/presentationml/2006/ole">
            <p:oleObj spid="_x0000_s64513" name="Equation" r:id="rId4" imgW="1396800" imgH="2286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642918"/>
            <a:ext cx="6236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Symmetry of a normal quantum well</a:t>
            </a:r>
            <a:endParaRPr lang="ru-RU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14340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14810" y="714356"/>
            <a:ext cx="46907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Symmetry of a real interface </a:t>
            </a:r>
          </a:p>
          <a:p>
            <a:r>
              <a:rPr lang="en-US" sz="3000" dirty="0" smtClean="0"/>
              <a:t>In QWs based on zinc blend </a:t>
            </a:r>
          </a:p>
          <a:p>
            <a:r>
              <a:rPr lang="en-US" sz="3000" dirty="0" smtClean="0"/>
              <a:t>type semiconductors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000628" y="3071810"/>
          <a:ext cx="2490788" cy="641350"/>
        </p:xfrm>
        <a:graphic>
          <a:graphicData uri="http://schemas.openxmlformats.org/presentationml/2006/ole">
            <p:oleObj spid="_x0000_s66561" name="Equation" r:id="rId4" imgW="88884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2214546" y="1428736"/>
          <a:ext cx="4457730" cy="1285884"/>
        </p:xfrm>
        <a:graphic>
          <a:graphicData uri="http://schemas.openxmlformats.org/presentationml/2006/ole">
            <p:oleObj spid="_x0000_s78849" name="Equation" r:id="rId3" imgW="2476500" imgH="711200" progId="Equation.DSMT4">
              <p:embed/>
            </p:oleObj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26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conditions  taking into account low interface symmetry</a:t>
            </a:r>
          </a:p>
          <a:p>
            <a:r>
              <a:rPr lang="en-US" dirty="0" smtClean="0"/>
              <a:t>for valence band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714612" y="785794"/>
          <a:ext cx="428628" cy="514354"/>
        </p:xfrm>
        <a:graphic>
          <a:graphicData uri="http://schemas.openxmlformats.org/presentationml/2006/ole">
            <p:oleObj spid="_x0000_s78852" name="Equation" r:id="rId4" imgW="190440" imgH="228600" progId="Equation.DSMT4">
              <p:embed/>
            </p:oleObj>
          </a:graphicData>
        </a:graphic>
      </p:graphicFrame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2500298" y="2857496"/>
          <a:ext cx="3762401" cy="714380"/>
        </p:xfrm>
        <a:graphic>
          <a:graphicData uri="http://schemas.openxmlformats.org/presentationml/2006/ole">
            <p:oleObj spid="_x0000_s78853" name="Equation" r:id="rId5" imgW="2260600" imgH="431800" progId="Equation.DSMT4">
              <p:embed/>
            </p:oleObj>
          </a:graphicData>
        </a:graphic>
      </p:graphicFrame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2786050" y="4357694"/>
          <a:ext cx="3010974" cy="545614"/>
        </p:xfrm>
        <a:graphic>
          <a:graphicData uri="http://schemas.openxmlformats.org/presentationml/2006/ole">
            <p:oleObj spid="_x0000_s78856" name="Equation" r:id="rId6" imgW="1422400" imgH="254000" progId="Equation.DSMT4">
              <p:embed/>
            </p:oleObj>
          </a:graphicData>
        </a:graphic>
      </p:graphicFrame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3857628"/>
            <a:ext cx="360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function for electrons</a:t>
            </a:r>
            <a:endParaRPr lang="ru-RU" dirty="0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9" name="Object 11"/>
          <p:cNvGraphicFramePr>
            <a:graphicFrameLocks noChangeAspect="1"/>
          </p:cNvGraphicFramePr>
          <p:nvPr/>
        </p:nvGraphicFramePr>
        <p:xfrm>
          <a:off x="2000232" y="5643578"/>
          <a:ext cx="5214974" cy="531337"/>
        </p:xfrm>
        <a:graphic>
          <a:graphicData uri="http://schemas.openxmlformats.org/presentationml/2006/ole">
            <p:oleObj spid="_x0000_s78859" name="Equation" r:id="rId7" imgW="2527300" imgH="254000" progId="Equation.DSMT4">
              <p:embed/>
            </p:oleObj>
          </a:graphicData>
        </a:graphic>
      </p:graphicFrame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000636"/>
            <a:ext cx="629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</a:t>
            </a:r>
            <a:r>
              <a:rPr lang="en-US" dirty="0" err="1" smtClean="0"/>
              <a:t>wavefunction</a:t>
            </a:r>
            <a:r>
              <a:rPr lang="en-US" dirty="0" smtClean="0"/>
              <a:t> from the boundary conditions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3786182" y="428604"/>
          <a:ext cx="3300359" cy="900098"/>
        </p:xfrm>
        <a:graphic>
          <a:graphicData uri="http://schemas.openxmlformats.org/presentationml/2006/ole">
            <p:oleObj spid="_x0000_s86017" name="Equation" r:id="rId3" imgW="1676400" imgH="457200" progId="Equation.DSMT4">
              <p:embed/>
            </p:oleObj>
          </a:graphicData>
        </a:graphic>
      </p:graphicFrame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071802" y="1643050"/>
          <a:ext cx="4429124" cy="1075385"/>
        </p:xfrm>
        <a:graphic>
          <a:graphicData uri="http://schemas.openxmlformats.org/presentationml/2006/ole">
            <p:oleObj spid="_x0000_s86020" name="Equation" r:id="rId4" imgW="2311400" imgH="558800" progId="Equation.DSMT4">
              <p:embed/>
            </p:oleObj>
          </a:graphicData>
        </a:graphic>
      </p:graphicFrame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2428860" y="3000372"/>
          <a:ext cx="6500858" cy="1277946"/>
        </p:xfrm>
        <a:graphic>
          <a:graphicData uri="http://schemas.openxmlformats.org/presentationml/2006/ole">
            <p:oleObj spid="_x0000_s86023" name="Equation" r:id="rId5" imgW="3340100" imgH="660400" progId="Equation.DSMT4">
              <p:embed/>
            </p:oleObj>
          </a:graphicData>
        </a:graphic>
      </p:graphicFrame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642918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the well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357290" y="1928802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barriers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28728" y="350043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7158" y="4572008"/>
            <a:ext cx="823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Satisfying the boundary conditions we found              and             </a:t>
            </a:r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072198" y="4572008"/>
          <a:ext cx="812608" cy="500066"/>
        </p:xfrm>
        <a:graphic>
          <a:graphicData uri="http://schemas.openxmlformats.org/presentationml/2006/ole">
            <p:oleObj spid="_x0000_s86029" name="Equation" r:id="rId6" imgW="330120" imgH="203040" progId="Equation.DSMT4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643834" y="4582999"/>
          <a:ext cx="785818" cy="483580"/>
        </p:xfrm>
        <a:graphic>
          <a:graphicData uri="http://schemas.openxmlformats.org/presentationml/2006/ole">
            <p:oleObj spid="_x0000_s86030" name="Equation" r:id="rId7" imgW="330120" imgH="203040" progId="Equation.DSMT4">
              <p:embed/>
            </p:oleObj>
          </a:graphicData>
        </a:graphic>
      </p:graphicFrame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31" name="Object 15"/>
          <p:cNvGraphicFramePr>
            <a:graphicFrameLocks noChangeAspect="1"/>
          </p:cNvGraphicFramePr>
          <p:nvPr/>
        </p:nvGraphicFramePr>
        <p:xfrm>
          <a:off x="2071670" y="5572140"/>
          <a:ext cx="2643206" cy="520924"/>
        </p:xfrm>
        <a:graphic>
          <a:graphicData uri="http://schemas.openxmlformats.org/presentationml/2006/ole">
            <p:oleObj spid="_x0000_s86031" name="Equation" r:id="rId8" imgW="1307532" imgH="253890" progId="Equation.DSMT4">
              <p:embed/>
            </p:oleObj>
          </a:graphicData>
        </a:graphic>
      </p:graphicFrame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33" name="Object 17"/>
          <p:cNvGraphicFramePr>
            <a:graphicFrameLocks noChangeAspect="1"/>
          </p:cNvGraphicFramePr>
          <p:nvPr/>
        </p:nvGraphicFramePr>
        <p:xfrm>
          <a:off x="5643570" y="5572140"/>
          <a:ext cx="2754852" cy="542927"/>
        </p:xfrm>
        <a:graphic>
          <a:graphicData uri="http://schemas.openxmlformats.org/presentationml/2006/ole">
            <p:oleObj spid="_x0000_s86033" name="Equation" r:id="rId9" imgW="1307532" imgH="25389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4282" y="557214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Transitions                                          and                                            are optically allowed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785786" y="1500174"/>
          <a:ext cx="7361238" cy="892175"/>
        </p:xfrm>
        <a:graphic>
          <a:graphicData uri="http://schemas.openxmlformats.org/presentationml/2006/ole">
            <p:oleObj spid="_x0000_s84993" name="Equation" r:id="rId3" imgW="3771900" imgH="457200" progId="Equation.DSMT4">
              <p:embed/>
            </p:oleObj>
          </a:graphicData>
        </a:graphic>
      </p:graphicFrame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2000232" y="2714620"/>
          <a:ext cx="4714908" cy="379361"/>
        </p:xfrm>
        <a:graphic>
          <a:graphicData uri="http://schemas.openxmlformats.org/presentationml/2006/ole">
            <p:oleObj spid="_x0000_s84994" name="Equation" r:id="rId4" imgW="2489200" imgH="203200" progId="Equation.DSMT4">
              <p:embed/>
            </p:oleObj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642918"/>
            <a:ext cx="672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element of the transition in linear polarization</a:t>
            </a:r>
            <a:endParaRPr lang="ru-RU" dirty="0"/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1928794" y="3429000"/>
          <a:ext cx="2029817" cy="490539"/>
        </p:xfrm>
        <a:graphic>
          <a:graphicData uri="http://schemas.openxmlformats.org/presentationml/2006/ole">
            <p:oleObj spid="_x0000_s84998" name="Equation" r:id="rId5" imgW="1143000" imgH="279400" progId="Equation.DSMT4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4643438" y="3429000"/>
          <a:ext cx="2046732" cy="490539"/>
        </p:xfrm>
        <a:graphic>
          <a:graphicData uri="http://schemas.openxmlformats.org/presentationml/2006/ole">
            <p:oleObj spid="_x0000_s84997" name="Equation" r:id="rId6" imgW="1155700" imgH="279400" progId="Equation.DSMT4">
              <p:embed/>
            </p:oleObj>
          </a:graphicData>
        </a:graphic>
      </p:graphicFrame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1643042" y="4786322"/>
          <a:ext cx="5623173" cy="966791"/>
        </p:xfrm>
        <a:graphic>
          <a:graphicData uri="http://schemas.openxmlformats.org/presentationml/2006/ole">
            <p:oleObj spid="_x0000_s85002" name="Equation" r:id="rId7" imgW="2717800" imgH="469900" progId="Equation.DSMT4">
              <p:embed/>
            </p:oleObj>
          </a:graphicData>
        </a:graphic>
      </p:graphicFrame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4143380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linear polarization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300163" y="1143000"/>
          <a:ext cx="5953125" cy="865188"/>
        </p:xfrm>
        <a:graphic>
          <a:graphicData uri="http://schemas.openxmlformats.org/presentationml/2006/ole">
            <p:oleObj spid="_x0000_s28673" name="Equation" r:id="rId3" imgW="3060360" imgH="444240" progId="Equation.DSMT4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465263" y="2214563"/>
          <a:ext cx="1069975" cy="754062"/>
        </p:xfrm>
        <a:graphic>
          <a:graphicData uri="http://schemas.openxmlformats.org/presentationml/2006/ole">
            <p:oleObj spid="_x0000_s28674" name="Equation" r:id="rId4" imgW="558720" imgH="393480" progId="Equation.DSMT4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143240" y="3857628"/>
          <a:ext cx="2348920" cy="928687"/>
        </p:xfrm>
        <a:graphic>
          <a:graphicData uri="http://schemas.openxmlformats.org/presentationml/2006/ole">
            <p:oleObj spid="_x0000_s28675" name="Equation" r:id="rId5" imgW="1091880" imgH="431640" progId="Equation.DSMT4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500298" y="500042"/>
          <a:ext cx="685276" cy="500066"/>
        </p:xfrm>
        <a:graphic>
          <a:graphicData uri="http://schemas.openxmlformats.org/presentationml/2006/ole">
            <p:oleObj spid="_x0000_s28676" name="Equation" r:id="rId6" imgW="330120" imgH="241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500042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term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2357430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Lorentz force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500042"/>
            <a:ext cx="30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magneto Stark effect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3214686"/>
            <a:ext cx="696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can be compensate by an electric field        because   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572264" y="3214686"/>
          <a:ext cx="346084" cy="374924"/>
        </p:xfrm>
        <a:graphic>
          <a:graphicData uri="http://schemas.openxmlformats.org/presentationml/2006/ole">
            <p:oleObj spid="_x0000_s28677" name="Equation" r:id="rId7" imgW="152280" imgH="16488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4348" y="4857760"/>
            <a:ext cx="757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correction to energy is in the second order perturbation 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214414" y="5786454"/>
          <a:ext cx="750099" cy="500066"/>
        </p:xfrm>
        <a:graphic>
          <a:graphicData uri="http://schemas.openxmlformats.org/presentationml/2006/ole">
            <p:oleObj spid="_x0000_s28678" name="Equation" r:id="rId8" imgW="342720" imgH="228600" progId="Equation.DSMT4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000364" y="5786454"/>
          <a:ext cx="772795" cy="429330"/>
        </p:xfrm>
        <a:graphic>
          <a:graphicData uri="http://schemas.openxmlformats.org/presentationml/2006/ole">
            <p:oleObj spid="_x0000_s28679" name="Equation" r:id="rId9" imgW="342720" imgH="1904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3108" y="5786454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34" y="5643578"/>
            <a:ext cx="437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Corrections to effective mass and </a:t>
            </a:r>
          </a:p>
          <a:p>
            <a:r>
              <a:rPr lang="en-US" dirty="0" smtClean="0"/>
              <a:t>diamagnetic shift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385083" cy="52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2285992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InGaAs</a:t>
            </a:r>
            <a:r>
              <a:rPr lang="en-US" dirty="0" smtClean="0"/>
              <a:t>(45A)/</a:t>
            </a:r>
            <a:r>
              <a:rPr lang="en-US" dirty="0" err="1" smtClean="0"/>
              <a:t>InP</a:t>
            </a:r>
            <a:r>
              <a:rPr lang="en-US" dirty="0" smtClean="0"/>
              <a:t>(68A)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429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O. Krebs, W. Seidel, J. P. Andr´e, D. Bertho, C. Jouanin, P. Voisin: Semicond.</a:t>
            </a:r>
            <a:r>
              <a:rPr lang="fr-FR" sz="2000" dirty="0" smtClean="0"/>
              <a:t>Sci. Technol. </a:t>
            </a:r>
            <a:r>
              <a:rPr lang="fr-FR" sz="2000" b="1" dirty="0" smtClean="0"/>
              <a:t>12, 938 (1997).</a:t>
            </a:r>
            <a:endParaRPr lang="ru-RU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4286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A.A. </a:t>
            </a:r>
            <a:r>
              <a:rPr lang="en-US" sz="2000" dirty="0" err="1" smtClean="0"/>
              <a:t>Toropov</a:t>
            </a:r>
            <a:r>
              <a:rPr lang="en-US" sz="2000" dirty="0" smtClean="0"/>
              <a:t>, E.L. </a:t>
            </a:r>
            <a:r>
              <a:rPr lang="en-US" sz="2000" dirty="0" err="1" smtClean="0"/>
              <a:t>Ivchenko</a:t>
            </a:r>
            <a:r>
              <a:rPr lang="en-US" sz="2000" dirty="0" smtClean="0"/>
              <a:t>, O. Krebs, S. Cortez, P. </a:t>
            </a:r>
            <a:r>
              <a:rPr lang="en-US" sz="2000" dirty="0" err="1" smtClean="0"/>
              <a:t>Voisin</a:t>
            </a:r>
            <a:r>
              <a:rPr lang="en-US" sz="2000" dirty="0" smtClean="0"/>
              <a:t>, J.L. </a:t>
            </a:r>
            <a:r>
              <a:rPr lang="en-US" sz="2000" dirty="0" err="1" smtClean="0"/>
              <a:t>Gentner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Phys. Rev. </a:t>
            </a:r>
            <a:r>
              <a:rPr lang="en-US" sz="2000" b="1" dirty="0" smtClean="0"/>
              <a:t>B 63, 35302 (2000). (1992).</a:t>
            </a:r>
            <a:endParaRPr lang="ru-RU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38313"/>
            <a:ext cx="6143668" cy="48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42860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Giant </a:t>
            </a:r>
            <a:r>
              <a:rPr lang="en-US" sz="3200" b="1" dirty="0" err="1" smtClean="0">
                <a:solidFill>
                  <a:srgbClr val="FF0000"/>
                </a:solidFill>
              </a:rPr>
              <a:t>Pockels</a:t>
            </a:r>
            <a:r>
              <a:rPr lang="en-US" sz="3200" b="1" dirty="0" smtClean="0">
                <a:solidFill>
                  <a:srgbClr val="FF0000"/>
                </a:solidFill>
              </a:rPr>
              <a:t> effect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357430"/>
            <a:ext cx="6973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Giant quantum confined </a:t>
            </a:r>
            <a:r>
              <a:rPr lang="en-US" sz="3200" b="1" dirty="0" err="1" smtClean="0">
                <a:solidFill>
                  <a:srgbClr val="FF0000"/>
                </a:solidFill>
              </a:rPr>
              <a:t>Pockels</a:t>
            </a:r>
            <a:r>
              <a:rPr lang="en-US" sz="3200" b="1" dirty="0" smtClean="0">
                <a:solidFill>
                  <a:srgbClr val="FF0000"/>
                </a:solidFill>
              </a:rPr>
              <a:t> effect</a:t>
            </a:r>
          </a:p>
          <a:p>
            <a:r>
              <a:rPr lang="en-US" sz="3200" dirty="0" smtClean="0"/>
              <a:t>Due to interface anisotropy</a:t>
            </a:r>
            <a:endParaRPr lang="ru-RU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642918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summary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7134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1). Orbital </a:t>
            </a:r>
            <a:r>
              <a:rPr lang="en-US" dirty="0" err="1" smtClean="0"/>
              <a:t>magneton</a:t>
            </a:r>
            <a:r>
              <a:rPr lang="en-US" dirty="0" smtClean="0"/>
              <a:t> is 10 times larger the spin ones. </a:t>
            </a:r>
            <a:endParaRPr lang="ru-RU" dirty="0" smtClean="0"/>
          </a:p>
          <a:p>
            <a:r>
              <a:rPr lang="en-US" dirty="0" smtClean="0"/>
              <a:t>2). In Mixing of the center of mass motion and relative </a:t>
            </a:r>
          </a:p>
          <a:p>
            <a:r>
              <a:rPr lang="en-US" dirty="0" smtClean="0"/>
              <a:t>     motion cal strongly modify Zeeman effect and diamagnetic shift. </a:t>
            </a:r>
            <a:endParaRPr lang="ru-RU" dirty="0" smtClean="0"/>
          </a:p>
          <a:p>
            <a:r>
              <a:rPr lang="en-US" dirty="0" smtClean="0"/>
              <a:t>3). In the structures without inversion symmetry there is effect </a:t>
            </a:r>
          </a:p>
          <a:p>
            <a:r>
              <a:rPr lang="en-US" dirty="0" smtClean="0"/>
              <a:t>     of "parity". </a:t>
            </a:r>
            <a:endParaRPr lang="ru-RU" dirty="0" smtClean="0"/>
          </a:p>
          <a:p>
            <a:r>
              <a:rPr lang="en-US" dirty="0" smtClean="0"/>
              <a:t>4). Electric field can leads to localization. </a:t>
            </a:r>
            <a:endParaRPr lang="ru-RU" dirty="0" smtClean="0"/>
          </a:p>
          <a:p>
            <a:r>
              <a:rPr lang="en-US" dirty="0" smtClean="0"/>
              <a:t>5). Giant </a:t>
            </a:r>
            <a:r>
              <a:rPr lang="en-US" dirty="0" err="1" smtClean="0"/>
              <a:t>Pockels</a:t>
            </a:r>
            <a:r>
              <a:rPr lang="en-US" dirty="0" smtClean="0"/>
              <a:t> effect due to interfaces.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0550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Robert Knox </a:t>
            </a:r>
            <a:r>
              <a:rPr lang="ru-RU" dirty="0" smtClean="0"/>
              <a:t>«</a:t>
            </a:r>
            <a:r>
              <a:rPr lang="en-US" dirty="0" smtClean="0"/>
              <a:t>Theory of </a:t>
            </a:r>
            <a:r>
              <a:rPr lang="en-US" dirty="0" err="1" smtClean="0"/>
              <a:t>excitons</a:t>
            </a:r>
            <a:r>
              <a:rPr lang="ru-RU" dirty="0" smtClean="0"/>
              <a:t>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T. </a:t>
            </a:r>
            <a:r>
              <a:rPr lang="en-US" dirty="0" err="1" smtClean="0"/>
              <a:t>Godde</a:t>
            </a:r>
            <a:r>
              <a:rPr lang="en-US" dirty="0" smtClean="0"/>
              <a:t>, M. M. </a:t>
            </a:r>
            <a:r>
              <a:rPr lang="en-US" dirty="0" err="1" smtClean="0"/>
              <a:t>Glazov</a:t>
            </a:r>
            <a:r>
              <a:rPr lang="en-US" dirty="0" smtClean="0"/>
              <a:t>, I. A. </a:t>
            </a:r>
            <a:r>
              <a:rPr lang="en-US" dirty="0" err="1" smtClean="0"/>
              <a:t>Akimov</a:t>
            </a:r>
            <a:r>
              <a:rPr lang="en-US" dirty="0" smtClean="0"/>
              <a:t>, D. R. </a:t>
            </a:r>
            <a:r>
              <a:rPr lang="en-US" dirty="0" err="1" smtClean="0"/>
              <a:t>Yakovlev</a:t>
            </a:r>
            <a:r>
              <a:rPr lang="en-US" dirty="0" smtClean="0"/>
              <a:t>, H. Mariette, and M. Bayer   Phys. Rev. B88, 155203 (2013)</a:t>
            </a:r>
          </a:p>
          <a:p>
            <a:r>
              <a:rPr lang="en-US" dirty="0" smtClean="0"/>
              <a:t>“Magnetic field induced </a:t>
            </a:r>
            <a:r>
              <a:rPr lang="en-US" dirty="0" err="1" smtClean="0"/>
              <a:t>nutation</a:t>
            </a:r>
            <a:r>
              <a:rPr lang="en-US" dirty="0" smtClean="0"/>
              <a:t> of exciton </a:t>
            </a:r>
            <a:r>
              <a:rPr lang="en-US" dirty="0" err="1" smtClean="0"/>
              <a:t>polariton</a:t>
            </a:r>
            <a:r>
              <a:rPr lang="en-US" dirty="0" smtClean="0"/>
              <a:t> polarization in (</a:t>
            </a:r>
            <a:r>
              <a:rPr lang="en-US" dirty="0" err="1" smtClean="0"/>
              <a:t>Cd,Zn</a:t>
            </a:r>
            <a:r>
              <a:rPr lang="en-US" dirty="0" smtClean="0"/>
              <a:t>)Te crystals”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T.E.Dimock</a:t>
            </a:r>
            <a:r>
              <a:rPr lang="en-US" dirty="0" smtClean="0"/>
              <a:t> Semiconductors and Semimetals Vol. 5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K.Cho</a:t>
            </a:r>
            <a:r>
              <a:rPr lang="en-US" dirty="0" smtClean="0"/>
              <a:t> Phys. Rev. B14, 4463 (1976)</a:t>
            </a:r>
          </a:p>
          <a:p>
            <a:r>
              <a:rPr lang="en-US" dirty="0" smtClean="0"/>
              <a:t>“Symmetry breaking effect on </a:t>
            </a:r>
            <a:r>
              <a:rPr lang="en-US" dirty="0" err="1" smtClean="0"/>
              <a:t>excitons</a:t>
            </a:r>
            <a:r>
              <a:rPr lang="en-US" dirty="0" smtClean="0"/>
              <a:t> in cubic and </a:t>
            </a:r>
            <a:r>
              <a:rPr lang="en-US" dirty="0" err="1" smtClean="0"/>
              <a:t>wuerzite</a:t>
            </a:r>
            <a:r>
              <a:rPr lang="en-US" dirty="0" smtClean="0"/>
              <a:t> structures”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D.G. Thomas, J.J. Hopfield   Phys. Rev </a:t>
            </a:r>
            <a:r>
              <a:rPr lang="en-US" dirty="0" err="1" smtClean="0"/>
              <a:t>Lett</a:t>
            </a:r>
            <a:r>
              <a:rPr lang="en-US" dirty="0" smtClean="0"/>
              <a:t>. 5, 505 (1960)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857232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Literature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2866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4549676"/>
            <a:ext cx="7929618" cy="23083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Magneto-Stark effect in </a:t>
            </a:r>
            <a:r>
              <a:rPr lang="en-US" dirty="0" err="1" smtClean="0"/>
              <a:t>CdS</a:t>
            </a:r>
            <a:r>
              <a:rPr lang="en-US" dirty="0" smtClean="0"/>
              <a:t> crystal in magnetic fields </a:t>
            </a:r>
          </a:p>
          <a:p>
            <a:pPr algn="ctr"/>
            <a:r>
              <a:rPr lang="en-US" dirty="0" smtClean="0"/>
              <a:t>      (</a:t>
            </a:r>
            <a:r>
              <a:rPr lang="en-US" sz="2000" dirty="0" smtClean="0"/>
              <a:t>Thomas Hopfield Phys. Rev. </a:t>
            </a:r>
            <a:r>
              <a:rPr lang="en-US" sz="2000" dirty="0" err="1" smtClean="0"/>
              <a:t>Lett</a:t>
            </a:r>
            <a:r>
              <a:rPr lang="en-US" sz="2000" dirty="0" smtClean="0"/>
              <a:t>. 5, 505 (1960)</a:t>
            </a:r>
            <a:r>
              <a:rPr lang="en-US" dirty="0" smtClean="0"/>
              <a:t>) </a:t>
            </a:r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928802"/>
            <a:ext cx="5908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 magnetic fields</a:t>
            </a:r>
          </a:p>
          <a:p>
            <a:pPr algn="ctr"/>
            <a:r>
              <a:rPr lang="en-US" sz="3200" dirty="0" smtClean="0"/>
              <a:t>Additionally to spin magnetism </a:t>
            </a:r>
          </a:p>
          <a:p>
            <a:pPr marL="457200" indent="-457200" algn="just"/>
            <a:r>
              <a:rPr lang="en-US" sz="3200" dirty="0" smtClean="0"/>
              <a:t>1). Orbital magnetism on </a:t>
            </a:r>
            <a:r>
              <a:rPr lang="en-US" sz="3200" i="1" dirty="0" smtClean="0"/>
              <a:t>p</a:t>
            </a:r>
            <a:r>
              <a:rPr lang="en-US" sz="3200" dirty="0" smtClean="0"/>
              <a:t> states </a:t>
            </a:r>
          </a:p>
          <a:p>
            <a:pPr marL="457200" indent="-457200" algn="just"/>
            <a:r>
              <a:rPr lang="en-US" sz="3200" dirty="0" smtClean="0"/>
              <a:t>2). Diamagnetic shift </a:t>
            </a:r>
          </a:p>
          <a:p>
            <a:pPr marL="457200" indent="-457200" algn="just"/>
            <a:r>
              <a:rPr lang="en-US" sz="3200" dirty="0" smtClean="0"/>
              <a:t>3). Magneto-Stark effect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357158" y="1071546"/>
          <a:ext cx="8034338" cy="504825"/>
        </p:xfrm>
        <a:graphic>
          <a:graphicData uri="http://schemas.openxmlformats.org/presentationml/2006/ole">
            <p:oleObj spid="_x0000_s34818" name="Equation" r:id="rId3" imgW="4444920" imgH="27936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1670" y="142852"/>
            <a:ext cx="4708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Exciton in magnetic fields</a:t>
            </a:r>
          </a:p>
          <a:p>
            <a:pPr algn="ctr"/>
            <a:r>
              <a:rPr lang="en-US" dirty="0" smtClean="0"/>
              <a:t>(cubic Td crystal)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643051"/>
            <a:ext cx="8643998" cy="521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Here:                exciton Hamiltonian in zero field and zero </a:t>
            </a:r>
          </a:p>
          <a:p>
            <a:r>
              <a:rPr lang="en-US" dirty="0" smtClean="0"/>
              <a:t>                       </a:t>
            </a:r>
          </a:p>
          <a:p>
            <a:endParaRPr lang="en-US" dirty="0" smtClean="0"/>
          </a:p>
          <a:p>
            <a:r>
              <a:rPr lang="en-US" dirty="0" smtClean="0"/>
              <a:t>linear in magnetic field contribution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linear in wave vector contribution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bilinear in  magnetic field and </a:t>
            </a:r>
            <a:r>
              <a:rPr lang="en-US" dirty="0" err="1" smtClean="0"/>
              <a:t>wavevector</a:t>
            </a:r>
            <a:r>
              <a:rPr lang="en-US" dirty="0" smtClean="0"/>
              <a:t>  term </a:t>
            </a:r>
          </a:p>
          <a:p>
            <a:r>
              <a:rPr lang="en-US" dirty="0" smtClean="0"/>
              <a:t>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exciton in the absence of magnetic field</a:t>
            </a:r>
            <a:endParaRPr lang="ru-RU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357290" y="1643050"/>
          <a:ext cx="857256" cy="451188"/>
        </p:xfrm>
        <a:graphic>
          <a:graphicData uri="http://schemas.openxmlformats.org/presentationml/2006/ole">
            <p:oleObj spid="_x0000_s34819" name="Equation" r:id="rId4" imgW="482400" imgH="253800" progId="Equation.DSMT4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7643834" y="1643050"/>
          <a:ext cx="357188" cy="357187"/>
        </p:xfrm>
        <a:graphic>
          <a:graphicData uri="http://schemas.openxmlformats.org/presentationml/2006/ole">
            <p:oleObj spid="_x0000_s34827" name="Equation" r:id="rId5" imgW="164880" imgH="164880" progId="Equation.DSMT4">
              <p:embed/>
            </p:oleObj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733425" y="2071688"/>
          <a:ext cx="7570788" cy="838200"/>
        </p:xfrm>
        <a:graphic>
          <a:graphicData uri="http://schemas.openxmlformats.org/presentationml/2006/ole">
            <p:oleObj spid="_x0000_s34829" name="Equation" r:id="rId6" imgW="3898800" imgH="431640" progId="Equation.DSMT4">
              <p:embed/>
            </p:oleObj>
          </a:graphicData>
        </a:graphic>
      </p:graphicFrame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657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928662" y="5429264"/>
          <a:ext cx="6834235" cy="891422"/>
        </p:xfrm>
        <a:graphic>
          <a:graphicData uri="http://schemas.openxmlformats.org/presentationml/2006/ole">
            <p:oleObj spid="_x0000_s34833" name="Equation" r:id="rId7" imgW="3504960" imgH="457200" progId="Equation.DSMT4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71472" y="3159200"/>
          <a:ext cx="8072494" cy="626990"/>
        </p:xfrm>
        <a:graphic>
          <a:graphicData uri="http://schemas.openxmlformats.org/presentationml/2006/ole">
            <p:oleObj spid="_x0000_s34834" name="Equation" r:id="rId8" imgW="3924000" imgH="304560" progId="Equation.DSMT4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679450" y="4238625"/>
          <a:ext cx="7939088" cy="593725"/>
        </p:xfrm>
        <a:graphic>
          <a:graphicData uri="http://schemas.openxmlformats.org/presentationml/2006/ole">
            <p:oleObj spid="_x0000_s34835" name="Equation" r:id="rId9" imgW="4076640" imgH="304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85728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Exciton in magnetic fields</a:t>
            </a:r>
          </a:p>
          <a:p>
            <a:pPr algn="ctr"/>
            <a:r>
              <a:rPr lang="en-US" dirty="0" smtClean="0"/>
              <a:t>(complex band structure)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00100" y="1714488"/>
          <a:ext cx="6765364" cy="857255"/>
        </p:xfrm>
        <a:graphic>
          <a:graphicData uri="http://schemas.openxmlformats.org/presentationml/2006/ole">
            <p:oleObj spid="_x0000_s30722" name="Equation" r:id="rId3" imgW="3708360" imgH="4698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1214422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Exciton Hamiltonian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28794" y="4643446"/>
          <a:ext cx="5193962" cy="857256"/>
        </p:xfrm>
        <a:graphic>
          <a:graphicData uri="http://schemas.openxmlformats.org/presentationml/2006/ole">
            <p:oleObj spid="_x0000_s30723" name="Equation" r:id="rId4" imgW="2616120" imgH="4316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3429000"/>
            <a:ext cx="812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of the complex band structure we can not separate </a:t>
            </a:r>
          </a:p>
          <a:p>
            <a:r>
              <a:rPr lang="en-US" dirty="0" smtClean="0"/>
              <a:t>internal motion and center of mass motion in Faraday geometry</a:t>
            </a:r>
          </a:p>
          <a:p>
            <a:r>
              <a:rPr lang="en-US" dirty="0" smtClean="0"/>
              <a:t>we always have the term: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5429264"/>
            <a:ext cx="7639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term mixed 1</a:t>
            </a:r>
            <a:r>
              <a:rPr lang="en-US" i="1" dirty="0" smtClean="0"/>
              <a:t>s</a:t>
            </a:r>
            <a:r>
              <a:rPr lang="en-US" dirty="0" smtClean="0"/>
              <a:t> ground state and all </a:t>
            </a:r>
            <a:r>
              <a:rPr lang="en-US" i="1" dirty="0" smtClean="0"/>
              <a:t>p</a:t>
            </a:r>
            <a:r>
              <a:rPr lang="en-US" dirty="0" smtClean="0"/>
              <a:t> states of the </a:t>
            </a:r>
          </a:p>
          <a:p>
            <a:r>
              <a:rPr lang="en-US" dirty="0" smtClean="0"/>
              <a:t>internal motion and leads to two effects for </a:t>
            </a:r>
            <a:r>
              <a:rPr lang="en-US" u="sng" dirty="0" smtClean="0"/>
              <a:t>moving exciton</a:t>
            </a:r>
            <a:r>
              <a:rPr lang="en-US" dirty="0" smtClean="0"/>
              <a:t>: </a:t>
            </a:r>
            <a:endParaRPr lang="ru-RU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714348" y="2643182"/>
          <a:ext cx="3381375" cy="714375"/>
        </p:xfrm>
        <a:graphic>
          <a:graphicData uri="http://schemas.openxmlformats.org/presentationml/2006/ole">
            <p:oleObj spid="_x0000_s30724" name="Equation" r:id="rId5" imgW="2044440" imgH="431640" progId="Equation.DSMT4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857752" y="2643182"/>
          <a:ext cx="3257550" cy="714375"/>
        </p:xfrm>
        <a:graphic>
          <a:graphicData uri="http://schemas.openxmlformats.org/presentationml/2006/ole">
            <p:oleObj spid="_x0000_s30725" name="Equation" r:id="rId6" imgW="196848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467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Increase exciton Zeeman splitting</a:t>
            </a:r>
            <a:endParaRPr lang="ru-RU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4282" y="1714488"/>
          <a:ext cx="5072080" cy="4700473"/>
        </p:xfrm>
        <a:graphic>
          <a:graphicData uri="http://schemas.openxmlformats.org/presentationml/2006/ole">
            <p:oleObj spid="_x0000_s31746" name="Graph" r:id="rId3" imgW="2073600" imgH="1910880" progId="Origin50.Graph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214942" y="2214554"/>
          <a:ext cx="3538385" cy="429014"/>
        </p:xfrm>
        <a:graphic>
          <a:graphicData uri="http://schemas.openxmlformats.org/presentationml/2006/ole">
            <p:oleObj spid="_x0000_s31747" name="Equation" r:id="rId4" imgW="1993680" imgH="24120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143504" y="3071810"/>
          <a:ext cx="3714776" cy="507137"/>
        </p:xfrm>
        <a:graphic>
          <a:graphicData uri="http://schemas.openxmlformats.org/presentationml/2006/ole">
            <p:oleObj spid="_x0000_s31749" name="Equation" r:id="rId5" imgW="3720960" imgH="50796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1099</Words>
  <Application>Microsoft PowerPoint</Application>
  <PresentationFormat>Экран (4:3)</PresentationFormat>
  <Paragraphs>210</Paragraphs>
  <Slides>45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Оформление по умолчанию</vt:lpstr>
      <vt:lpstr>Equation</vt:lpstr>
      <vt:lpstr>Graph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ФТИ Иоффе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Гуревич</dc:creator>
  <cp:lastModifiedBy>Kochereshko</cp:lastModifiedBy>
  <cp:revision>350</cp:revision>
  <dcterms:created xsi:type="dcterms:W3CDTF">2005-01-16T11:32:38Z</dcterms:created>
  <dcterms:modified xsi:type="dcterms:W3CDTF">2014-06-05T20:33:25Z</dcterms:modified>
</cp:coreProperties>
</file>