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91" r:id="rId2"/>
    <p:sldId id="321" r:id="rId3"/>
    <p:sldId id="317" r:id="rId4"/>
    <p:sldId id="319" r:id="rId5"/>
    <p:sldId id="318" r:id="rId6"/>
    <p:sldId id="320" r:id="rId7"/>
    <p:sldId id="294" r:id="rId8"/>
    <p:sldId id="322" r:id="rId9"/>
    <p:sldId id="295" r:id="rId10"/>
    <p:sldId id="296" r:id="rId11"/>
    <p:sldId id="297" r:id="rId12"/>
    <p:sldId id="298" r:id="rId13"/>
    <p:sldId id="299" r:id="rId14"/>
    <p:sldId id="300" r:id="rId15"/>
    <p:sldId id="323" r:id="rId16"/>
    <p:sldId id="301" r:id="rId17"/>
    <p:sldId id="302" r:id="rId18"/>
    <p:sldId id="303" r:id="rId19"/>
    <p:sldId id="325" r:id="rId20"/>
    <p:sldId id="305" r:id="rId21"/>
    <p:sldId id="314" r:id="rId22"/>
    <p:sldId id="324" r:id="rId23"/>
    <p:sldId id="304" r:id="rId24"/>
    <p:sldId id="313" r:id="rId25"/>
    <p:sldId id="328" r:id="rId26"/>
    <p:sldId id="306" r:id="rId27"/>
    <p:sldId id="307" r:id="rId28"/>
    <p:sldId id="308" r:id="rId29"/>
    <p:sldId id="309" r:id="rId30"/>
    <p:sldId id="310" r:id="rId31"/>
    <p:sldId id="327" r:id="rId32"/>
    <p:sldId id="311" r:id="rId33"/>
    <p:sldId id="329" r:id="rId34"/>
    <p:sldId id="330" r:id="rId35"/>
    <p:sldId id="312" r:id="rId36"/>
    <p:sldId id="326" r:id="rId37"/>
    <p:sldId id="331" r:id="rId38"/>
    <p:sldId id="332" r:id="rId39"/>
  </p:sldIdLst>
  <p:sldSz cx="9144000" cy="6858000" type="screen4x3"/>
  <p:notesSz cx="6797675" cy="987266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3399FF"/>
    <a:srgbClr val="FFFF66"/>
    <a:srgbClr val="66FF66"/>
    <a:srgbClr val="66FFCC"/>
    <a:srgbClr val="99FF99"/>
    <a:srgbClr val="CCFFCC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 autoAdjust="0"/>
    <p:restoredTop sz="94617" autoAdjust="0"/>
  </p:normalViewPr>
  <p:slideViewPr>
    <p:cSldViewPr>
      <p:cViewPr varScale="1">
        <p:scale>
          <a:sx n="76" d="100"/>
          <a:sy n="76" d="100"/>
        </p:scale>
        <p:origin x="-91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94"/>
    </p:cViewPr>
  </p:sorterViewPr>
  <p:notesViewPr>
    <p:cSldViewPr>
      <p:cViewPr varScale="1">
        <p:scale>
          <a:sx n="61" d="100"/>
          <a:sy n="61" d="100"/>
        </p:scale>
        <p:origin x="-3402" y="-96"/>
      </p:cViewPr>
      <p:guideLst>
        <p:guide orient="horz" pos="3109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26.wmf"/><Relationship Id="rId6" Type="http://schemas.openxmlformats.org/officeDocument/2006/relationships/image" Target="../media/image60.wmf"/><Relationship Id="rId5" Type="http://schemas.openxmlformats.org/officeDocument/2006/relationships/image" Target="../media/image59.wmf"/><Relationship Id="rId4" Type="http://schemas.openxmlformats.org/officeDocument/2006/relationships/image" Target="../media/image5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7" Type="http://schemas.openxmlformats.org/officeDocument/2006/relationships/image" Target="../media/image67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Relationship Id="rId6" Type="http://schemas.openxmlformats.org/officeDocument/2006/relationships/image" Target="../media/image66.wmf"/><Relationship Id="rId5" Type="http://schemas.openxmlformats.org/officeDocument/2006/relationships/image" Target="../media/image65.wmf"/><Relationship Id="rId4" Type="http://schemas.openxmlformats.org/officeDocument/2006/relationships/image" Target="../media/image64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Relationship Id="rId4" Type="http://schemas.openxmlformats.org/officeDocument/2006/relationships/image" Target="../media/image71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Relationship Id="rId5" Type="http://schemas.openxmlformats.org/officeDocument/2006/relationships/image" Target="../media/image76.wmf"/><Relationship Id="rId4" Type="http://schemas.openxmlformats.org/officeDocument/2006/relationships/image" Target="../media/image75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9.wmf"/><Relationship Id="rId2" Type="http://schemas.openxmlformats.org/officeDocument/2006/relationships/image" Target="../media/image78.wmf"/><Relationship Id="rId1" Type="http://schemas.openxmlformats.org/officeDocument/2006/relationships/image" Target="../media/image77.wmf"/><Relationship Id="rId6" Type="http://schemas.openxmlformats.org/officeDocument/2006/relationships/image" Target="../media/image82.wmf"/><Relationship Id="rId5" Type="http://schemas.openxmlformats.org/officeDocument/2006/relationships/image" Target="../media/image81.wmf"/><Relationship Id="rId4" Type="http://schemas.openxmlformats.org/officeDocument/2006/relationships/image" Target="../media/image80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5.wmf"/><Relationship Id="rId2" Type="http://schemas.openxmlformats.org/officeDocument/2006/relationships/image" Target="../media/image84.wmf"/><Relationship Id="rId1" Type="http://schemas.openxmlformats.org/officeDocument/2006/relationships/image" Target="../media/image83.wmf"/><Relationship Id="rId5" Type="http://schemas.openxmlformats.org/officeDocument/2006/relationships/image" Target="../media/image87.wmf"/><Relationship Id="rId4" Type="http://schemas.openxmlformats.org/officeDocument/2006/relationships/image" Target="../media/image86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0.wmf"/><Relationship Id="rId2" Type="http://schemas.openxmlformats.org/officeDocument/2006/relationships/image" Target="../media/image89.wmf"/><Relationship Id="rId1" Type="http://schemas.openxmlformats.org/officeDocument/2006/relationships/image" Target="../media/image88.wmf"/><Relationship Id="rId4" Type="http://schemas.openxmlformats.org/officeDocument/2006/relationships/image" Target="../media/image91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wmf"/><Relationship Id="rId3" Type="http://schemas.openxmlformats.org/officeDocument/2006/relationships/image" Target="../media/image95.wmf"/><Relationship Id="rId7" Type="http://schemas.openxmlformats.org/officeDocument/2006/relationships/image" Target="../media/image99.wmf"/><Relationship Id="rId2" Type="http://schemas.openxmlformats.org/officeDocument/2006/relationships/image" Target="../media/image94.wmf"/><Relationship Id="rId1" Type="http://schemas.openxmlformats.org/officeDocument/2006/relationships/image" Target="../media/image93.wmf"/><Relationship Id="rId6" Type="http://schemas.openxmlformats.org/officeDocument/2006/relationships/image" Target="../media/image98.wmf"/><Relationship Id="rId5" Type="http://schemas.openxmlformats.org/officeDocument/2006/relationships/image" Target="../media/image97.wmf"/><Relationship Id="rId4" Type="http://schemas.openxmlformats.org/officeDocument/2006/relationships/image" Target="../media/image96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1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wmf"/><Relationship Id="rId3" Type="http://schemas.openxmlformats.org/officeDocument/2006/relationships/image" Target="../media/image105.wmf"/><Relationship Id="rId7" Type="http://schemas.openxmlformats.org/officeDocument/2006/relationships/image" Target="../media/image109.wmf"/><Relationship Id="rId2" Type="http://schemas.openxmlformats.org/officeDocument/2006/relationships/image" Target="../media/image104.wmf"/><Relationship Id="rId1" Type="http://schemas.openxmlformats.org/officeDocument/2006/relationships/image" Target="../media/image103.wmf"/><Relationship Id="rId6" Type="http://schemas.openxmlformats.org/officeDocument/2006/relationships/image" Target="../media/image108.wmf"/><Relationship Id="rId5" Type="http://schemas.openxmlformats.org/officeDocument/2006/relationships/image" Target="../media/image107.wmf"/><Relationship Id="rId4" Type="http://schemas.openxmlformats.org/officeDocument/2006/relationships/image" Target="../media/image106.wmf"/><Relationship Id="rId9" Type="http://schemas.openxmlformats.org/officeDocument/2006/relationships/image" Target="../media/image11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4.wmf"/><Relationship Id="rId2" Type="http://schemas.openxmlformats.org/officeDocument/2006/relationships/image" Target="../media/image113.wmf"/><Relationship Id="rId1" Type="http://schemas.openxmlformats.org/officeDocument/2006/relationships/image" Target="../media/image112.wmf"/></Relationships>
</file>

<file path=ppt/drawings/_rels/vmlDrawing2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2.wmf"/><Relationship Id="rId3" Type="http://schemas.openxmlformats.org/officeDocument/2006/relationships/image" Target="../media/image117.wmf"/><Relationship Id="rId7" Type="http://schemas.openxmlformats.org/officeDocument/2006/relationships/image" Target="../media/image121.wmf"/><Relationship Id="rId2" Type="http://schemas.openxmlformats.org/officeDocument/2006/relationships/image" Target="../media/image116.wmf"/><Relationship Id="rId1" Type="http://schemas.openxmlformats.org/officeDocument/2006/relationships/image" Target="../media/image115.wmf"/><Relationship Id="rId6" Type="http://schemas.openxmlformats.org/officeDocument/2006/relationships/image" Target="../media/image120.wmf"/><Relationship Id="rId5" Type="http://schemas.openxmlformats.org/officeDocument/2006/relationships/image" Target="../media/image119.wmf"/><Relationship Id="rId4" Type="http://schemas.openxmlformats.org/officeDocument/2006/relationships/image" Target="../media/image118.wmf"/></Relationships>
</file>

<file path=ppt/drawings/_rels/vmlDrawing2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0.wmf"/><Relationship Id="rId3" Type="http://schemas.openxmlformats.org/officeDocument/2006/relationships/image" Target="../media/image125.wmf"/><Relationship Id="rId7" Type="http://schemas.openxmlformats.org/officeDocument/2006/relationships/image" Target="../media/image129.wmf"/><Relationship Id="rId2" Type="http://schemas.openxmlformats.org/officeDocument/2006/relationships/image" Target="../media/image124.wmf"/><Relationship Id="rId1" Type="http://schemas.openxmlformats.org/officeDocument/2006/relationships/image" Target="../media/image123.wmf"/><Relationship Id="rId6" Type="http://schemas.openxmlformats.org/officeDocument/2006/relationships/image" Target="../media/image128.wmf"/><Relationship Id="rId5" Type="http://schemas.openxmlformats.org/officeDocument/2006/relationships/image" Target="../media/image127.wmf"/><Relationship Id="rId4" Type="http://schemas.openxmlformats.org/officeDocument/2006/relationships/image" Target="../media/image126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2.wmf"/><Relationship Id="rId1" Type="http://schemas.openxmlformats.org/officeDocument/2006/relationships/image" Target="../media/image131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6.wmf"/><Relationship Id="rId1" Type="http://schemas.openxmlformats.org/officeDocument/2006/relationships/image" Target="../media/image135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140.wmf"/><Relationship Id="rId1" Type="http://schemas.openxmlformats.org/officeDocument/2006/relationships/image" Target="../media/image139.wmf"/><Relationship Id="rId4" Type="http://schemas.openxmlformats.org/officeDocument/2006/relationships/image" Target="../media/image141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Relationship Id="rId9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Relationship Id="rId9" Type="http://schemas.openxmlformats.org/officeDocument/2006/relationships/image" Target="../media/image3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7" Type="http://schemas.openxmlformats.org/officeDocument/2006/relationships/image" Target="../media/image45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3" Type="http://schemas.openxmlformats.org/officeDocument/2006/relationships/image" Target="../media/image50.wmf"/><Relationship Id="rId7" Type="http://schemas.openxmlformats.org/officeDocument/2006/relationships/image" Target="../media/image26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6" Type="http://schemas.openxmlformats.org/officeDocument/2006/relationships/image" Target="../media/image53.wmf"/><Relationship Id="rId5" Type="http://schemas.openxmlformats.org/officeDocument/2006/relationships/image" Target="../media/image52.wmf"/><Relationship Id="rId4" Type="http://schemas.openxmlformats.org/officeDocument/2006/relationships/image" Target="../media/image51.wmf"/><Relationship Id="rId9" Type="http://schemas.openxmlformats.org/officeDocument/2006/relationships/image" Target="../media/image5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dirty="0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950"/>
            <a:ext cx="29448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dirty="0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378950"/>
            <a:ext cx="29448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907B219-711E-4800-A53E-BD60F255CFAC}" type="slidenum">
              <a:rPr lang="ru-RU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D9834-B178-4A57-8401-47B1AA0C4C65}" type="datetimeFigureOut">
              <a:rPr lang="ru-RU" smtClean="0"/>
              <a:pPr/>
              <a:t>22.06.2014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8775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E4B01-1A9E-4417-BB18-657886B454C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E4B01-1A9E-4417-BB18-657886B454CF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61EEA-8ACF-49B6-90A5-542FF400566F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13E6EF-B9F1-4D26-A6D6-EA1A9A7463CB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5D3871-E8AD-4D7C-87C1-CDCEBDE0760D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0CC8674-6F70-4586-A34F-7F2D9F287D1B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927E0BF-0705-4D2E-A557-57DC783E1C3E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0283C2-9981-46E7-9ECF-9F74BDE7123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46161C-97B6-4448-8A60-EB63EA989CDD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B8C3D8-C6BF-4EB9-AF58-12E5F8524D89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24AE7-A4F5-448F-83A9-EB5F58ADD1CC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787B25-B89C-4C00-9C5A-0E563081DE70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99A8D7-43B0-42D6-9680-04E8769AAC3F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D603A8-4271-4B43-9EEA-C62B63984C47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55D197-526A-4475-945F-5749A4F37718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3C73FD-42D1-4426-BF34-FB1209050F44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9FD5226-CAF0-4BFE-892D-13ECC08E397E}" type="slidenum">
              <a:rPr lang="ru-RU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  <p:sldLayoutId id="2147483663" r:id="rId14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47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51.bin"/><Relationship Id="rId11" Type="http://schemas.openxmlformats.org/officeDocument/2006/relationships/oleObject" Target="../embeddings/oleObject56.bin"/><Relationship Id="rId5" Type="http://schemas.openxmlformats.org/officeDocument/2006/relationships/oleObject" Target="../embeddings/oleObject50.bin"/><Relationship Id="rId10" Type="http://schemas.openxmlformats.org/officeDocument/2006/relationships/oleObject" Target="../embeddings/oleObject55.bin"/><Relationship Id="rId4" Type="http://schemas.openxmlformats.org/officeDocument/2006/relationships/oleObject" Target="../embeddings/oleObject49.bin"/><Relationship Id="rId9" Type="http://schemas.openxmlformats.org/officeDocument/2006/relationships/oleObject" Target="../embeddings/oleObject54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2.bin"/><Relationship Id="rId3" Type="http://schemas.openxmlformats.org/officeDocument/2006/relationships/oleObject" Target="../embeddings/oleObject57.bin"/><Relationship Id="rId7" Type="http://schemas.openxmlformats.org/officeDocument/2006/relationships/oleObject" Target="../embeddings/oleObject6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60.bin"/><Relationship Id="rId5" Type="http://schemas.openxmlformats.org/officeDocument/2006/relationships/oleObject" Target="../embeddings/oleObject59.bin"/><Relationship Id="rId4" Type="http://schemas.openxmlformats.org/officeDocument/2006/relationships/oleObject" Target="../embeddings/oleObject58.bin"/><Relationship Id="rId9" Type="http://schemas.openxmlformats.org/officeDocument/2006/relationships/oleObject" Target="../embeddings/oleObject63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9.bin"/><Relationship Id="rId3" Type="http://schemas.openxmlformats.org/officeDocument/2006/relationships/oleObject" Target="../embeddings/oleObject64.bin"/><Relationship Id="rId7" Type="http://schemas.openxmlformats.org/officeDocument/2006/relationships/oleObject" Target="../embeddings/oleObject6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67.bin"/><Relationship Id="rId5" Type="http://schemas.openxmlformats.org/officeDocument/2006/relationships/oleObject" Target="../embeddings/oleObject66.bin"/><Relationship Id="rId4" Type="http://schemas.openxmlformats.org/officeDocument/2006/relationships/oleObject" Target="../embeddings/oleObject65.bin"/><Relationship Id="rId9" Type="http://schemas.openxmlformats.org/officeDocument/2006/relationships/oleObject" Target="../embeddings/oleObject7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74.bin"/><Relationship Id="rId5" Type="http://schemas.openxmlformats.org/officeDocument/2006/relationships/oleObject" Target="../embeddings/oleObject73.bin"/><Relationship Id="rId4" Type="http://schemas.openxmlformats.org/officeDocument/2006/relationships/oleObject" Target="../embeddings/oleObject72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5.bin"/><Relationship Id="rId7" Type="http://schemas.openxmlformats.org/officeDocument/2006/relationships/oleObject" Target="../embeddings/oleObject7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78.bin"/><Relationship Id="rId5" Type="http://schemas.openxmlformats.org/officeDocument/2006/relationships/oleObject" Target="../embeddings/oleObject77.bin"/><Relationship Id="rId4" Type="http://schemas.openxmlformats.org/officeDocument/2006/relationships/oleObject" Target="../embeddings/oleObject76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5.bin"/><Relationship Id="rId3" Type="http://schemas.openxmlformats.org/officeDocument/2006/relationships/oleObject" Target="../embeddings/oleObject80.bin"/><Relationship Id="rId7" Type="http://schemas.openxmlformats.org/officeDocument/2006/relationships/oleObject" Target="../embeddings/oleObject8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83.bin"/><Relationship Id="rId5" Type="http://schemas.openxmlformats.org/officeDocument/2006/relationships/oleObject" Target="../embeddings/oleObject82.bin"/><Relationship Id="rId4" Type="http://schemas.openxmlformats.org/officeDocument/2006/relationships/oleObject" Target="../embeddings/oleObject8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6.bin"/><Relationship Id="rId7" Type="http://schemas.openxmlformats.org/officeDocument/2006/relationships/oleObject" Target="../embeddings/oleObject9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89.bin"/><Relationship Id="rId5" Type="http://schemas.openxmlformats.org/officeDocument/2006/relationships/oleObject" Target="../embeddings/oleObject88.bin"/><Relationship Id="rId4" Type="http://schemas.openxmlformats.org/officeDocument/2006/relationships/oleObject" Target="../embeddings/oleObject87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94.bin"/><Relationship Id="rId5" Type="http://schemas.openxmlformats.org/officeDocument/2006/relationships/oleObject" Target="../embeddings/oleObject93.bin"/><Relationship Id="rId4" Type="http://schemas.openxmlformats.org/officeDocument/2006/relationships/oleObject" Target="../embeddings/oleObject92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0.bin"/><Relationship Id="rId3" Type="http://schemas.openxmlformats.org/officeDocument/2006/relationships/oleObject" Target="../embeddings/oleObject95.bin"/><Relationship Id="rId7" Type="http://schemas.openxmlformats.org/officeDocument/2006/relationships/oleObject" Target="../embeddings/oleObject9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98.bin"/><Relationship Id="rId5" Type="http://schemas.openxmlformats.org/officeDocument/2006/relationships/oleObject" Target="../embeddings/oleObject97.bin"/><Relationship Id="rId10" Type="http://schemas.openxmlformats.org/officeDocument/2006/relationships/oleObject" Target="../embeddings/oleObject102.bin"/><Relationship Id="rId4" Type="http://schemas.openxmlformats.org/officeDocument/2006/relationships/oleObject" Target="../embeddings/oleObject96.bin"/><Relationship Id="rId9" Type="http://schemas.openxmlformats.org/officeDocument/2006/relationships/oleObject" Target="../embeddings/oleObject101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9.bin"/><Relationship Id="rId3" Type="http://schemas.openxmlformats.org/officeDocument/2006/relationships/oleObject" Target="../embeddings/oleObject104.bin"/><Relationship Id="rId7" Type="http://schemas.openxmlformats.org/officeDocument/2006/relationships/oleObject" Target="../embeddings/oleObject10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07.bin"/><Relationship Id="rId11" Type="http://schemas.openxmlformats.org/officeDocument/2006/relationships/oleObject" Target="../embeddings/oleObject112.bin"/><Relationship Id="rId5" Type="http://schemas.openxmlformats.org/officeDocument/2006/relationships/oleObject" Target="../embeddings/oleObject106.bin"/><Relationship Id="rId10" Type="http://schemas.openxmlformats.org/officeDocument/2006/relationships/oleObject" Target="../embeddings/oleObject111.bin"/><Relationship Id="rId4" Type="http://schemas.openxmlformats.org/officeDocument/2006/relationships/oleObject" Target="../embeddings/oleObject105.bin"/><Relationship Id="rId9" Type="http://schemas.openxmlformats.org/officeDocument/2006/relationships/oleObject" Target="../embeddings/oleObject110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5" Type="http://schemas.openxmlformats.org/officeDocument/2006/relationships/oleObject" Target="../embeddings/oleObject115.bin"/><Relationship Id="rId4" Type="http://schemas.openxmlformats.org/officeDocument/2006/relationships/oleObject" Target="../embeddings/oleObject11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1.bin"/><Relationship Id="rId3" Type="http://schemas.openxmlformats.org/officeDocument/2006/relationships/oleObject" Target="../embeddings/oleObject116.bin"/><Relationship Id="rId7" Type="http://schemas.openxmlformats.org/officeDocument/2006/relationships/oleObject" Target="../embeddings/oleObject1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119.bin"/><Relationship Id="rId5" Type="http://schemas.openxmlformats.org/officeDocument/2006/relationships/oleObject" Target="../embeddings/oleObject118.bin"/><Relationship Id="rId10" Type="http://schemas.openxmlformats.org/officeDocument/2006/relationships/oleObject" Target="../embeddings/oleObject123.bin"/><Relationship Id="rId4" Type="http://schemas.openxmlformats.org/officeDocument/2006/relationships/oleObject" Target="../embeddings/oleObject117.bin"/><Relationship Id="rId9" Type="http://schemas.openxmlformats.org/officeDocument/2006/relationships/oleObject" Target="../embeddings/oleObject122.bin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9.bin"/><Relationship Id="rId3" Type="http://schemas.openxmlformats.org/officeDocument/2006/relationships/oleObject" Target="../embeddings/oleObject124.bin"/><Relationship Id="rId7" Type="http://schemas.openxmlformats.org/officeDocument/2006/relationships/oleObject" Target="../embeddings/oleObject1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127.bin"/><Relationship Id="rId5" Type="http://schemas.openxmlformats.org/officeDocument/2006/relationships/oleObject" Target="../embeddings/oleObject126.bin"/><Relationship Id="rId10" Type="http://schemas.openxmlformats.org/officeDocument/2006/relationships/oleObject" Target="../embeddings/oleObject131.bin"/><Relationship Id="rId4" Type="http://schemas.openxmlformats.org/officeDocument/2006/relationships/oleObject" Target="../embeddings/oleObject125.bin"/><Relationship Id="rId9" Type="http://schemas.openxmlformats.org/officeDocument/2006/relationships/oleObject" Target="../embeddings/oleObject130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133.bin"/><Relationship Id="rId5" Type="http://schemas.openxmlformats.org/officeDocument/2006/relationships/oleObject" Target="../embeddings/oleObject132.bin"/><Relationship Id="rId4" Type="http://schemas.openxmlformats.org/officeDocument/2006/relationships/image" Target="../media/image134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135.bin"/><Relationship Id="rId5" Type="http://schemas.openxmlformats.org/officeDocument/2006/relationships/oleObject" Target="../embeddings/oleObject134.bin"/><Relationship Id="rId4" Type="http://schemas.openxmlformats.org/officeDocument/2006/relationships/image" Target="../media/image138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2.png"/><Relationship Id="rId7" Type="http://schemas.openxmlformats.org/officeDocument/2006/relationships/oleObject" Target="../embeddings/oleObject1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138.bin"/><Relationship Id="rId5" Type="http://schemas.openxmlformats.org/officeDocument/2006/relationships/oleObject" Target="../embeddings/oleObject137.bin"/><Relationship Id="rId4" Type="http://schemas.openxmlformats.org/officeDocument/2006/relationships/oleObject" Target="../embeddings/oleObject136.bin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5.bin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4.bin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3.bin"/><Relationship Id="rId9" Type="http://schemas.openxmlformats.org/officeDocument/2006/relationships/oleObject" Target="../embeddings/oleObject1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Relationship Id="rId9" Type="http://schemas.openxmlformats.org/officeDocument/2006/relationships/oleObject" Target="../embeddings/oleObject27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1.bin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0.bin"/><Relationship Id="rId10" Type="http://schemas.openxmlformats.org/officeDocument/2006/relationships/oleObject" Target="../embeddings/oleObject35.bin"/><Relationship Id="rId4" Type="http://schemas.openxmlformats.org/officeDocument/2006/relationships/oleObject" Target="../embeddings/oleObject29.bin"/><Relationship Id="rId9" Type="http://schemas.openxmlformats.org/officeDocument/2006/relationships/oleObject" Target="../embeddings/oleObject3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38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2.bin"/><Relationship Id="rId5" Type="http://schemas.openxmlformats.org/officeDocument/2006/relationships/oleObject" Target="../embeddings/oleObject41.bin"/><Relationship Id="rId4" Type="http://schemas.openxmlformats.org/officeDocument/2006/relationships/oleObject" Target="../embeddings/oleObject40.bin"/><Relationship Id="rId9" Type="http://schemas.openxmlformats.org/officeDocument/2006/relationships/oleObject" Target="../embeddings/oleObject4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86116" y="1428736"/>
            <a:ext cx="2820003" cy="92333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5400" dirty="0" smtClean="0"/>
              <a:t>Lection 3</a:t>
            </a:r>
            <a:endParaRPr lang="ru-RU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357158" y="3214686"/>
            <a:ext cx="864858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3). </a:t>
            </a:r>
            <a:r>
              <a:rPr lang="en-US" u="sng" dirty="0" smtClean="0"/>
              <a:t>Optics of </a:t>
            </a:r>
            <a:r>
              <a:rPr lang="en-US" u="sng" dirty="0" err="1" smtClean="0"/>
              <a:t>excitons</a:t>
            </a:r>
            <a:r>
              <a:rPr lang="en-US" u="sng" dirty="0" smtClean="0"/>
              <a:t> in nanostructures</a:t>
            </a:r>
            <a:r>
              <a:rPr lang="en-US" dirty="0" smtClean="0"/>
              <a:t> (4h)</a:t>
            </a:r>
            <a:endParaRPr lang="ru-RU" dirty="0" smtClean="0"/>
          </a:p>
          <a:p>
            <a:r>
              <a:rPr lang="en-US" dirty="0" smtClean="0"/>
              <a:t>(exciton -photon interaction, bulk polaritons, exciton -photon </a:t>
            </a:r>
          </a:p>
          <a:p>
            <a:r>
              <a:rPr lang="en-US" dirty="0" smtClean="0"/>
              <a:t>interaction in a SQW; array of QWs; short-period SR; </a:t>
            </a:r>
          </a:p>
          <a:p>
            <a:r>
              <a:rPr lang="en-US" dirty="0" smtClean="0"/>
              <a:t>Bragg QW structures, diffraction from an array of QWWs and QDs; </a:t>
            </a:r>
          </a:p>
          <a:p>
            <a:r>
              <a:rPr lang="en-US" dirty="0" smtClean="0"/>
              <a:t>polaritons in </a:t>
            </a:r>
            <a:r>
              <a:rPr lang="en-US" dirty="0" err="1" smtClean="0"/>
              <a:t>microcavities</a:t>
            </a:r>
            <a:r>
              <a:rPr lang="en-US" dirty="0" smtClean="0"/>
              <a:t>)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161C-97B6-4448-8A60-EB63EA989CDD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/>
        </p:nvGraphicFramePr>
        <p:xfrm>
          <a:off x="1571604" y="1214422"/>
          <a:ext cx="1928826" cy="763494"/>
        </p:xfrm>
        <a:graphic>
          <a:graphicData uri="http://schemas.openxmlformats.org/presentationml/2006/ole">
            <p:oleObj spid="_x0000_s59393" name="Equation" r:id="rId3" imgW="1218960" imgH="482400" progId="Equation.DSMT4">
              <p:embed/>
            </p:oleObj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4143372" y="1357298"/>
          <a:ext cx="2615730" cy="500066"/>
        </p:xfrm>
        <a:graphic>
          <a:graphicData uri="http://schemas.openxmlformats.org/presentationml/2006/ole">
            <p:oleObj spid="_x0000_s59394" name="Equation" r:id="rId4" imgW="1726920" imgH="330120" progId="Equation.DSMT4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785918" y="500042"/>
            <a:ext cx="5153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Radial trial function,  2D hydrogen-like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2285992"/>
            <a:ext cx="89883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Bloch envelop functions are solutions of electron and hole 1D equations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161C-97B6-4448-8A60-EB63EA989CDD}" type="slidenum">
              <a:rPr lang="ru-RU" smtClean="0"/>
              <a:pPr/>
              <a:t>10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5984" y="500042"/>
            <a:ext cx="48782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Exciton photon interaction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1285860"/>
            <a:ext cx="87174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System of equation for electromagnetic field and exciton polarization</a:t>
            </a:r>
            <a:endParaRPr lang="ru-RU" dirty="0"/>
          </a:p>
        </p:txBody>
      </p:sp>
      <p:graphicFrame>
        <p:nvGraphicFramePr>
          <p:cNvPr id="61442" name="Object 2"/>
          <p:cNvGraphicFramePr>
            <a:graphicFrameLocks noChangeAspect="1"/>
          </p:cNvGraphicFramePr>
          <p:nvPr/>
        </p:nvGraphicFramePr>
        <p:xfrm>
          <a:off x="5929322" y="1785926"/>
          <a:ext cx="2004313" cy="743172"/>
        </p:xfrm>
        <a:graphic>
          <a:graphicData uri="http://schemas.openxmlformats.org/presentationml/2006/ole">
            <p:oleObj spid="_x0000_s61442" name="Equation" r:id="rId3" imgW="1130040" imgH="419040" progId="Equation.DSMT4">
              <p:embed/>
            </p:oleObj>
          </a:graphicData>
        </a:graphic>
      </p:graphicFrame>
      <p:graphicFrame>
        <p:nvGraphicFramePr>
          <p:cNvPr id="61443" name="Object 3"/>
          <p:cNvGraphicFramePr>
            <a:graphicFrameLocks noChangeAspect="1"/>
          </p:cNvGraphicFramePr>
          <p:nvPr/>
        </p:nvGraphicFramePr>
        <p:xfrm>
          <a:off x="1928794" y="3500438"/>
          <a:ext cx="3818685" cy="642942"/>
        </p:xfrm>
        <a:graphic>
          <a:graphicData uri="http://schemas.openxmlformats.org/presentationml/2006/ole">
            <p:oleObj spid="_x0000_s61443" name="Equation" r:id="rId4" imgW="2489040" imgH="419040" progId="Equation.DSMT4">
              <p:embed/>
            </p:oleObj>
          </a:graphicData>
        </a:graphic>
      </p:graphicFrame>
      <p:graphicFrame>
        <p:nvGraphicFramePr>
          <p:cNvPr id="61444" name="Object 4"/>
          <p:cNvGraphicFramePr>
            <a:graphicFrameLocks noChangeAspect="1"/>
          </p:cNvGraphicFramePr>
          <p:nvPr/>
        </p:nvGraphicFramePr>
        <p:xfrm>
          <a:off x="2851696" y="2714620"/>
          <a:ext cx="4344202" cy="714380"/>
        </p:xfrm>
        <a:graphic>
          <a:graphicData uri="http://schemas.openxmlformats.org/presentationml/2006/ole">
            <p:oleObj spid="_x0000_s61444" name="Equation" r:id="rId5" imgW="2857320" imgH="469800" progId="Equation.DSMT4">
              <p:embed/>
            </p:oleObj>
          </a:graphicData>
        </a:graphic>
      </p:graphicFrame>
      <p:graphicFrame>
        <p:nvGraphicFramePr>
          <p:cNvPr id="61445" name="Object 5"/>
          <p:cNvGraphicFramePr>
            <a:graphicFrameLocks noChangeAspect="1"/>
          </p:cNvGraphicFramePr>
          <p:nvPr/>
        </p:nvGraphicFramePr>
        <p:xfrm>
          <a:off x="6150974" y="3643314"/>
          <a:ext cx="895952" cy="500066"/>
        </p:xfrm>
        <a:graphic>
          <a:graphicData uri="http://schemas.openxmlformats.org/presentationml/2006/ole">
            <p:oleObj spid="_x0000_s61445" name="Equation" r:id="rId6" imgW="545760" imgH="304560" progId="Equation.DSMT4">
              <p:embed/>
            </p:oleObj>
          </a:graphicData>
        </a:graphic>
      </p:graphicFrame>
      <p:graphicFrame>
        <p:nvGraphicFramePr>
          <p:cNvPr id="61446" name="Object 6"/>
          <p:cNvGraphicFramePr>
            <a:graphicFrameLocks noChangeAspect="1"/>
          </p:cNvGraphicFramePr>
          <p:nvPr/>
        </p:nvGraphicFramePr>
        <p:xfrm>
          <a:off x="7404099" y="3571876"/>
          <a:ext cx="1028865" cy="415924"/>
        </p:xfrm>
        <a:graphic>
          <a:graphicData uri="http://schemas.openxmlformats.org/presentationml/2006/ole">
            <p:oleObj spid="_x0000_s61446" name="Equation" r:id="rId7" imgW="596880" imgH="241200" progId="Equation.DSMT4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00034" y="1928802"/>
            <a:ext cx="5124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Wave equation for electromagnetic field</a:t>
            </a:r>
            <a:endParaRPr lang="ru-RU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642910" y="2786058"/>
            <a:ext cx="2201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plane waves</a:t>
            </a:r>
            <a:endParaRPr lang="ru-RU" dirty="0"/>
          </a:p>
        </p:txBody>
      </p:sp>
      <p:sp>
        <p:nvSpPr>
          <p:cNvPr id="11" name="Стрелка вправо 10"/>
          <p:cNvSpPr/>
          <p:nvPr/>
        </p:nvSpPr>
        <p:spPr>
          <a:xfrm>
            <a:off x="857224" y="3714752"/>
            <a:ext cx="571504" cy="270318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642910" y="4500570"/>
            <a:ext cx="42546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Equation for exciton polarization</a:t>
            </a:r>
            <a:endParaRPr lang="ru-RU" u="sng" dirty="0"/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/>
        </p:nvGraphicFramePr>
        <p:xfrm>
          <a:off x="714348" y="5143512"/>
          <a:ext cx="4084573" cy="857256"/>
        </p:xfrm>
        <a:graphic>
          <a:graphicData uri="http://schemas.openxmlformats.org/presentationml/2006/ole">
            <p:oleObj spid="_x0000_s61447" name="Equation" r:id="rId8" imgW="2057400" imgH="431640" progId="Equation.DSMT4">
              <p:embed/>
            </p:oleObj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/>
        </p:nvGraphicFramePr>
        <p:xfrm>
          <a:off x="5130800" y="2336800"/>
          <a:ext cx="914400" cy="198438"/>
        </p:xfrm>
        <a:graphic>
          <a:graphicData uri="http://schemas.openxmlformats.org/presentationml/2006/ole">
            <p:oleObj spid="_x0000_s61448" name="Equation" r:id="rId9" imgW="914400" imgH="198720" progId="Equation.DSMT4">
              <p:embed/>
            </p:oleObj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/>
        </p:nvGraphicFramePr>
        <p:xfrm>
          <a:off x="5572132" y="5000636"/>
          <a:ext cx="3046367" cy="928694"/>
        </p:xfrm>
        <a:graphic>
          <a:graphicData uri="http://schemas.openxmlformats.org/presentationml/2006/ole">
            <p:oleObj spid="_x0000_s61449" name="Equation" r:id="rId10" imgW="1765080" imgH="520560" progId="Equation.DSMT4">
              <p:embed/>
            </p:oleObj>
          </a:graphicData>
        </a:graphic>
      </p:graphicFrame>
      <p:graphicFrame>
        <p:nvGraphicFramePr>
          <p:cNvPr id="16" name="Объект 15"/>
          <p:cNvGraphicFramePr>
            <a:graphicFrameLocks noChangeAspect="1"/>
          </p:cNvGraphicFramePr>
          <p:nvPr/>
        </p:nvGraphicFramePr>
        <p:xfrm>
          <a:off x="1214414" y="6072206"/>
          <a:ext cx="500066" cy="529482"/>
        </p:xfrm>
        <a:graphic>
          <a:graphicData uri="http://schemas.openxmlformats.org/presentationml/2006/ole">
            <p:oleObj spid="_x0000_s61450" name="Equation" r:id="rId11" imgW="215640" imgH="228600" progId="Equation.DSMT4">
              <p:embed/>
            </p:oleObj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714480" y="6072206"/>
            <a:ext cx="67120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-  Hamiltonian of the mechanical pert of the exciton</a:t>
            </a:r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161C-97B6-4448-8A60-EB63EA989CDD}" type="slidenum">
              <a:rPr lang="ru-RU" smtClean="0"/>
              <a:pPr/>
              <a:t>11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00430" y="500042"/>
            <a:ext cx="19383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Solutions:</a:t>
            </a:r>
            <a:endParaRPr lang="ru-RU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71472" y="1214422"/>
            <a:ext cx="42130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For electromagnetic field</a:t>
            </a:r>
            <a:r>
              <a:rPr lang="en-US" dirty="0" smtClean="0"/>
              <a:t>           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5130800" y="2336800"/>
          <a:ext cx="914400" cy="198438"/>
        </p:xfrm>
        <a:graphic>
          <a:graphicData uri="http://schemas.openxmlformats.org/presentationml/2006/ole">
            <p:oleObj spid="_x0000_s62466" name="Equation" r:id="rId3" imgW="914400" imgH="198720" progId="Equation.DSMT4">
              <p:embed/>
            </p:oleObj>
          </a:graphicData>
        </a:graphic>
      </p:graphicFrame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62467" name="Object 3"/>
          <p:cNvGraphicFramePr>
            <a:graphicFrameLocks noChangeAspect="1"/>
          </p:cNvGraphicFramePr>
          <p:nvPr/>
        </p:nvGraphicFramePr>
        <p:xfrm>
          <a:off x="1684338" y="1785938"/>
          <a:ext cx="7061200" cy="928687"/>
        </p:xfrm>
        <a:graphic>
          <a:graphicData uri="http://schemas.openxmlformats.org/presentationml/2006/ole">
            <p:oleObj spid="_x0000_s62467" name="Equation" r:id="rId4" imgW="3479760" imgH="457200" progId="Equation.DSMT4">
              <p:embed/>
            </p:oleObj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5130800" y="2336800"/>
          <a:ext cx="914400" cy="198438"/>
        </p:xfrm>
        <a:graphic>
          <a:graphicData uri="http://schemas.openxmlformats.org/presentationml/2006/ole">
            <p:oleObj spid="_x0000_s62470" name="Equation" r:id="rId5" imgW="914400" imgH="198720" progId="Equation.DSMT4">
              <p:embed/>
            </p:oleObj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629515" y="2857496"/>
          <a:ext cx="1593961" cy="500066"/>
        </p:xfrm>
        <a:graphic>
          <a:graphicData uri="http://schemas.openxmlformats.org/presentationml/2006/ole">
            <p:oleObj spid="_x0000_s62471" name="Equation" r:id="rId6" imgW="647640" imgH="203040" progId="Equation.DSMT4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500298" y="2857496"/>
            <a:ext cx="49840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 Green function of the wave equation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857224" y="3500438"/>
            <a:ext cx="29274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our case of 3D it is </a:t>
            </a:r>
            <a:endParaRPr lang="ru-RU" dirty="0"/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/>
        </p:nvGraphicFramePr>
        <p:xfrm>
          <a:off x="3797300" y="3429000"/>
          <a:ext cx="1206500" cy="500063"/>
        </p:xfrm>
        <a:graphic>
          <a:graphicData uri="http://schemas.openxmlformats.org/presentationml/2006/ole">
            <p:oleObj spid="_x0000_s62472" name="Equation" r:id="rId7" imgW="520560" imgH="215640" progId="Equation.DSMT4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714348" y="4214818"/>
            <a:ext cx="35894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For the exciton polarization</a:t>
            </a:r>
            <a:endParaRPr lang="ru-RU" u="sng" dirty="0"/>
          </a:p>
        </p:txBody>
      </p:sp>
      <p:sp>
        <p:nvSpPr>
          <p:cNvPr id="6247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62473" name="Object 9"/>
          <p:cNvGraphicFramePr>
            <a:graphicFrameLocks noChangeAspect="1"/>
          </p:cNvGraphicFramePr>
          <p:nvPr/>
        </p:nvGraphicFramePr>
        <p:xfrm>
          <a:off x="3071802" y="5000636"/>
          <a:ext cx="4946465" cy="571504"/>
        </p:xfrm>
        <a:graphic>
          <a:graphicData uri="http://schemas.openxmlformats.org/presentationml/2006/ole">
            <p:oleObj spid="_x0000_s62473" name="Equation" r:id="rId8" imgW="2387600" imgH="279400" progId="Equation.DSMT4">
              <p:embed/>
            </p:oleObj>
          </a:graphicData>
        </a:graphic>
      </p:graphicFrame>
      <p:sp>
        <p:nvSpPr>
          <p:cNvPr id="62475" name="Rectangle 11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57224" y="5786454"/>
            <a:ext cx="4985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Here                          is  susceptibility  </a:t>
            </a:r>
            <a:endParaRPr lang="ru-RU" dirty="0"/>
          </a:p>
        </p:txBody>
      </p:sp>
      <p:graphicFrame>
        <p:nvGraphicFramePr>
          <p:cNvPr id="62476" name="Object 12"/>
          <p:cNvGraphicFramePr>
            <a:graphicFrameLocks noChangeAspect="1"/>
          </p:cNvGraphicFramePr>
          <p:nvPr/>
        </p:nvGraphicFramePr>
        <p:xfrm>
          <a:off x="1714480" y="5715016"/>
          <a:ext cx="1542996" cy="571480"/>
        </p:xfrm>
        <a:graphic>
          <a:graphicData uri="http://schemas.openxmlformats.org/presentationml/2006/ole">
            <p:oleObj spid="_x0000_s62476" name="Equation" r:id="rId9" imgW="685800" imgH="253800" progId="Equation.DSMT4">
              <p:embed/>
            </p:oleObj>
          </a:graphicData>
        </a:graphic>
      </p:graphicFrame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161C-97B6-4448-8A60-EB63EA989CDD}" type="slidenum">
              <a:rPr lang="ru-RU" smtClean="0"/>
              <a:pPr/>
              <a:t>12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5984" y="3357562"/>
            <a:ext cx="63866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Substituting            into eq. for          , we obtain </a:t>
            </a:r>
            <a:endParaRPr lang="ru-RU" dirty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2143108" y="3929066"/>
          <a:ext cx="5188266" cy="788999"/>
        </p:xfrm>
        <a:graphic>
          <a:graphicData uri="http://schemas.openxmlformats.org/presentationml/2006/ole">
            <p:oleObj spid="_x0000_s94209" name="Equation" r:id="rId3" imgW="2755800" imgH="419040" progId="Equation.DSMT4">
              <p:embed/>
            </p:oleObj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209800" y="2214563"/>
          <a:ext cx="4524375" cy="963612"/>
        </p:xfrm>
        <a:graphic>
          <a:graphicData uri="http://schemas.openxmlformats.org/presentationml/2006/ole">
            <p:oleObj spid="_x0000_s94210" name="Equation" r:id="rId4" imgW="2145960" imgH="457200" progId="Equation.DSMT4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57224" y="642918"/>
            <a:ext cx="21780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QW exciton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857224" y="1643050"/>
            <a:ext cx="40110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Consider lowers exciton states </a:t>
            </a:r>
            <a:endParaRPr lang="ru-RU" dirty="0"/>
          </a:p>
        </p:txBody>
      </p:sp>
      <p:graphicFrame>
        <p:nvGraphicFramePr>
          <p:cNvPr id="94211" name="Object 3"/>
          <p:cNvGraphicFramePr>
            <a:graphicFrameLocks noChangeAspect="1"/>
          </p:cNvGraphicFramePr>
          <p:nvPr/>
        </p:nvGraphicFramePr>
        <p:xfrm>
          <a:off x="3508375" y="428625"/>
          <a:ext cx="5035550" cy="963613"/>
        </p:xfrm>
        <a:graphic>
          <a:graphicData uri="http://schemas.openxmlformats.org/presentationml/2006/ole">
            <p:oleObj spid="_x0000_s94211" name="Equation" r:id="rId5" imgW="2387520" imgH="457200" progId="Equation.DSMT4">
              <p:embed/>
            </p:oleObj>
          </a:graphicData>
        </a:graphic>
      </p:graphicFrame>
      <p:sp>
        <p:nvSpPr>
          <p:cNvPr id="942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94212" name="Object 4"/>
          <p:cNvGraphicFramePr>
            <a:graphicFrameLocks noChangeAspect="1"/>
          </p:cNvGraphicFramePr>
          <p:nvPr/>
        </p:nvGraphicFramePr>
        <p:xfrm>
          <a:off x="1571604" y="5500702"/>
          <a:ext cx="2555283" cy="857256"/>
        </p:xfrm>
        <a:graphic>
          <a:graphicData uri="http://schemas.openxmlformats.org/presentationml/2006/ole">
            <p:oleObj spid="_x0000_s94212" name="Equation" r:id="rId6" imgW="1473200" imgH="495300" progId="Equation.DSMT4">
              <p:embed/>
            </p:oleObj>
          </a:graphicData>
        </a:graphic>
      </p:graphicFrame>
      <p:sp>
        <p:nvSpPr>
          <p:cNvPr id="9421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94214" name="Object 6"/>
          <p:cNvGraphicFramePr>
            <a:graphicFrameLocks noChangeAspect="1"/>
          </p:cNvGraphicFramePr>
          <p:nvPr/>
        </p:nvGraphicFramePr>
        <p:xfrm>
          <a:off x="4857752" y="5429264"/>
          <a:ext cx="1928826" cy="928694"/>
        </p:xfrm>
        <a:graphic>
          <a:graphicData uri="http://schemas.openxmlformats.org/presentationml/2006/ole">
            <p:oleObj spid="_x0000_s94214" name="Equation" r:id="rId7" imgW="1028254" imgH="495085" progId="Equation.DSMT4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071802" y="4786322"/>
            <a:ext cx="26205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Taking into account</a:t>
            </a:r>
            <a:endParaRPr lang="ru-RU" dirty="0"/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/>
        </p:nvGraphicFramePr>
        <p:xfrm>
          <a:off x="4071934" y="3357562"/>
          <a:ext cx="527847" cy="500066"/>
        </p:xfrm>
        <a:graphic>
          <a:graphicData uri="http://schemas.openxmlformats.org/presentationml/2006/ole">
            <p:oleObj spid="_x0000_s94215" name="Equation" r:id="rId8" imgW="241200" imgH="228600" progId="Equation.DSMT4">
              <p:embed/>
            </p:oleObj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/>
        </p:nvGraphicFramePr>
        <p:xfrm>
          <a:off x="6286512" y="3357562"/>
          <a:ext cx="391628" cy="424263"/>
        </p:xfrm>
        <a:graphic>
          <a:graphicData uri="http://schemas.openxmlformats.org/presentationml/2006/ole">
            <p:oleObj spid="_x0000_s94216" name="Equation" r:id="rId9" imgW="152280" imgH="164880" progId="Equation.DSMT4">
              <p:embed/>
            </p:oleObj>
          </a:graphicData>
        </a:graphic>
      </p:graphicFrame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161C-97B6-4448-8A60-EB63EA989CDD}" type="slidenum">
              <a:rPr lang="ru-RU" smtClean="0"/>
              <a:pPr/>
              <a:t>13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/>
        </p:nvGraphicFramePr>
        <p:xfrm>
          <a:off x="1524042" y="1246188"/>
          <a:ext cx="3066105" cy="825490"/>
        </p:xfrm>
        <a:graphic>
          <a:graphicData uri="http://schemas.openxmlformats.org/presentationml/2006/ole">
            <p:oleObj spid="_x0000_s93185" name="Equation" r:id="rId3" imgW="1650960" imgH="444240" progId="Equation.DSMT4">
              <p:embed/>
            </p:oleObj>
          </a:graphicData>
        </a:graphic>
      </p:graphicFrame>
      <p:sp>
        <p:nvSpPr>
          <p:cNvPr id="9318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1643041" y="2357430"/>
          <a:ext cx="3163783" cy="857256"/>
        </p:xfrm>
        <a:graphic>
          <a:graphicData uri="http://schemas.openxmlformats.org/presentationml/2006/ole">
            <p:oleObj spid="_x0000_s93188" name="Equation" r:id="rId4" imgW="1638000" imgH="444240" progId="Equation.DSMT4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2071670" y="3429000"/>
          <a:ext cx="4919679" cy="1388113"/>
        </p:xfrm>
        <a:graphic>
          <a:graphicData uri="http://schemas.openxmlformats.org/presentationml/2006/ole">
            <p:oleObj spid="_x0000_s93189" name="Equation" r:id="rId5" imgW="2654280" imgH="749160" progId="Equation.DSMT4">
              <p:embed/>
            </p:oleObj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1857356" y="5429264"/>
          <a:ext cx="6210300" cy="785813"/>
        </p:xfrm>
        <a:graphic>
          <a:graphicData uri="http://schemas.openxmlformats.org/presentationml/2006/ole">
            <p:oleObj spid="_x0000_s93190" name="Equation" r:id="rId6" imgW="3111480" imgH="393480" progId="Equation.DSMT4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42976" y="357166"/>
            <a:ext cx="72256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Reflection and Transmission coefficients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8596" y="3500438"/>
            <a:ext cx="713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here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071670" y="6215082"/>
            <a:ext cx="54425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Renormalization of the resonant frequency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928662" y="4857760"/>
            <a:ext cx="78261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Overlap of the EM field with electron and hole </a:t>
            </a:r>
            <a:r>
              <a:rPr lang="en-US" dirty="0" err="1" smtClean="0"/>
              <a:t>wavefunctions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161C-97B6-4448-8A60-EB63EA989CDD}" type="slidenum">
              <a:rPr lang="ru-RU" smtClean="0"/>
              <a:pPr/>
              <a:t>14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161C-97B6-4448-8A60-EB63EA989CDD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1500174"/>
            <a:ext cx="8496237" cy="255454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 smtClean="0"/>
              <a:t>To describe exciton photon interaction we have </a:t>
            </a:r>
          </a:p>
          <a:p>
            <a:r>
              <a:rPr lang="en-US" sz="3200" dirty="0" smtClean="0"/>
              <a:t>to consider equation for the exciton polarization </a:t>
            </a:r>
          </a:p>
          <a:p>
            <a:r>
              <a:rPr lang="en-US" sz="3200" dirty="0" smtClean="0"/>
              <a:t>induced by the electromagnetic field and equation </a:t>
            </a:r>
          </a:p>
          <a:p>
            <a:r>
              <a:rPr lang="en-US" sz="3200" dirty="0" smtClean="0"/>
              <a:t>for the electromagnetic field induced by exciton </a:t>
            </a:r>
          </a:p>
          <a:p>
            <a:r>
              <a:rPr lang="en-US" sz="3200" dirty="0" smtClean="0"/>
              <a:t>polarization.  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1604" y="357166"/>
            <a:ext cx="60586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Local respond instead of nonlocal</a:t>
            </a:r>
            <a:endParaRPr lang="ru-RU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2900363" y="1143000"/>
          <a:ext cx="3022600" cy="488950"/>
        </p:xfrm>
        <a:graphic>
          <a:graphicData uri="http://schemas.openxmlformats.org/presentationml/2006/ole">
            <p:oleObj spid="_x0000_s92161" name="Equation" r:id="rId3" imgW="1726920" imgH="279360" progId="Equation.DSMT4">
              <p:embed/>
            </p:oleObj>
          </a:graphicData>
        </a:graphic>
      </p:graphicFrame>
      <p:sp>
        <p:nvSpPr>
          <p:cNvPr id="921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2163" name="Object 3"/>
          <p:cNvGraphicFramePr>
            <a:graphicFrameLocks noChangeAspect="1"/>
          </p:cNvGraphicFramePr>
          <p:nvPr/>
        </p:nvGraphicFramePr>
        <p:xfrm>
          <a:off x="428596" y="4929198"/>
          <a:ext cx="3061629" cy="857256"/>
        </p:xfrm>
        <a:graphic>
          <a:graphicData uri="http://schemas.openxmlformats.org/presentationml/2006/ole">
            <p:oleObj spid="_x0000_s92163" name="Equation" r:id="rId4" imgW="1905000" imgH="533400" progId="Equation.DSMT4">
              <p:embed/>
            </p:oleObj>
          </a:graphicData>
        </a:graphic>
      </p:graphicFrame>
      <p:sp>
        <p:nvSpPr>
          <p:cNvPr id="921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2165" name="Object 5"/>
          <p:cNvGraphicFramePr>
            <a:graphicFrameLocks noChangeAspect="1"/>
          </p:cNvGraphicFramePr>
          <p:nvPr/>
        </p:nvGraphicFramePr>
        <p:xfrm>
          <a:off x="500034" y="6000768"/>
          <a:ext cx="2415497" cy="729207"/>
        </p:xfrm>
        <a:graphic>
          <a:graphicData uri="http://schemas.openxmlformats.org/presentationml/2006/ole">
            <p:oleObj spid="_x0000_s92165" name="Equation" r:id="rId5" imgW="1511300" imgH="457200" progId="Equation.DSMT4">
              <p:embed/>
            </p:oleObj>
          </a:graphicData>
        </a:graphic>
      </p:graphicFrame>
      <p:sp>
        <p:nvSpPr>
          <p:cNvPr id="921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2167" name="Object 7"/>
          <p:cNvGraphicFramePr>
            <a:graphicFrameLocks noChangeAspect="1"/>
          </p:cNvGraphicFramePr>
          <p:nvPr/>
        </p:nvGraphicFramePr>
        <p:xfrm>
          <a:off x="4500562" y="5500702"/>
          <a:ext cx="481014" cy="429477"/>
        </p:xfrm>
        <a:graphic>
          <a:graphicData uri="http://schemas.openxmlformats.org/presentationml/2006/ole">
            <p:oleObj spid="_x0000_s92167" name="Equation" r:id="rId6" imgW="266469" imgH="241091" progId="Equation.DSMT4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214810" y="5429264"/>
            <a:ext cx="44639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          effective oscillator strength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1357290" y="1142984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Nonlocal  =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1643042" y="4214818"/>
            <a:ext cx="4817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Introduce formally dielectric function</a:t>
            </a:r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7072330" y="6215082"/>
            <a:ext cx="1905000" cy="457200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92170" name="Object 10"/>
          <p:cNvGraphicFramePr>
            <a:graphicFrameLocks noChangeAspect="1"/>
          </p:cNvGraphicFramePr>
          <p:nvPr/>
        </p:nvGraphicFramePr>
        <p:xfrm>
          <a:off x="3000364" y="1857364"/>
          <a:ext cx="2807833" cy="2143140"/>
        </p:xfrm>
        <a:graphic>
          <a:graphicData uri="http://schemas.openxmlformats.org/presentationml/2006/ole">
            <p:oleObj spid="_x0000_s92170" name="Graph" r:id="rId7" imgW="2930400" imgH="2236320" progId="Origin50.Graph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14546" y="285728"/>
            <a:ext cx="48033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Reflectivity from a plate A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911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1137" name="Object 1"/>
          <p:cNvGraphicFramePr>
            <a:graphicFrameLocks noChangeAspect="1"/>
          </p:cNvGraphicFramePr>
          <p:nvPr/>
        </p:nvGraphicFramePr>
        <p:xfrm>
          <a:off x="6286512" y="928670"/>
          <a:ext cx="2573255" cy="928694"/>
        </p:xfrm>
        <a:graphic>
          <a:graphicData uri="http://schemas.openxmlformats.org/presentationml/2006/ole">
            <p:oleObj spid="_x0000_s91137" name="Equation" r:id="rId3" imgW="1270000" imgH="457200" progId="Equation.DSMT4">
              <p:embed/>
            </p:oleObj>
          </a:graphicData>
        </a:graphic>
      </p:graphicFrame>
      <p:sp>
        <p:nvSpPr>
          <p:cNvPr id="911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1139" name="Object 3"/>
          <p:cNvGraphicFramePr>
            <a:graphicFrameLocks noChangeAspect="1"/>
          </p:cNvGraphicFramePr>
          <p:nvPr/>
        </p:nvGraphicFramePr>
        <p:xfrm>
          <a:off x="1643042" y="1857364"/>
          <a:ext cx="4278326" cy="785815"/>
        </p:xfrm>
        <a:graphic>
          <a:graphicData uri="http://schemas.openxmlformats.org/presentationml/2006/ole">
            <p:oleObj spid="_x0000_s91139" name="Equation" r:id="rId4" imgW="2336800" imgH="431800" progId="Equation.DSMT4">
              <p:embed/>
            </p:oleObj>
          </a:graphicData>
        </a:graphic>
      </p:graphicFrame>
      <p:graphicFrame>
        <p:nvGraphicFramePr>
          <p:cNvPr id="91143" name="Object 7"/>
          <p:cNvGraphicFramePr>
            <a:graphicFrameLocks noChangeAspect="1"/>
          </p:cNvGraphicFramePr>
          <p:nvPr/>
        </p:nvGraphicFramePr>
        <p:xfrm>
          <a:off x="2500298" y="2786058"/>
          <a:ext cx="1040137" cy="500066"/>
        </p:xfrm>
        <a:graphic>
          <a:graphicData uri="http://schemas.openxmlformats.org/presentationml/2006/ole">
            <p:oleObj spid="_x0000_s91143" name="Equation" r:id="rId5" imgW="495085" imgH="228501" progId="Equation.DSMT4">
              <p:embed/>
            </p:oleObj>
          </a:graphicData>
        </a:graphic>
      </p:graphicFrame>
      <p:graphicFrame>
        <p:nvGraphicFramePr>
          <p:cNvPr id="91142" name="Object 6"/>
          <p:cNvGraphicFramePr>
            <a:graphicFrameLocks noChangeAspect="1"/>
          </p:cNvGraphicFramePr>
          <p:nvPr/>
        </p:nvGraphicFramePr>
        <p:xfrm>
          <a:off x="4857752" y="3500438"/>
          <a:ext cx="1097288" cy="428628"/>
        </p:xfrm>
        <a:graphic>
          <a:graphicData uri="http://schemas.openxmlformats.org/presentationml/2006/ole">
            <p:oleObj spid="_x0000_s91142" name="Equation" r:id="rId6" imgW="609336" imgH="241195" progId="Equation.DSMT4">
              <p:embed/>
            </p:oleObj>
          </a:graphicData>
        </a:graphic>
      </p:graphicFrame>
      <p:graphicFrame>
        <p:nvGraphicFramePr>
          <p:cNvPr id="91141" name="Object 5"/>
          <p:cNvGraphicFramePr>
            <a:graphicFrameLocks noChangeAspect="1"/>
          </p:cNvGraphicFramePr>
          <p:nvPr/>
        </p:nvGraphicFramePr>
        <p:xfrm>
          <a:off x="3286116" y="4143380"/>
          <a:ext cx="2479495" cy="1000132"/>
        </p:xfrm>
        <a:graphic>
          <a:graphicData uri="http://schemas.openxmlformats.org/presentationml/2006/ole">
            <p:oleObj spid="_x0000_s91141" name="Equation" r:id="rId7" imgW="1130040" imgH="457200" progId="Equation.DSMT4">
              <p:embed/>
            </p:oleObj>
          </a:graphicData>
        </a:graphic>
      </p:graphicFrame>
      <p:sp>
        <p:nvSpPr>
          <p:cNvPr id="9114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1147" name="Rectangle 11"/>
          <p:cNvSpPr>
            <a:spLocks noChangeArrowheads="1"/>
          </p:cNvSpPr>
          <p:nvPr/>
        </p:nvSpPr>
        <p:spPr bwMode="auto">
          <a:xfrm>
            <a:off x="0" y="1390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114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1148" name="Object 12"/>
          <p:cNvGraphicFramePr>
            <a:graphicFrameLocks noChangeAspect="1"/>
          </p:cNvGraphicFramePr>
          <p:nvPr/>
        </p:nvGraphicFramePr>
        <p:xfrm>
          <a:off x="4429124" y="5429264"/>
          <a:ext cx="2744798" cy="928691"/>
        </p:xfrm>
        <a:graphic>
          <a:graphicData uri="http://schemas.openxmlformats.org/presentationml/2006/ole">
            <p:oleObj spid="_x0000_s91148" name="Equation" r:id="rId8" imgW="1269449" imgH="431613" progId="Equation.DSMT4">
              <p:embed/>
            </p:oleObj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214282" y="1142984"/>
            <a:ext cx="5355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Summarizing all multiple reflections in </a:t>
            </a:r>
            <a:r>
              <a:rPr lang="en-US" b="1" dirty="0" smtClean="0"/>
              <a:t>A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5" name="Стрелка вправо 14"/>
          <p:cNvSpPr/>
          <p:nvPr/>
        </p:nvSpPr>
        <p:spPr>
          <a:xfrm>
            <a:off x="5643570" y="1357298"/>
            <a:ext cx="428628" cy="214314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714348" y="2000240"/>
            <a:ext cx="713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here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4000496" y="2786058"/>
            <a:ext cx="32672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phase shift in the layer </a:t>
            </a:r>
            <a:r>
              <a:rPr lang="en-US" b="1" dirty="0" smtClean="0"/>
              <a:t>A</a:t>
            </a:r>
            <a:endParaRPr lang="ru-RU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714612" y="3500438"/>
            <a:ext cx="17636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the case if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2285984" y="5715016"/>
            <a:ext cx="18069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consequently</a:t>
            </a:r>
            <a:endParaRPr lang="ru-RU" dirty="0"/>
          </a:p>
        </p:txBody>
      </p:sp>
      <p:sp>
        <p:nvSpPr>
          <p:cNvPr id="21" name="Номер слайда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161C-97B6-4448-8A60-EB63EA989CDD}" type="slidenum">
              <a:rPr lang="ru-RU" smtClean="0"/>
              <a:pPr/>
              <a:t>17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1604" y="428604"/>
            <a:ext cx="61126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Reflectivity from a real structures</a:t>
            </a:r>
            <a:endParaRPr lang="ru-RU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121859" name="Object 3"/>
          <p:cNvGraphicFramePr>
            <a:graphicFrameLocks noChangeAspect="1"/>
          </p:cNvGraphicFramePr>
          <p:nvPr/>
        </p:nvGraphicFramePr>
        <p:xfrm>
          <a:off x="1071538" y="1643050"/>
          <a:ext cx="3204504" cy="1000132"/>
        </p:xfrm>
        <a:graphic>
          <a:graphicData uri="http://schemas.openxmlformats.org/presentationml/2006/ole">
            <p:oleObj spid="_x0000_s121859" name="Equation" r:id="rId3" imgW="1498600" imgH="469900" progId="Equation.DSMT4">
              <p:embed/>
            </p:oleObj>
          </a:graphicData>
        </a:graphic>
      </p:graphicFrame>
      <p:graphicFrame>
        <p:nvGraphicFramePr>
          <p:cNvPr id="121858" name="Object 2"/>
          <p:cNvGraphicFramePr>
            <a:graphicFrameLocks noChangeAspect="1"/>
          </p:cNvGraphicFramePr>
          <p:nvPr/>
        </p:nvGraphicFramePr>
        <p:xfrm>
          <a:off x="6072198" y="1928802"/>
          <a:ext cx="1928826" cy="385765"/>
        </p:xfrm>
        <a:graphic>
          <a:graphicData uri="http://schemas.openxmlformats.org/presentationml/2006/ole">
            <p:oleObj spid="_x0000_s121858" name="Equation" r:id="rId4" imgW="1002865" imgH="203112" progId="Equation.DSMT4">
              <p:embed/>
            </p:oleObj>
          </a:graphicData>
        </a:graphic>
      </p:graphicFrame>
      <p:graphicFrame>
        <p:nvGraphicFramePr>
          <p:cNvPr id="121857" name="Object 1"/>
          <p:cNvGraphicFramePr>
            <a:graphicFrameLocks noChangeAspect="1"/>
          </p:cNvGraphicFramePr>
          <p:nvPr/>
        </p:nvGraphicFramePr>
        <p:xfrm>
          <a:off x="2571736" y="2714620"/>
          <a:ext cx="4004680" cy="1181104"/>
        </p:xfrm>
        <a:graphic>
          <a:graphicData uri="http://schemas.openxmlformats.org/presentationml/2006/ole">
            <p:oleObj spid="_x0000_s121857" name="Equation" r:id="rId5" imgW="2070100" imgH="609600" progId="Equation.DSMT4">
              <p:embed/>
            </p:oleObj>
          </a:graphicData>
        </a:graphic>
      </p:graphicFrame>
      <p:sp>
        <p:nvSpPr>
          <p:cNvPr id="12186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1861" name="Rectangle 5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1862" name="Rectangle 6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1863" name="Rectangle 7"/>
          <p:cNvSpPr>
            <a:spLocks noChangeArrowheads="1"/>
          </p:cNvSpPr>
          <p:nvPr/>
        </p:nvSpPr>
        <p:spPr bwMode="auto">
          <a:xfrm>
            <a:off x="0" y="1733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28662" y="1142984"/>
            <a:ext cx="73901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Summarizing multiple contributions from surface and QW</a:t>
            </a:r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161C-97B6-4448-8A60-EB63EA989CDD}" type="slidenum">
              <a:rPr lang="ru-RU" smtClean="0"/>
              <a:pPr/>
              <a:t>18</a:t>
            </a:fld>
            <a:endParaRPr lang="ru-RU" dirty="0"/>
          </a:p>
        </p:txBody>
      </p:sp>
      <p:graphicFrame>
        <p:nvGraphicFramePr>
          <p:cNvPr id="121864" name="Object 8"/>
          <p:cNvGraphicFramePr>
            <a:graphicFrameLocks noChangeAspect="1"/>
          </p:cNvGraphicFramePr>
          <p:nvPr/>
        </p:nvGraphicFramePr>
        <p:xfrm>
          <a:off x="2143108" y="4071942"/>
          <a:ext cx="4679596" cy="1217650"/>
        </p:xfrm>
        <a:graphic>
          <a:graphicData uri="http://schemas.openxmlformats.org/presentationml/2006/ole">
            <p:oleObj spid="_x0000_s121864" name="Equation" r:id="rId6" imgW="1866900" imgH="482600" progId="Equation.DSMT4">
              <p:embed/>
            </p:oleObj>
          </a:graphicData>
        </a:graphic>
      </p:graphicFrame>
      <p:graphicFrame>
        <p:nvGraphicFramePr>
          <p:cNvPr id="121865" name="Object 9"/>
          <p:cNvGraphicFramePr>
            <a:graphicFrameLocks noChangeAspect="1"/>
          </p:cNvGraphicFramePr>
          <p:nvPr/>
        </p:nvGraphicFramePr>
        <p:xfrm>
          <a:off x="2643174" y="5500702"/>
          <a:ext cx="4063563" cy="946308"/>
        </p:xfrm>
        <a:graphic>
          <a:graphicData uri="http://schemas.openxmlformats.org/presentationml/2006/ole">
            <p:oleObj spid="_x0000_s121865" name="Equation" r:id="rId7" imgW="2082800" imgH="482600" progId="Equation.DSMT4">
              <p:embed/>
            </p:oleObj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714876" y="1928802"/>
            <a:ext cx="713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here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161C-97B6-4448-8A60-EB63EA989CDD}" type="slidenum">
              <a:rPr lang="ru-RU" smtClean="0"/>
              <a:pPr/>
              <a:t>19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071538" y="2000240"/>
            <a:ext cx="7192995" cy="15696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 smtClean="0"/>
              <a:t>Reflection from quantum well defined by </a:t>
            </a:r>
          </a:p>
          <a:p>
            <a:r>
              <a:rPr lang="en-US" sz="3200" dirty="0" smtClean="0"/>
              <a:t>interference of the light reflected from the </a:t>
            </a:r>
          </a:p>
          <a:p>
            <a:r>
              <a:rPr lang="en-US" sz="3200" dirty="0" smtClean="0"/>
              <a:t>surface and from the quantum well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3" name="Rectangle 3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1714480" y="1785926"/>
          <a:ext cx="5903912" cy="1157287"/>
        </p:xfrm>
        <a:graphic>
          <a:graphicData uri="http://schemas.openxmlformats.org/presentationml/2006/ole">
            <p:oleObj spid="_x0000_s2050" name="Формула" r:id="rId3" imgW="2527300" imgH="495300" progId="Equation.3">
              <p:embed/>
            </p:oleObj>
          </a:graphicData>
        </a:graphic>
      </p:graphicFrame>
      <p:graphicFrame>
        <p:nvGraphicFramePr>
          <p:cNvPr id="6147" name="Object 5"/>
          <p:cNvGraphicFramePr>
            <a:graphicFrameLocks noChangeAspect="1"/>
          </p:cNvGraphicFramePr>
          <p:nvPr/>
        </p:nvGraphicFramePr>
        <p:xfrm>
          <a:off x="2285984" y="3143248"/>
          <a:ext cx="1411288" cy="444500"/>
        </p:xfrm>
        <a:graphic>
          <a:graphicData uri="http://schemas.openxmlformats.org/presentationml/2006/ole">
            <p:oleObj spid="_x0000_s2051" name="Формула" r:id="rId4" imgW="634680" imgH="203040" progId="Equation.3">
              <p:embed/>
            </p:oleObj>
          </a:graphicData>
        </a:graphic>
      </p:graphicFrame>
      <p:graphicFrame>
        <p:nvGraphicFramePr>
          <p:cNvPr id="6148" name="Object 6"/>
          <p:cNvGraphicFramePr>
            <a:graphicFrameLocks noChangeAspect="1"/>
          </p:cNvGraphicFramePr>
          <p:nvPr/>
        </p:nvGraphicFramePr>
        <p:xfrm>
          <a:off x="6000760" y="3214686"/>
          <a:ext cx="1368425" cy="347662"/>
        </p:xfrm>
        <a:graphic>
          <a:graphicData uri="http://schemas.openxmlformats.org/presentationml/2006/ole">
            <p:oleObj spid="_x0000_s2052" name="Формула" r:id="rId5" imgW="634449" imgH="164957" progId="Equation.3">
              <p:embed/>
            </p:oleObj>
          </a:graphicData>
        </a:graphic>
      </p:graphicFrame>
      <p:sp>
        <p:nvSpPr>
          <p:cNvPr id="6154" name="Rectangle 7"/>
          <p:cNvSpPr>
            <a:spLocks noChangeArrowheads="1"/>
          </p:cNvSpPr>
          <p:nvPr/>
        </p:nvSpPr>
        <p:spPr bwMode="auto">
          <a:xfrm>
            <a:off x="971550" y="256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155" name="Rectangle 8"/>
          <p:cNvSpPr>
            <a:spLocks noChangeArrowheads="1"/>
          </p:cNvSpPr>
          <p:nvPr/>
        </p:nvSpPr>
        <p:spPr bwMode="auto">
          <a:xfrm>
            <a:off x="4457700" y="3609975"/>
            <a:ext cx="227013" cy="274638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pPr algn="l"/>
            <a:r>
              <a:rPr lang="en-US" sz="1200">
                <a:cs typeface="Times New Roman" pitchFamily="18" charset="0"/>
              </a:rPr>
              <a:t> </a:t>
            </a:r>
            <a:endParaRPr lang="en-US"/>
          </a:p>
        </p:txBody>
      </p:sp>
      <p:graphicFrame>
        <p:nvGraphicFramePr>
          <p:cNvPr id="6149" name="Object 9"/>
          <p:cNvGraphicFramePr>
            <a:graphicFrameLocks noChangeAspect="1"/>
          </p:cNvGraphicFramePr>
          <p:nvPr/>
        </p:nvGraphicFramePr>
        <p:xfrm>
          <a:off x="2484438" y="5373688"/>
          <a:ext cx="4306887" cy="598487"/>
        </p:xfrm>
        <a:graphic>
          <a:graphicData uri="http://schemas.openxmlformats.org/presentationml/2006/ole">
            <p:oleObj spid="_x0000_s2053" name="Формула" r:id="rId6" imgW="1714500" imgH="241300" progId="Equation.3">
              <p:embed/>
            </p:oleObj>
          </a:graphicData>
        </a:graphic>
      </p:graphicFrame>
      <p:graphicFrame>
        <p:nvGraphicFramePr>
          <p:cNvPr id="6150" name="Object 10"/>
          <p:cNvGraphicFramePr>
            <a:graphicFrameLocks noChangeAspect="1"/>
          </p:cNvGraphicFramePr>
          <p:nvPr/>
        </p:nvGraphicFramePr>
        <p:xfrm>
          <a:off x="2000232" y="3929066"/>
          <a:ext cx="5383212" cy="1185862"/>
        </p:xfrm>
        <a:graphic>
          <a:graphicData uri="http://schemas.openxmlformats.org/presentationml/2006/ole">
            <p:oleObj spid="_x0000_s2054" name="Формула" r:id="rId7" imgW="2247840" imgH="495000" progId="Equation.3">
              <p:embed/>
            </p:oleObj>
          </a:graphicData>
        </a:graphic>
      </p:graphicFrame>
      <p:graphicFrame>
        <p:nvGraphicFramePr>
          <p:cNvPr id="6151" name="Object 11"/>
          <p:cNvGraphicFramePr>
            <a:graphicFrameLocks noChangeAspect="1"/>
          </p:cNvGraphicFramePr>
          <p:nvPr>
            <p:ph/>
          </p:nvPr>
        </p:nvGraphicFramePr>
        <p:xfrm>
          <a:off x="4286248" y="3143248"/>
          <a:ext cx="863600" cy="449262"/>
        </p:xfrm>
        <a:graphic>
          <a:graphicData uri="http://schemas.openxmlformats.org/presentationml/2006/ole">
            <p:oleObj spid="_x0000_s2055" name="Формула" r:id="rId8" imgW="342720" imgH="177480" progId="Equation.3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000232" y="500042"/>
            <a:ext cx="543610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Reflectivity and </a:t>
            </a:r>
            <a:r>
              <a:rPr lang="en-US" sz="3200" b="1" dirty="0" err="1" smtClean="0">
                <a:solidFill>
                  <a:srgbClr val="FF0000"/>
                </a:solidFill>
              </a:rPr>
              <a:t>transmitivity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of a single quantum well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7E0BF-0705-4D2E-A557-57DC783E1C3E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71736" y="357166"/>
            <a:ext cx="33409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Oblique incidence</a:t>
            </a:r>
            <a:endParaRPr lang="ru-RU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119810" name="Object 2"/>
          <p:cNvGraphicFramePr>
            <a:graphicFrameLocks noChangeAspect="1"/>
          </p:cNvGraphicFramePr>
          <p:nvPr/>
        </p:nvGraphicFramePr>
        <p:xfrm>
          <a:off x="2714612" y="1357298"/>
          <a:ext cx="3265498" cy="471489"/>
        </p:xfrm>
        <a:graphic>
          <a:graphicData uri="http://schemas.openxmlformats.org/presentationml/2006/ole">
            <p:oleObj spid="_x0000_s119810" name="Equation" r:id="rId3" imgW="1777229" imgH="253890" progId="Equation.DSMT4">
              <p:embed/>
            </p:oleObj>
          </a:graphicData>
        </a:graphic>
      </p:graphicFrame>
      <p:graphicFrame>
        <p:nvGraphicFramePr>
          <p:cNvPr id="119809" name="Object 1"/>
          <p:cNvGraphicFramePr>
            <a:graphicFrameLocks noChangeAspect="1"/>
          </p:cNvGraphicFramePr>
          <p:nvPr/>
        </p:nvGraphicFramePr>
        <p:xfrm>
          <a:off x="1785918" y="2214554"/>
          <a:ext cx="5556508" cy="1214446"/>
        </p:xfrm>
        <a:graphic>
          <a:graphicData uri="http://schemas.openxmlformats.org/presentationml/2006/ole">
            <p:oleObj spid="_x0000_s119809" name="Equation" r:id="rId4" imgW="3175000" imgH="685800" progId="Equation.DSMT4">
              <p:embed/>
            </p:oleObj>
          </a:graphicData>
        </a:graphic>
      </p:graphicFrame>
      <p:sp>
        <p:nvSpPr>
          <p:cNvPr id="119812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9813" name="Rectangle 5"/>
          <p:cNvSpPr>
            <a:spLocks noChangeArrowheads="1"/>
          </p:cNvSpPr>
          <p:nvPr/>
        </p:nvSpPr>
        <p:spPr bwMode="auto">
          <a:xfrm>
            <a:off x="0" y="1409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9815" name="Object 7"/>
          <p:cNvGraphicFramePr>
            <a:graphicFrameLocks noChangeAspect="1"/>
          </p:cNvGraphicFramePr>
          <p:nvPr/>
        </p:nvGraphicFramePr>
        <p:xfrm>
          <a:off x="2857488" y="3929066"/>
          <a:ext cx="3166002" cy="714380"/>
        </p:xfrm>
        <a:graphic>
          <a:graphicData uri="http://schemas.openxmlformats.org/presentationml/2006/ole">
            <p:oleObj spid="_x0000_s119815" name="Equation" r:id="rId5" imgW="1854200" imgH="419100" progId="Equation.DSMT4">
              <p:embed/>
            </p:oleObj>
          </a:graphicData>
        </a:graphic>
      </p:graphicFrame>
      <p:graphicFrame>
        <p:nvGraphicFramePr>
          <p:cNvPr id="119814" name="Object 6"/>
          <p:cNvGraphicFramePr>
            <a:graphicFrameLocks noChangeAspect="1"/>
          </p:cNvGraphicFramePr>
          <p:nvPr/>
        </p:nvGraphicFramePr>
        <p:xfrm>
          <a:off x="3428992" y="4929198"/>
          <a:ext cx="3796589" cy="704852"/>
        </p:xfrm>
        <a:graphic>
          <a:graphicData uri="http://schemas.openxmlformats.org/presentationml/2006/ole">
            <p:oleObj spid="_x0000_s119814" name="Equation" r:id="rId6" imgW="2260600" imgH="419100" progId="Equation.DSMT4">
              <p:embed/>
            </p:oleObj>
          </a:graphicData>
        </a:graphic>
      </p:graphicFrame>
      <p:sp>
        <p:nvSpPr>
          <p:cNvPr id="119817" name="Rectangle 9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9818" name="Rectangle 10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161C-97B6-4448-8A60-EB63EA989CDD}" type="slidenum">
              <a:rPr lang="ru-RU" smtClean="0"/>
              <a:pPr/>
              <a:t>20</a:t>
            </a:fld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214546" y="5072074"/>
            <a:ext cx="713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here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161C-97B6-4448-8A60-EB63EA989CDD}" type="slidenum">
              <a:rPr lang="ru-RU" smtClean="0"/>
              <a:pPr/>
              <a:t>21</a:t>
            </a:fld>
            <a:endParaRPr lang="ru-RU" dirty="0"/>
          </a:p>
        </p:txBody>
      </p:sp>
      <p:pic>
        <p:nvPicPr>
          <p:cNvPr id="13926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428604"/>
            <a:ext cx="6282773" cy="6143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161C-97B6-4448-8A60-EB63EA989CDD}" type="slidenum">
              <a:rPr lang="ru-RU" smtClean="0"/>
              <a:pPr/>
              <a:t>22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14348" y="2071678"/>
            <a:ext cx="7571303" cy="15696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 smtClean="0"/>
              <a:t>Using oblique geometry we can suppress </a:t>
            </a:r>
          </a:p>
          <a:p>
            <a:r>
              <a:rPr lang="en-US" sz="3200" dirty="0" smtClean="0"/>
              <a:t>reflectivity from the surface and by this way </a:t>
            </a:r>
          </a:p>
          <a:p>
            <a:r>
              <a:rPr lang="en-US" sz="3200" dirty="0" smtClean="0"/>
              <a:t>increase the contribution from the QW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0836" name="Rectangle 4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0837" name="Rectangle 5"/>
          <p:cNvSpPr>
            <a:spLocks noChangeArrowheads="1"/>
          </p:cNvSpPr>
          <p:nvPr/>
        </p:nvSpPr>
        <p:spPr bwMode="auto">
          <a:xfrm>
            <a:off x="0" y="1428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161C-97B6-4448-8A60-EB63EA989CDD}" type="slidenum">
              <a:rPr lang="ru-RU" smtClean="0"/>
              <a:pPr/>
              <a:t>23</a:t>
            </a:fld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928662" y="285728"/>
            <a:ext cx="731642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Exciton photon interaction as a function 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of QW with </a:t>
            </a:r>
            <a:endParaRPr lang="ru-RU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2428860" y="1357298"/>
          <a:ext cx="3929090" cy="870771"/>
        </p:xfrm>
        <a:graphic>
          <a:graphicData uri="http://schemas.openxmlformats.org/presentationml/2006/ole">
            <p:oleObj spid="_x0000_s120838" name="Equation" r:id="rId3" imgW="2349360" imgH="520560" progId="Equation.DSMT4">
              <p:embed/>
            </p:oleObj>
          </a:graphicData>
        </a:graphic>
      </p:graphicFrame>
      <p:sp>
        <p:nvSpPr>
          <p:cNvPr id="12084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/>
        </p:nvGraphicFramePr>
        <p:xfrm>
          <a:off x="4071934" y="2357430"/>
          <a:ext cx="952498" cy="380999"/>
        </p:xfrm>
        <a:graphic>
          <a:graphicData uri="http://schemas.openxmlformats.org/presentationml/2006/ole">
            <p:oleObj spid="_x0000_s120841" name="Equation" r:id="rId4" imgW="444240" imgH="177480" progId="Equation.DSMT4">
              <p:embed/>
            </p:oleObj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/>
        </p:nvGraphicFramePr>
        <p:xfrm>
          <a:off x="2643174" y="2928934"/>
          <a:ext cx="3508400" cy="928694"/>
        </p:xfrm>
        <a:graphic>
          <a:graphicData uri="http://schemas.openxmlformats.org/presentationml/2006/ole">
            <p:oleObj spid="_x0000_s120842" name="Equation" r:id="rId5" imgW="1726920" imgH="457200" progId="Equation.DSMT4">
              <p:embed/>
            </p:oleObj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/>
        </p:nvGraphicFramePr>
        <p:xfrm>
          <a:off x="2500298" y="3786190"/>
          <a:ext cx="3871481" cy="857257"/>
        </p:xfrm>
        <a:graphic>
          <a:graphicData uri="http://schemas.openxmlformats.org/presentationml/2006/ole">
            <p:oleObj spid="_x0000_s120843" name="Equation" r:id="rId6" imgW="1777680" imgH="393480" progId="Equation.DSMT4">
              <p:embed/>
            </p:oleObj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071670" y="2357430"/>
            <a:ext cx="55707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Narrow wells                    or                         </a:t>
            </a:r>
            <a:endParaRPr lang="ru-RU" dirty="0"/>
          </a:p>
        </p:txBody>
      </p:sp>
      <p:sp>
        <p:nvSpPr>
          <p:cNvPr id="12084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0844" name="Object 12"/>
          <p:cNvGraphicFramePr>
            <a:graphicFrameLocks noChangeAspect="1"/>
          </p:cNvGraphicFramePr>
          <p:nvPr/>
        </p:nvGraphicFramePr>
        <p:xfrm>
          <a:off x="6072198" y="4786322"/>
          <a:ext cx="2407612" cy="857256"/>
        </p:xfrm>
        <a:graphic>
          <a:graphicData uri="http://schemas.openxmlformats.org/presentationml/2006/ole">
            <p:oleObj spid="_x0000_s120844" name="Equation" r:id="rId7" imgW="1256755" imgH="444307" progId="Equation.DSMT4">
              <p:embed/>
            </p:oleObj>
          </a:graphicData>
        </a:graphic>
      </p:graphicFrame>
      <p:sp>
        <p:nvSpPr>
          <p:cNvPr id="12084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0846" name="Object 14"/>
          <p:cNvGraphicFramePr>
            <a:graphicFrameLocks noChangeAspect="1"/>
          </p:cNvGraphicFramePr>
          <p:nvPr/>
        </p:nvGraphicFramePr>
        <p:xfrm>
          <a:off x="3500430" y="5857892"/>
          <a:ext cx="2904324" cy="642942"/>
        </p:xfrm>
        <a:graphic>
          <a:graphicData uri="http://schemas.openxmlformats.org/presentationml/2006/ole">
            <p:oleObj spid="_x0000_s120846" name="Equation" r:id="rId8" imgW="1244600" imgH="279400" progId="Equation.DSMT4">
              <p:embed/>
            </p:oleObj>
          </a:graphicData>
        </a:graphic>
      </p:graphicFrame>
      <p:graphicFrame>
        <p:nvGraphicFramePr>
          <p:cNvPr id="20" name="Объект 19"/>
          <p:cNvGraphicFramePr>
            <a:graphicFrameLocks noChangeAspect="1"/>
          </p:cNvGraphicFramePr>
          <p:nvPr/>
        </p:nvGraphicFramePr>
        <p:xfrm>
          <a:off x="6143636" y="2357430"/>
          <a:ext cx="928694" cy="393991"/>
        </p:xfrm>
        <a:graphic>
          <a:graphicData uri="http://schemas.openxmlformats.org/presentationml/2006/ole">
            <p:oleObj spid="_x0000_s120848" name="Equation" r:id="rId9" imgW="419040" imgH="177480" progId="Equation.DSMT4">
              <p:embed/>
            </p:oleObj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1071538" y="5072074"/>
            <a:ext cx="3438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Using trial function           </a:t>
            </a:r>
            <a:endParaRPr lang="ru-RU" dirty="0"/>
          </a:p>
        </p:txBody>
      </p:sp>
      <p:graphicFrame>
        <p:nvGraphicFramePr>
          <p:cNvPr id="23" name="Объект 22"/>
          <p:cNvGraphicFramePr>
            <a:graphicFrameLocks noChangeAspect="1"/>
          </p:cNvGraphicFramePr>
          <p:nvPr/>
        </p:nvGraphicFramePr>
        <p:xfrm>
          <a:off x="3643306" y="5072074"/>
          <a:ext cx="848326" cy="468042"/>
        </p:xfrm>
        <a:graphic>
          <a:graphicData uri="http://schemas.openxmlformats.org/presentationml/2006/ole">
            <p:oleObj spid="_x0000_s120849" name="Equation" r:id="rId10" imgW="368280" imgH="203040" progId="Equation.DSMT4">
              <p:embed/>
            </p:oleObj>
          </a:graphicData>
        </a:graphic>
      </p:graphicFrame>
      <p:sp>
        <p:nvSpPr>
          <p:cNvPr id="24" name="Стрелка вправо 23"/>
          <p:cNvSpPr/>
          <p:nvPr/>
        </p:nvSpPr>
        <p:spPr>
          <a:xfrm>
            <a:off x="5143504" y="5143512"/>
            <a:ext cx="428628" cy="214314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161C-97B6-4448-8A60-EB63EA989CDD}" type="slidenum">
              <a:rPr lang="ru-RU" smtClean="0"/>
              <a:pPr/>
              <a:t>24</a:t>
            </a:fld>
            <a:endParaRPr lang="ru-RU" dirty="0"/>
          </a:p>
        </p:txBody>
      </p:sp>
      <p:graphicFrame>
        <p:nvGraphicFramePr>
          <p:cNvPr id="146434" name="Object 2"/>
          <p:cNvGraphicFramePr>
            <a:graphicFrameLocks noChangeAspect="1"/>
          </p:cNvGraphicFramePr>
          <p:nvPr/>
        </p:nvGraphicFramePr>
        <p:xfrm>
          <a:off x="1285852" y="1428736"/>
          <a:ext cx="6072230" cy="4526212"/>
        </p:xfrm>
        <a:graphic>
          <a:graphicData uri="http://schemas.openxmlformats.org/presentationml/2006/ole">
            <p:oleObj spid="_x0000_s146434" name="Graph" r:id="rId3" imgW="2930400" imgH="2184480" progId="Origin50.Graph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42976" y="285728"/>
            <a:ext cx="68890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Overlap of electron and hole functions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161C-97B6-4448-8A60-EB63EA989CDD}" type="slidenum">
              <a:rPr lang="ru-RU" smtClean="0"/>
              <a:pPr/>
              <a:t>25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571604" y="2357430"/>
            <a:ext cx="6580648" cy="10772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 smtClean="0"/>
              <a:t>Exciton oscillator strength depends on </a:t>
            </a:r>
          </a:p>
          <a:p>
            <a:r>
              <a:rPr lang="en-US" sz="3200" dirty="0" smtClean="0"/>
              <a:t>the nanostructure size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161C-97B6-4448-8A60-EB63EA989CDD}" type="slidenum">
              <a:rPr lang="ru-RU" smtClean="0"/>
              <a:pPr/>
              <a:t>26</a:t>
            </a:fld>
            <a:endParaRPr lang="ru-RU" dirty="0"/>
          </a:p>
        </p:txBody>
      </p:sp>
      <p:pic>
        <p:nvPicPr>
          <p:cNvPr id="12288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714488"/>
            <a:ext cx="7791348" cy="48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1428728" y="428604"/>
            <a:ext cx="66649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Oscillator strength as a function of the QW width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161C-97B6-4448-8A60-EB63EA989CDD}" type="slidenum">
              <a:rPr lang="ru-RU" smtClean="0"/>
              <a:pPr/>
              <a:t>27</a:t>
            </a:fld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000232" y="214290"/>
            <a:ext cx="54345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Short remarks related to oscillator strength</a:t>
            </a:r>
            <a:endParaRPr lang="ru-RU" u="sng" dirty="0"/>
          </a:p>
        </p:txBody>
      </p:sp>
      <p:sp>
        <p:nvSpPr>
          <p:cNvPr id="1177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7761" name="Object 1"/>
          <p:cNvGraphicFramePr>
            <a:graphicFrameLocks noChangeAspect="1"/>
          </p:cNvGraphicFramePr>
          <p:nvPr/>
        </p:nvGraphicFramePr>
        <p:xfrm>
          <a:off x="3000364" y="1285860"/>
          <a:ext cx="5777655" cy="974544"/>
        </p:xfrm>
        <a:graphic>
          <a:graphicData uri="http://schemas.openxmlformats.org/presentationml/2006/ole">
            <p:oleObj spid="_x0000_s117761" name="Equation" r:id="rId3" imgW="3162300" imgH="533400" progId="Equation.DSMT4">
              <p:embed/>
            </p:oleObj>
          </a:graphicData>
        </a:graphic>
      </p:graphicFrame>
      <p:sp>
        <p:nvSpPr>
          <p:cNvPr id="117763" name="Rectangle 3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2910" y="2214554"/>
            <a:ext cx="25907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Radiative</a:t>
            </a:r>
            <a:r>
              <a:rPr lang="en-US" dirty="0" smtClean="0"/>
              <a:t> damping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71472" y="785794"/>
            <a:ext cx="3500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QW exciton </a:t>
            </a:r>
            <a:r>
              <a:rPr lang="en-US" dirty="0" err="1" smtClean="0"/>
              <a:t>wavefunction</a:t>
            </a:r>
            <a:endParaRPr lang="ru-RU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428596" y="2714620"/>
          <a:ext cx="4643470" cy="665996"/>
        </p:xfrm>
        <a:graphic>
          <a:graphicData uri="http://schemas.openxmlformats.org/presentationml/2006/ole">
            <p:oleObj spid="_x0000_s117762" name="Equation" r:id="rId4" imgW="2387600" imgH="342900" progId="Equation.DSMT4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714348" y="3500438"/>
            <a:ext cx="2541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Oscillator strength </a:t>
            </a:r>
            <a:endParaRPr lang="ru-RU" dirty="0"/>
          </a:p>
        </p:txBody>
      </p:sp>
      <p:sp>
        <p:nvSpPr>
          <p:cNvPr id="1177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7764" name="Object 4"/>
          <p:cNvGraphicFramePr>
            <a:graphicFrameLocks noChangeAspect="1"/>
          </p:cNvGraphicFramePr>
          <p:nvPr/>
        </p:nvGraphicFramePr>
        <p:xfrm>
          <a:off x="6572264" y="2714620"/>
          <a:ext cx="2292366" cy="752967"/>
        </p:xfrm>
        <a:graphic>
          <a:graphicData uri="http://schemas.openxmlformats.org/presentationml/2006/ole">
            <p:oleObj spid="_x0000_s117764" name="Equation" r:id="rId5" imgW="1307532" imgH="431613" progId="Equation.DSMT4">
              <p:embed/>
            </p:oleObj>
          </a:graphicData>
        </a:graphic>
      </p:graphicFrame>
      <p:sp>
        <p:nvSpPr>
          <p:cNvPr id="11776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7766" name="Object 6"/>
          <p:cNvGraphicFramePr>
            <a:graphicFrameLocks noChangeAspect="1"/>
          </p:cNvGraphicFramePr>
          <p:nvPr/>
        </p:nvGraphicFramePr>
        <p:xfrm>
          <a:off x="3305175" y="3500438"/>
          <a:ext cx="684213" cy="500062"/>
        </p:xfrm>
        <a:graphic>
          <a:graphicData uri="http://schemas.openxmlformats.org/presentationml/2006/ole">
            <p:oleObj spid="_x0000_s117766" name="Equation" r:id="rId6" imgW="330120" imgH="241200" progId="Equation.DSMT4">
              <p:embed/>
            </p:oleObj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5643570" y="2857496"/>
            <a:ext cx="6254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here</a:t>
            </a:r>
            <a:endParaRPr lang="ru-RU" sz="2000" dirty="0"/>
          </a:p>
        </p:txBody>
      </p:sp>
      <p:sp>
        <p:nvSpPr>
          <p:cNvPr id="11776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7768" name="Object 8"/>
          <p:cNvGraphicFramePr>
            <a:graphicFrameLocks noChangeAspect="1"/>
          </p:cNvGraphicFramePr>
          <p:nvPr/>
        </p:nvGraphicFramePr>
        <p:xfrm>
          <a:off x="4214810" y="3500438"/>
          <a:ext cx="1643042" cy="533455"/>
        </p:xfrm>
        <a:graphic>
          <a:graphicData uri="http://schemas.openxmlformats.org/presentationml/2006/ole">
            <p:oleObj spid="_x0000_s117768" name="Equation" r:id="rId7" imgW="736600" imgH="241300" progId="Equation.DSMT4">
              <p:embed/>
            </p:oleObj>
          </a:graphicData>
        </a:graphic>
      </p:graphicFrame>
      <p:sp>
        <p:nvSpPr>
          <p:cNvPr id="1177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7770" name="Object 10"/>
          <p:cNvGraphicFramePr>
            <a:graphicFrameLocks noChangeAspect="1"/>
          </p:cNvGraphicFramePr>
          <p:nvPr/>
        </p:nvGraphicFramePr>
        <p:xfrm>
          <a:off x="6715140" y="4071942"/>
          <a:ext cx="1148659" cy="428604"/>
        </p:xfrm>
        <a:graphic>
          <a:graphicData uri="http://schemas.openxmlformats.org/presentationml/2006/ole">
            <p:oleObj spid="_x0000_s117770" name="Equation" r:id="rId8" imgW="634725" imgH="228501" progId="Equation.DSMT4">
              <p:embed/>
            </p:oleObj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285720" y="4071942"/>
            <a:ext cx="63530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Because all unit cells can participate in absorption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1000100" y="4714884"/>
            <a:ext cx="4293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Here         is square of the sample</a:t>
            </a:r>
            <a:endParaRPr lang="ru-RU" dirty="0"/>
          </a:p>
        </p:txBody>
      </p:sp>
      <p:graphicFrame>
        <p:nvGraphicFramePr>
          <p:cNvPr id="26" name="Объект 25"/>
          <p:cNvGraphicFramePr>
            <a:graphicFrameLocks noChangeAspect="1"/>
          </p:cNvGraphicFramePr>
          <p:nvPr/>
        </p:nvGraphicFramePr>
        <p:xfrm>
          <a:off x="1857356" y="4786322"/>
          <a:ext cx="307487" cy="333111"/>
        </p:xfrm>
        <a:graphic>
          <a:graphicData uri="http://schemas.openxmlformats.org/presentationml/2006/ole">
            <p:oleObj spid="_x0000_s117772" name="Equation" r:id="rId9" imgW="152280" imgH="164880" progId="Equation.DSMT4">
              <p:embed/>
            </p:oleObj>
          </a:graphicData>
        </a:graphic>
      </p:graphicFrame>
      <p:sp>
        <p:nvSpPr>
          <p:cNvPr id="11777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7773" name="Object 13"/>
          <p:cNvGraphicFramePr>
            <a:graphicFrameLocks noChangeAspect="1"/>
          </p:cNvGraphicFramePr>
          <p:nvPr/>
        </p:nvGraphicFramePr>
        <p:xfrm>
          <a:off x="6500826" y="4643446"/>
          <a:ext cx="1643074" cy="746852"/>
        </p:xfrm>
        <a:graphic>
          <a:graphicData uri="http://schemas.openxmlformats.org/presentationml/2006/ole">
            <p:oleObj spid="_x0000_s117773" name="Equation" r:id="rId10" imgW="939392" imgH="431613" progId="Equation.DSMT4">
              <p:embed/>
            </p:oleObj>
          </a:graphicData>
        </a:graphic>
      </p:graphicFrame>
      <p:sp>
        <p:nvSpPr>
          <p:cNvPr id="29" name="Стрелка вправо 28"/>
          <p:cNvSpPr/>
          <p:nvPr/>
        </p:nvSpPr>
        <p:spPr>
          <a:xfrm>
            <a:off x="5500694" y="4857760"/>
            <a:ext cx="406904" cy="214314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428596" y="5429264"/>
            <a:ext cx="46923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the bound (or localized) exciton </a:t>
            </a:r>
            <a:endParaRPr lang="ru-RU" dirty="0"/>
          </a:p>
        </p:txBody>
      </p:sp>
      <p:sp>
        <p:nvSpPr>
          <p:cNvPr id="11777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7775" name="Object 15"/>
          <p:cNvGraphicFramePr>
            <a:graphicFrameLocks noChangeAspect="1"/>
          </p:cNvGraphicFramePr>
          <p:nvPr/>
        </p:nvGraphicFramePr>
        <p:xfrm>
          <a:off x="5384774" y="5286388"/>
          <a:ext cx="1187458" cy="785818"/>
        </p:xfrm>
        <a:graphic>
          <a:graphicData uri="http://schemas.openxmlformats.org/presentationml/2006/ole">
            <p:oleObj spid="_x0000_s117775" name="Equation" r:id="rId11" imgW="647700" imgH="431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161C-97B6-4448-8A60-EB63EA989CDD}" type="slidenum">
              <a:rPr lang="ru-RU" smtClean="0"/>
              <a:pPr/>
              <a:t>28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28596" y="785794"/>
            <a:ext cx="83503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oscillator strength of the bound exciton normalized on one </a:t>
            </a:r>
          </a:p>
          <a:p>
            <a:r>
              <a:rPr lang="en-US" dirty="0" smtClean="0"/>
              <a:t>impurity (or localization) center  is equal to the oscillator strength </a:t>
            </a:r>
          </a:p>
          <a:p>
            <a:r>
              <a:rPr lang="en-US" dirty="0" smtClean="0"/>
              <a:t>of the  free exciton normalized on unit cell.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0034" y="3286124"/>
            <a:ext cx="8149988" cy="206210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 smtClean="0"/>
              <a:t>The exciton </a:t>
            </a:r>
            <a:r>
              <a:rPr lang="en-US" sz="3200" dirty="0" err="1" smtClean="0"/>
              <a:t>radiative</a:t>
            </a:r>
            <a:r>
              <a:rPr lang="en-US" sz="3200" dirty="0" smtClean="0"/>
              <a:t> lifetime is equal to the </a:t>
            </a:r>
          </a:p>
          <a:p>
            <a:r>
              <a:rPr lang="en-US" sz="3200" dirty="0" smtClean="0"/>
              <a:t>inverse exciton </a:t>
            </a:r>
            <a:r>
              <a:rPr lang="en-US" sz="3200" dirty="0" err="1" smtClean="0"/>
              <a:t>radiative</a:t>
            </a:r>
            <a:r>
              <a:rPr lang="en-US" sz="3200" dirty="0" smtClean="0"/>
              <a:t> damping.</a:t>
            </a:r>
          </a:p>
          <a:p>
            <a:r>
              <a:rPr lang="en-US" sz="3200" dirty="0" smtClean="0"/>
              <a:t>It is maximal for bulk and minimal for quantum </a:t>
            </a:r>
          </a:p>
          <a:p>
            <a:r>
              <a:rPr lang="en-US" sz="3200" dirty="0" smtClean="0"/>
              <a:t>dots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161C-97B6-4448-8A60-EB63EA989CDD}" type="slidenum">
              <a:rPr lang="ru-RU" smtClean="0"/>
              <a:pPr/>
              <a:t>29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28728" y="428604"/>
            <a:ext cx="65277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Oscillator strength as a function of the environment</a:t>
            </a:r>
            <a:endParaRPr lang="ru-RU" u="sng" dirty="0"/>
          </a:p>
        </p:txBody>
      </p:sp>
      <p:graphicFrame>
        <p:nvGraphicFramePr>
          <p:cNvPr id="144385" name="Object 1"/>
          <p:cNvGraphicFramePr>
            <a:graphicFrameLocks noChangeAspect="1"/>
          </p:cNvGraphicFramePr>
          <p:nvPr/>
        </p:nvGraphicFramePr>
        <p:xfrm>
          <a:off x="2285984" y="1071546"/>
          <a:ext cx="4786346" cy="3167874"/>
        </p:xfrm>
        <a:graphic>
          <a:graphicData uri="http://schemas.openxmlformats.org/presentationml/2006/ole">
            <p:oleObj spid="_x0000_s144385" name="Graph" r:id="rId3" imgW="3300480" imgH="2184480" progId="Origin50.Graph">
              <p:embed/>
            </p:oleObj>
          </a:graphicData>
        </a:graphic>
      </p:graphicFrame>
      <p:sp>
        <p:nvSpPr>
          <p:cNvPr id="14438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44386" name="Object 2"/>
          <p:cNvGraphicFramePr>
            <a:graphicFrameLocks noChangeAspect="1"/>
          </p:cNvGraphicFramePr>
          <p:nvPr/>
        </p:nvGraphicFramePr>
        <p:xfrm>
          <a:off x="3143240" y="3786190"/>
          <a:ext cx="3477135" cy="1071570"/>
        </p:xfrm>
        <a:graphic>
          <a:graphicData uri="http://schemas.openxmlformats.org/presentationml/2006/ole">
            <p:oleObj spid="_x0000_s144386" name="Equation" r:id="rId4" imgW="1511300" imgH="469900" progId="Equation.DSMT4">
              <p:embed/>
            </p:oleObj>
          </a:graphicData>
        </a:graphic>
      </p:graphicFrame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44388" name="Object 4"/>
          <p:cNvGraphicFramePr>
            <a:graphicFrameLocks noChangeAspect="1"/>
          </p:cNvGraphicFramePr>
          <p:nvPr/>
        </p:nvGraphicFramePr>
        <p:xfrm>
          <a:off x="4857752" y="5000636"/>
          <a:ext cx="1491486" cy="571504"/>
        </p:xfrm>
        <a:graphic>
          <a:graphicData uri="http://schemas.openxmlformats.org/presentationml/2006/ole">
            <p:oleObj spid="_x0000_s144388" name="Equation" r:id="rId5" imgW="1016000" imgH="393700" progId="Equation.DSMT4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071802" y="5143512"/>
            <a:ext cx="13003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Phase shift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8" name="Rectangle 10"/>
          <p:cNvSpPr>
            <a:spLocks noChangeArrowheads="1"/>
          </p:cNvSpPr>
          <p:nvPr/>
        </p:nvSpPr>
        <p:spPr bwMode="auto">
          <a:xfrm>
            <a:off x="-1368425" y="1736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ru-RU"/>
          </a:p>
        </p:txBody>
      </p:sp>
      <p:sp>
        <p:nvSpPr>
          <p:cNvPr id="237579" name="Rectangle 11"/>
          <p:cNvSpPr>
            <a:spLocks noChangeArrowheads="1"/>
          </p:cNvSpPr>
          <p:nvPr/>
        </p:nvSpPr>
        <p:spPr bwMode="auto">
          <a:xfrm>
            <a:off x="-1368425" y="3260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857488" y="285728"/>
            <a:ext cx="31133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Sandwich </a:t>
            </a:r>
            <a:r>
              <a:rPr lang="ru-RU" sz="3200" b="1" dirty="0" smtClean="0">
                <a:solidFill>
                  <a:srgbClr val="FF0000"/>
                </a:solidFill>
              </a:rPr>
              <a:t>В-А-В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4714884"/>
            <a:ext cx="7929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 the left – incident wave with the amplitude          </a:t>
            </a:r>
          </a:p>
          <a:p>
            <a:r>
              <a:rPr lang="en-US" dirty="0" smtClean="0"/>
              <a:t>and reflected wave with the amplitude 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28596" y="5786454"/>
            <a:ext cx="40943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At the right – transmitted wave 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357950" y="1428736"/>
            <a:ext cx="2454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 incidence </a:t>
            </a:r>
            <a:endParaRPr lang="ru-RU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28596" y="857232"/>
          <a:ext cx="5616087" cy="3643338"/>
        </p:xfrm>
        <a:graphic>
          <a:graphicData uri="http://schemas.openxmlformats.org/presentationml/2006/ole">
            <p:oleObj spid="_x0000_s1026" name="Graph" r:id="rId4" imgW="2832480" imgH="2080800" progId="Origin50.Graph">
              <p:embed/>
            </p:oleObj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/>
        </p:nvGraphicFramePr>
        <p:xfrm>
          <a:off x="6830856" y="2285992"/>
          <a:ext cx="1654354" cy="571504"/>
        </p:xfrm>
        <a:graphic>
          <a:graphicData uri="http://schemas.openxmlformats.org/presentationml/2006/ole">
            <p:oleObj spid="_x0000_s1027" name="Equation" r:id="rId5" imgW="698400" imgH="241200" progId="Equation.DSMT4">
              <p:embed/>
            </p:oleObj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/>
        </p:nvGraphicFramePr>
        <p:xfrm>
          <a:off x="6286512" y="4714884"/>
          <a:ext cx="428628" cy="514354"/>
        </p:xfrm>
        <a:graphic>
          <a:graphicData uri="http://schemas.openxmlformats.org/presentationml/2006/ole">
            <p:oleObj spid="_x0000_s1028" name="Equation" r:id="rId6" imgW="190440" imgH="228600" progId="Equation.DSMT4">
              <p:embed/>
            </p:oleObj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/>
        </p:nvGraphicFramePr>
        <p:xfrm>
          <a:off x="5357818" y="5072074"/>
          <a:ext cx="452439" cy="542927"/>
        </p:xfrm>
        <a:graphic>
          <a:graphicData uri="http://schemas.openxmlformats.org/presentationml/2006/ole">
            <p:oleObj spid="_x0000_s1029" name="Equation" r:id="rId7" imgW="190440" imgH="228600" progId="Equation.DSMT4">
              <p:embed/>
            </p:oleObj>
          </a:graphicData>
        </a:graphic>
      </p:graphicFrame>
      <p:graphicFrame>
        <p:nvGraphicFramePr>
          <p:cNvPr id="16" name="Объект 15"/>
          <p:cNvGraphicFramePr>
            <a:graphicFrameLocks noChangeAspect="1"/>
          </p:cNvGraphicFramePr>
          <p:nvPr/>
        </p:nvGraphicFramePr>
        <p:xfrm>
          <a:off x="4572000" y="5786454"/>
          <a:ext cx="428628" cy="551093"/>
        </p:xfrm>
        <a:graphic>
          <a:graphicData uri="http://schemas.openxmlformats.org/presentationml/2006/ole">
            <p:oleObj spid="_x0000_s1030" name="Equation" r:id="rId8" imgW="177480" imgH="228600" progId="Equation.DSMT4">
              <p:embed/>
            </p:oleObj>
          </a:graphicData>
        </a:graphic>
      </p:graphicFrame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161C-97B6-4448-8A60-EB63EA989CDD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161C-97B6-4448-8A60-EB63EA989CDD}" type="slidenum">
              <a:rPr lang="ru-RU" smtClean="0"/>
              <a:pPr/>
              <a:t>30</a:t>
            </a:fld>
            <a:endParaRPr lang="ru-RU" dirty="0"/>
          </a:p>
        </p:txBody>
      </p:sp>
      <p:sp>
        <p:nvSpPr>
          <p:cNvPr id="143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43361" name="Object 1"/>
          <p:cNvGraphicFramePr>
            <a:graphicFrameLocks noChangeAspect="1"/>
          </p:cNvGraphicFramePr>
          <p:nvPr/>
        </p:nvGraphicFramePr>
        <p:xfrm>
          <a:off x="3071802" y="785794"/>
          <a:ext cx="2822470" cy="1142984"/>
        </p:xfrm>
        <a:graphic>
          <a:graphicData uri="http://schemas.openxmlformats.org/presentationml/2006/ole">
            <p:oleObj spid="_x0000_s143361" name="Equation" r:id="rId3" imgW="1155700" imgH="469900" progId="Equation.DSMT4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357422" y="1214422"/>
            <a:ext cx="4908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let</a:t>
            </a:r>
            <a:endParaRPr lang="ru-RU" dirty="0"/>
          </a:p>
        </p:txBody>
      </p:sp>
      <p:sp>
        <p:nvSpPr>
          <p:cNvPr id="8" name="Стрелка вниз 7"/>
          <p:cNvSpPr/>
          <p:nvPr/>
        </p:nvSpPr>
        <p:spPr>
          <a:xfrm>
            <a:off x="2857488" y="2143116"/>
            <a:ext cx="484632" cy="357190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43363" name="Object 3"/>
          <p:cNvGraphicFramePr>
            <a:graphicFrameLocks noChangeAspect="1"/>
          </p:cNvGraphicFramePr>
          <p:nvPr/>
        </p:nvGraphicFramePr>
        <p:xfrm>
          <a:off x="2786050" y="2643182"/>
          <a:ext cx="3240026" cy="928670"/>
        </p:xfrm>
        <a:graphic>
          <a:graphicData uri="http://schemas.openxmlformats.org/presentationml/2006/ole">
            <p:oleObj spid="_x0000_s143363" name="Equation" r:id="rId4" imgW="1498320" imgH="431640" progId="Equation.DSMT4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500298" y="3929066"/>
            <a:ext cx="4071966" cy="156966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n w="28575">
                  <a:solidFill>
                    <a:schemeClr val="tx1"/>
                  </a:solidFill>
                </a:ln>
              </a:rPr>
              <a:t>                         </a:t>
            </a:r>
          </a:p>
          <a:p>
            <a:endParaRPr lang="en-US" dirty="0" smtClean="0">
              <a:ln w="28575">
                <a:solidFill>
                  <a:schemeClr val="tx1"/>
                </a:solidFill>
              </a:ln>
            </a:endParaRPr>
          </a:p>
          <a:p>
            <a:endParaRPr lang="en-US" dirty="0" smtClean="0">
              <a:ln w="28575">
                <a:solidFill>
                  <a:schemeClr val="tx1"/>
                </a:solidFill>
              </a:ln>
            </a:endParaRPr>
          </a:p>
          <a:p>
            <a:endParaRPr lang="ru-RU" dirty="0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143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43365" name="Object 5"/>
          <p:cNvGraphicFramePr>
            <a:graphicFrameLocks noChangeAspect="1"/>
          </p:cNvGraphicFramePr>
          <p:nvPr/>
        </p:nvGraphicFramePr>
        <p:xfrm>
          <a:off x="3000364" y="4143380"/>
          <a:ext cx="2834660" cy="571504"/>
        </p:xfrm>
        <a:graphic>
          <a:graphicData uri="http://schemas.openxmlformats.org/presentationml/2006/ole">
            <p:oleObj spid="_x0000_s143365" name="Equation" r:id="rId5" imgW="1181100" imgH="228600" progId="Equation.DSMT4">
              <p:embed/>
            </p:oleObj>
          </a:graphicData>
        </a:graphic>
      </p:graphicFrame>
      <p:sp>
        <p:nvSpPr>
          <p:cNvPr id="143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43367" name="Object 7"/>
          <p:cNvGraphicFramePr>
            <a:graphicFrameLocks noChangeAspect="1"/>
          </p:cNvGraphicFramePr>
          <p:nvPr/>
        </p:nvGraphicFramePr>
        <p:xfrm>
          <a:off x="2928926" y="4714884"/>
          <a:ext cx="3286149" cy="611904"/>
        </p:xfrm>
        <a:graphic>
          <a:graphicData uri="http://schemas.openxmlformats.org/presentationml/2006/ole">
            <p:oleObj spid="_x0000_s143367" name="Equation" r:id="rId6" imgW="1384300" imgH="254000" progId="Equation.DSMT4">
              <p:embed/>
            </p:oleObj>
          </a:graphicData>
        </a:graphic>
      </p:graphicFrame>
      <p:sp>
        <p:nvSpPr>
          <p:cNvPr id="14337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43369" name="Object 9"/>
          <p:cNvGraphicFramePr>
            <a:graphicFrameLocks noChangeAspect="1"/>
          </p:cNvGraphicFramePr>
          <p:nvPr/>
        </p:nvGraphicFramePr>
        <p:xfrm>
          <a:off x="714348" y="5715016"/>
          <a:ext cx="2756458" cy="768808"/>
        </p:xfrm>
        <a:graphic>
          <a:graphicData uri="http://schemas.openxmlformats.org/presentationml/2006/ole">
            <p:oleObj spid="_x0000_s143369" name="Equation" r:id="rId7" imgW="1396394" imgH="393529" progId="Equation.DSMT4">
              <p:embed/>
            </p:oleObj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4143372" y="5857892"/>
            <a:ext cx="31758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          from                to</a:t>
            </a:r>
            <a:endParaRPr lang="ru-RU" dirty="0"/>
          </a:p>
        </p:txBody>
      </p:sp>
      <p:graphicFrame>
        <p:nvGraphicFramePr>
          <p:cNvPr id="19" name="Объект 18"/>
          <p:cNvGraphicFramePr>
            <a:graphicFrameLocks noChangeAspect="1"/>
          </p:cNvGraphicFramePr>
          <p:nvPr/>
        </p:nvGraphicFramePr>
        <p:xfrm>
          <a:off x="4500562" y="5857892"/>
          <a:ext cx="445819" cy="534983"/>
        </p:xfrm>
        <a:graphic>
          <a:graphicData uri="http://schemas.openxmlformats.org/presentationml/2006/ole">
            <p:oleObj spid="_x0000_s143371" name="Equation" r:id="rId8" imgW="190440" imgH="228600" progId="Equation.DSMT4">
              <p:embed/>
            </p:oleObj>
          </a:graphicData>
        </a:graphic>
      </p:graphicFrame>
      <p:graphicFrame>
        <p:nvGraphicFramePr>
          <p:cNvPr id="143372" name="Object 12"/>
          <p:cNvGraphicFramePr>
            <a:graphicFrameLocks noChangeAspect="1"/>
          </p:cNvGraphicFramePr>
          <p:nvPr/>
        </p:nvGraphicFramePr>
        <p:xfrm>
          <a:off x="5929322" y="5857892"/>
          <a:ext cx="892175" cy="534987"/>
        </p:xfrm>
        <a:graphic>
          <a:graphicData uri="http://schemas.openxmlformats.org/presentationml/2006/ole">
            <p:oleObj spid="_x0000_s143372" name="Equation" r:id="rId9" imgW="380880" imgH="228600" progId="Equation.DSMT4">
              <p:embed/>
            </p:oleObj>
          </a:graphicData>
        </a:graphic>
      </p:graphicFrame>
      <p:graphicFrame>
        <p:nvGraphicFramePr>
          <p:cNvPr id="143373" name="Object 13"/>
          <p:cNvGraphicFramePr>
            <a:graphicFrameLocks noChangeAspect="1"/>
          </p:cNvGraphicFramePr>
          <p:nvPr/>
        </p:nvGraphicFramePr>
        <p:xfrm>
          <a:off x="7429520" y="5857892"/>
          <a:ext cx="862012" cy="534987"/>
        </p:xfrm>
        <a:graphic>
          <a:graphicData uri="http://schemas.openxmlformats.org/presentationml/2006/ole">
            <p:oleObj spid="_x0000_s143373" name="Equation" r:id="rId10" imgW="368280" imgH="228600" progId="Equation.DSMT4">
              <p:embed/>
            </p:oleObj>
          </a:graphicData>
        </a:graphic>
      </p:graphicFrame>
      <p:sp>
        <p:nvSpPr>
          <p:cNvPr id="22" name="Стрелка вправо 21"/>
          <p:cNvSpPr/>
          <p:nvPr/>
        </p:nvSpPr>
        <p:spPr>
          <a:xfrm>
            <a:off x="3857620" y="6072206"/>
            <a:ext cx="357190" cy="142876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161C-97B6-4448-8A60-EB63EA989CDD}" type="slidenum">
              <a:rPr lang="ru-RU" smtClean="0"/>
              <a:pPr/>
              <a:t>31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785918" y="2643182"/>
            <a:ext cx="6067687" cy="10772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 smtClean="0"/>
              <a:t>Exciton oscillator strength depends </a:t>
            </a:r>
          </a:p>
          <a:p>
            <a:r>
              <a:rPr lang="en-US" sz="3200" dirty="0" smtClean="0"/>
              <a:t>on the environment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161C-97B6-4448-8A60-EB63EA989CDD}" type="slidenum">
              <a:rPr lang="ru-RU" smtClean="0"/>
              <a:pPr/>
              <a:t>32</a:t>
            </a:fld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42910" y="428604"/>
            <a:ext cx="79672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Exciton reflectivity line-shape as a function of the environment</a:t>
            </a:r>
            <a:endParaRPr lang="ru-RU" u="sng" dirty="0"/>
          </a:p>
        </p:txBody>
      </p:sp>
      <p:sp>
        <p:nvSpPr>
          <p:cNvPr id="1423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42337" name="Object 1"/>
          <p:cNvGraphicFramePr>
            <a:graphicFrameLocks noChangeAspect="1"/>
          </p:cNvGraphicFramePr>
          <p:nvPr/>
        </p:nvGraphicFramePr>
        <p:xfrm>
          <a:off x="2786050" y="1071546"/>
          <a:ext cx="3258270" cy="714380"/>
        </p:xfrm>
        <a:graphic>
          <a:graphicData uri="http://schemas.openxmlformats.org/presentationml/2006/ole">
            <p:oleObj spid="_x0000_s142337" name="Equation" r:id="rId3" imgW="1777229" imgH="393529" progId="Equation.DSMT4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85852" y="1214422"/>
            <a:ext cx="13612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reflection</a:t>
            </a:r>
            <a:endParaRPr lang="ru-RU" dirty="0"/>
          </a:p>
        </p:txBody>
      </p:sp>
      <p:sp>
        <p:nvSpPr>
          <p:cNvPr id="142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42339" name="Object 3"/>
          <p:cNvGraphicFramePr>
            <a:graphicFrameLocks noChangeAspect="1"/>
          </p:cNvGraphicFramePr>
          <p:nvPr/>
        </p:nvGraphicFramePr>
        <p:xfrm>
          <a:off x="2316163" y="1928813"/>
          <a:ext cx="1227137" cy="642937"/>
        </p:xfrm>
        <a:graphic>
          <a:graphicData uri="http://schemas.openxmlformats.org/presentationml/2006/ole">
            <p:oleObj spid="_x0000_s142339" name="Equation" r:id="rId4" imgW="749160" imgH="393480" progId="Equation.DSMT4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500166" y="2000240"/>
            <a:ext cx="713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here</a:t>
            </a:r>
            <a:endParaRPr lang="ru-RU" dirty="0"/>
          </a:p>
        </p:txBody>
      </p:sp>
      <p:sp>
        <p:nvSpPr>
          <p:cNvPr id="1423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42341" name="Object 5"/>
          <p:cNvGraphicFramePr>
            <a:graphicFrameLocks noChangeAspect="1"/>
          </p:cNvGraphicFramePr>
          <p:nvPr/>
        </p:nvGraphicFramePr>
        <p:xfrm>
          <a:off x="4214810" y="1928802"/>
          <a:ext cx="1086298" cy="500042"/>
        </p:xfrm>
        <a:graphic>
          <a:graphicData uri="http://schemas.openxmlformats.org/presentationml/2006/ole">
            <p:oleObj spid="_x0000_s142341" name="Equation" r:id="rId5" imgW="596900" imgH="279400" progId="Equation.DSMT4">
              <p:embed/>
            </p:oleObj>
          </a:graphicData>
        </a:graphic>
      </p:graphicFrame>
      <p:sp>
        <p:nvSpPr>
          <p:cNvPr id="1423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42343" name="Object 7"/>
          <p:cNvGraphicFramePr>
            <a:graphicFrameLocks noChangeAspect="1"/>
          </p:cNvGraphicFramePr>
          <p:nvPr/>
        </p:nvGraphicFramePr>
        <p:xfrm>
          <a:off x="2357422" y="2643182"/>
          <a:ext cx="4296863" cy="500066"/>
        </p:xfrm>
        <a:graphic>
          <a:graphicData uri="http://schemas.openxmlformats.org/presentationml/2006/ole">
            <p:oleObj spid="_x0000_s142343" name="Equation" r:id="rId6" imgW="2209800" imgH="254000" progId="Equation.DSMT4">
              <p:embed/>
            </p:oleObj>
          </a:graphicData>
        </a:graphic>
      </p:graphicFrame>
      <p:sp>
        <p:nvSpPr>
          <p:cNvPr id="1423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42345" name="Object 9"/>
          <p:cNvGraphicFramePr>
            <a:graphicFrameLocks noChangeAspect="1"/>
          </p:cNvGraphicFramePr>
          <p:nvPr/>
        </p:nvGraphicFramePr>
        <p:xfrm>
          <a:off x="1571604" y="3500438"/>
          <a:ext cx="2194575" cy="428628"/>
        </p:xfrm>
        <a:graphic>
          <a:graphicData uri="http://schemas.openxmlformats.org/presentationml/2006/ole">
            <p:oleObj spid="_x0000_s142345" name="Equation" r:id="rId7" imgW="1219200" imgH="228600" progId="Equation.DSMT4">
              <p:embed/>
            </p:oleObj>
          </a:graphicData>
        </a:graphic>
      </p:graphicFrame>
      <p:sp>
        <p:nvSpPr>
          <p:cNvPr id="1423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42347" name="Object 11"/>
          <p:cNvGraphicFramePr>
            <a:graphicFrameLocks noChangeAspect="1"/>
          </p:cNvGraphicFramePr>
          <p:nvPr/>
        </p:nvGraphicFramePr>
        <p:xfrm>
          <a:off x="4929190" y="3214686"/>
          <a:ext cx="2286016" cy="829440"/>
        </p:xfrm>
        <a:graphic>
          <a:graphicData uri="http://schemas.openxmlformats.org/presentationml/2006/ole">
            <p:oleObj spid="_x0000_s142347" name="Equation" r:id="rId8" imgW="1079032" imgH="393529" progId="Equation.DSMT4">
              <p:embed/>
            </p:oleObj>
          </a:graphicData>
        </a:graphic>
      </p:graphicFrame>
      <p:sp>
        <p:nvSpPr>
          <p:cNvPr id="14235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42349" name="Object 13"/>
          <p:cNvGraphicFramePr>
            <a:graphicFrameLocks noChangeAspect="1"/>
          </p:cNvGraphicFramePr>
          <p:nvPr/>
        </p:nvGraphicFramePr>
        <p:xfrm>
          <a:off x="4286248" y="4357694"/>
          <a:ext cx="3998940" cy="785818"/>
        </p:xfrm>
        <a:graphic>
          <a:graphicData uri="http://schemas.openxmlformats.org/presentationml/2006/ole">
            <p:oleObj spid="_x0000_s142349" name="Equation" r:id="rId9" imgW="2184400" imgH="431800" progId="Equation.DSMT4">
              <p:embed/>
            </p:oleObj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142976" y="4500570"/>
            <a:ext cx="26933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At normal incidence</a:t>
            </a:r>
            <a:endParaRPr lang="ru-RU" dirty="0"/>
          </a:p>
        </p:txBody>
      </p:sp>
      <p:sp>
        <p:nvSpPr>
          <p:cNvPr id="14235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42351" name="Object 15"/>
          <p:cNvGraphicFramePr>
            <a:graphicFrameLocks noChangeAspect="1"/>
          </p:cNvGraphicFramePr>
          <p:nvPr/>
        </p:nvGraphicFramePr>
        <p:xfrm>
          <a:off x="4643438" y="5286388"/>
          <a:ext cx="2295184" cy="740965"/>
        </p:xfrm>
        <a:graphic>
          <a:graphicData uri="http://schemas.openxmlformats.org/presentationml/2006/ole">
            <p:oleObj spid="_x0000_s142351" name="Equation" r:id="rId10" imgW="1205977" imgH="393529" progId="Equation.DSMT4">
              <p:embed/>
            </p:oleObj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071802" y="5500702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consider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161C-97B6-4448-8A60-EB63EA989CDD}" type="slidenum">
              <a:rPr lang="ru-RU" smtClean="0"/>
              <a:pPr/>
              <a:t>33</a:t>
            </a:fld>
            <a:endParaRPr lang="ru-RU" dirty="0"/>
          </a:p>
        </p:txBody>
      </p:sp>
      <p:pic>
        <p:nvPicPr>
          <p:cNvPr id="15257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3000372"/>
            <a:ext cx="4071966" cy="3276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257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2928934"/>
            <a:ext cx="4214810" cy="341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1285852" y="2071678"/>
          <a:ext cx="2286016" cy="522518"/>
        </p:xfrm>
        <a:graphic>
          <a:graphicData uri="http://schemas.openxmlformats.org/presentationml/2006/ole">
            <p:oleObj spid="_x0000_s152580" name="Equation" r:id="rId5" imgW="888840" imgH="203040" progId="Equation.DSMT4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5715008" y="2071678"/>
          <a:ext cx="2317760" cy="529774"/>
        </p:xfrm>
        <a:graphic>
          <a:graphicData uri="http://schemas.openxmlformats.org/presentationml/2006/ole">
            <p:oleObj spid="_x0000_s152581" name="Equation" r:id="rId6" imgW="88884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161C-97B6-4448-8A60-EB63EA989CDD}" type="slidenum">
              <a:rPr lang="ru-RU" smtClean="0"/>
              <a:pPr/>
              <a:t>34</a:t>
            </a:fld>
            <a:endParaRPr lang="ru-RU" dirty="0"/>
          </a:p>
        </p:txBody>
      </p:sp>
      <p:pic>
        <p:nvPicPr>
          <p:cNvPr id="15360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3143248"/>
            <a:ext cx="3900503" cy="3086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0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57752" y="3071810"/>
            <a:ext cx="3787193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1215598" y="2214554"/>
          <a:ext cx="2464612" cy="571504"/>
        </p:xfrm>
        <a:graphic>
          <a:graphicData uri="http://schemas.openxmlformats.org/presentationml/2006/ole">
            <p:oleObj spid="_x0000_s153605" name="Equation" r:id="rId5" imgW="876240" imgH="203040" progId="Equation.DSMT4">
              <p:embed/>
            </p:oleObj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5786447" y="2170232"/>
          <a:ext cx="2286016" cy="530091"/>
        </p:xfrm>
        <a:graphic>
          <a:graphicData uri="http://schemas.openxmlformats.org/presentationml/2006/ole">
            <p:oleObj spid="_x0000_s153606" name="Equation" r:id="rId6" imgW="87624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161C-97B6-4448-8A60-EB63EA989CDD}" type="slidenum">
              <a:rPr lang="ru-RU" smtClean="0"/>
              <a:pPr/>
              <a:t>35</a:t>
            </a:fld>
            <a:endParaRPr lang="ru-RU" dirty="0"/>
          </a:p>
        </p:txBody>
      </p:sp>
      <p:pic>
        <p:nvPicPr>
          <p:cNvPr id="14131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357166"/>
            <a:ext cx="5680089" cy="6175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5143504" y="1000108"/>
          <a:ext cx="2144713" cy="490538"/>
        </p:xfrm>
        <a:graphic>
          <a:graphicData uri="http://schemas.openxmlformats.org/presentationml/2006/ole">
            <p:oleObj spid="_x0000_s147458" name="Equation" r:id="rId4" imgW="888840" imgH="203040" progId="Equation.DSMT4">
              <p:embed/>
            </p:oleObj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5000628" y="3071810"/>
          <a:ext cx="2187784" cy="500065"/>
        </p:xfrm>
        <a:graphic>
          <a:graphicData uri="http://schemas.openxmlformats.org/presentationml/2006/ole">
            <p:oleObj spid="_x0000_s147459" name="Equation" r:id="rId5" imgW="888840" imgH="203040" progId="Equation.DSMT4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5130800" y="2336800"/>
          <a:ext cx="914400" cy="198438"/>
        </p:xfrm>
        <a:graphic>
          <a:graphicData uri="http://schemas.openxmlformats.org/presentationml/2006/ole">
            <p:oleObj spid="_x0000_s147460" name="Equation" r:id="rId6" imgW="914400" imgH="198720" progId="Equation.DSMT4">
              <p:embed/>
            </p:oleObj>
          </a:graphicData>
        </a:graphic>
      </p:graphicFrame>
      <p:graphicFrame>
        <p:nvGraphicFramePr>
          <p:cNvPr id="147463" name="Object 7"/>
          <p:cNvGraphicFramePr>
            <a:graphicFrameLocks noChangeAspect="1"/>
          </p:cNvGraphicFramePr>
          <p:nvPr/>
        </p:nvGraphicFramePr>
        <p:xfrm>
          <a:off x="4643438" y="5000636"/>
          <a:ext cx="2114550" cy="490538"/>
        </p:xfrm>
        <a:graphic>
          <a:graphicData uri="http://schemas.openxmlformats.org/presentationml/2006/ole">
            <p:oleObj spid="_x0000_s147463" name="Equation" r:id="rId7" imgW="87624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161C-97B6-4448-8A60-EB63EA989CDD}" type="slidenum">
              <a:rPr lang="ru-RU" smtClean="0"/>
              <a:pPr/>
              <a:t>36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000100" y="2071678"/>
            <a:ext cx="7470315" cy="10772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 smtClean="0"/>
              <a:t>Exciton line-shape depends strongly on the </a:t>
            </a:r>
          </a:p>
          <a:p>
            <a:r>
              <a:rPr lang="en-US" sz="3200" dirty="0" smtClean="0"/>
              <a:t>cap  layer thickness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161C-97B6-4448-8A60-EB63EA989CDD}" type="slidenum">
              <a:rPr lang="ru-RU" smtClean="0"/>
              <a:pPr/>
              <a:t>37</a:t>
            </a:fld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161C-97B6-4448-8A60-EB63EA989CDD}" type="slidenum">
              <a:rPr lang="ru-RU" smtClean="0"/>
              <a:pPr/>
              <a:t>38</a:t>
            </a:fld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2910" y="214290"/>
            <a:ext cx="80501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only difference between </a:t>
            </a:r>
            <a:r>
              <a:rPr lang="ru-RU" b="1" dirty="0" smtClean="0"/>
              <a:t>А</a:t>
            </a:r>
            <a:r>
              <a:rPr lang="ru-RU" dirty="0" smtClean="0"/>
              <a:t> </a:t>
            </a:r>
            <a:r>
              <a:rPr lang="en-US" dirty="0" smtClean="0"/>
              <a:t>and </a:t>
            </a:r>
            <a:r>
              <a:rPr lang="ru-RU" b="1" dirty="0" smtClean="0"/>
              <a:t>В</a:t>
            </a:r>
            <a:r>
              <a:rPr lang="en-US" b="1" dirty="0" smtClean="0"/>
              <a:t> </a:t>
            </a:r>
            <a:r>
              <a:rPr lang="en-US" dirty="0" smtClean="0"/>
              <a:t>is that  there are no </a:t>
            </a:r>
          </a:p>
          <a:p>
            <a:r>
              <a:rPr lang="en-US" dirty="0" err="1" smtClean="0"/>
              <a:t>excitons</a:t>
            </a:r>
            <a:r>
              <a:rPr lang="en-US" dirty="0" smtClean="0"/>
              <a:t> in in </a:t>
            </a:r>
            <a:r>
              <a:rPr lang="ru-RU" b="1" dirty="0" smtClean="0"/>
              <a:t>В</a:t>
            </a:r>
            <a:r>
              <a:rPr lang="en-US" b="1" dirty="0" smtClean="0"/>
              <a:t> =</a:t>
            </a:r>
            <a:r>
              <a:rPr lang="en-US" dirty="0" smtClean="0"/>
              <a:t>  barrier, there is exciton in  </a:t>
            </a:r>
            <a:r>
              <a:rPr lang="en-US" b="1" dirty="0" smtClean="0"/>
              <a:t>A =</a:t>
            </a:r>
            <a:r>
              <a:rPr lang="en-US" dirty="0" smtClean="0"/>
              <a:t> quantum well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785786" y="1142984"/>
          <a:ext cx="2214578" cy="929576"/>
        </p:xfrm>
        <a:graphic>
          <a:graphicData uri="http://schemas.openxmlformats.org/presentationml/2006/ole">
            <p:oleObj spid="_x0000_s3074" name="Equation" r:id="rId3" imgW="1028520" imgH="431640" progId="Equation.DSMT4">
              <p:embed/>
            </p:oleObj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4714876" y="2071678"/>
          <a:ext cx="1939925" cy="592138"/>
        </p:xfrm>
        <a:graphic>
          <a:graphicData uri="http://schemas.openxmlformats.org/presentationml/2006/ole">
            <p:oleObj spid="_x0000_s3075" name="Equation" r:id="rId4" imgW="914400" imgH="279360" progId="Equation.DSMT4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428860" y="2143116"/>
            <a:ext cx="21499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no absorption</a:t>
            </a:r>
            <a:endParaRPr lang="ru-RU" dirty="0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2357422" y="2714620"/>
          <a:ext cx="428628" cy="514354"/>
        </p:xfrm>
        <a:graphic>
          <a:graphicData uri="http://schemas.openxmlformats.org/presentationml/2006/ole">
            <p:oleObj spid="_x0000_s3076" name="Equation" r:id="rId5" imgW="190440" imgH="228600" progId="Equation.DSMT4">
              <p:embed/>
            </p:oleObj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2428860" y="3857628"/>
          <a:ext cx="363684" cy="400053"/>
        </p:xfrm>
        <a:graphic>
          <a:graphicData uri="http://schemas.openxmlformats.org/presentationml/2006/ole">
            <p:oleObj spid="_x0000_s3077" name="Equation" r:id="rId6" imgW="126720" imgH="139680" progId="Equation.DSMT4">
              <p:embed/>
            </p:oleObj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2357422" y="3214686"/>
          <a:ext cx="597902" cy="592136"/>
        </p:xfrm>
        <a:graphic>
          <a:graphicData uri="http://schemas.openxmlformats.org/presentationml/2006/ole">
            <p:oleObj spid="_x0000_s3078" name="Equation" r:id="rId7" imgW="164880" imgH="228600" progId="Equation.DSMT4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071670" y="2714620"/>
            <a:ext cx="47019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        - Exciton resonance frequency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1928794" y="3214686"/>
            <a:ext cx="44246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         -  Exciton </a:t>
            </a:r>
            <a:r>
              <a:rPr lang="en-US" dirty="0" err="1" smtClean="0"/>
              <a:t>radiative</a:t>
            </a:r>
            <a:r>
              <a:rPr lang="en-US" dirty="0" smtClean="0"/>
              <a:t> lifetime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000232" y="3786190"/>
            <a:ext cx="4809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         - Exciton </a:t>
            </a:r>
            <a:r>
              <a:rPr lang="en-US" dirty="0" err="1" smtClean="0"/>
              <a:t>nonradiative</a:t>
            </a:r>
            <a:r>
              <a:rPr lang="en-US" dirty="0" smtClean="0"/>
              <a:t> lifetime</a:t>
            </a:r>
            <a:endParaRPr lang="ru-RU" dirty="0"/>
          </a:p>
        </p:txBody>
      </p:sp>
      <p:graphicFrame>
        <p:nvGraphicFramePr>
          <p:cNvPr id="14" name="Объект 13"/>
          <p:cNvGraphicFramePr>
            <a:graphicFrameLocks noChangeAspect="1"/>
          </p:cNvGraphicFramePr>
          <p:nvPr/>
        </p:nvGraphicFramePr>
        <p:xfrm>
          <a:off x="6143636" y="4500570"/>
          <a:ext cx="1475189" cy="468314"/>
        </p:xfrm>
        <a:graphic>
          <a:graphicData uri="http://schemas.openxmlformats.org/presentationml/2006/ole">
            <p:oleObj spid="_x0000_s3079" name="Equation" r:id="rId8" imgW="799920" imgH="253800" progId="Equation.DSMT4">
              <p:embed/>
            </p:oleObj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/>
        </p:nvGraphicFramePr>
        <p:xfrm>
          <a:off x="1928794" y="5357826"/>
          <a:ext cx="2078846" cy="428628"/>
        </p:xfrm>
        <a:graphic>
          <a:graphicData uri="http://schemas.openxmlformats.org/presentationml/2006/ole">
            <p:oleObj spid="_x0000_s3080" name="Equation" r:id="rId9" imgW="1231560" imgH="253800" progId="Equation.DSMT4">
              <p:embed/>
            </p:oleObj>
          </a:graphicData>
        </a:graphic>
      </p:graphicFrame>
      <p:graphicFrame>
        <p:nvGraphicFramePr>
          <p:cNvPr id="16" name="Объект 15"/>
          <p:cNvGraphicFramePr>
            <a:graphicFrameLocks noChangeAspect="1"/>
          </p:cNvGraphicFramePr>
          <p:nvPr/>
        </p:nvGraphicFramePr>
        <p:xfrm>
          <a:off x="4429124" y="5286388"/>
          <a:ext cx="1386547" cy="500066"/>
        </p:xfrm>
        <a:graphic>
          <a:graphicData uri="http://schemas.openxmlformats.org/presentationml/2006/ole">
            <p:oleObj spid="_x0000_s3081" name="Equation" r:id="rId10" imgW="774360" imgH="279360" progId="Equation.DSMT4">
              <p:embed/>
            </p:oleObj>
          </a:graphicData>
        </a:graphic>
      </p:graphicFrame>
      <p:graphicFrame>
        <p:nvGraphicFramePr>
          <p:cNvPr id="17" name="Объект 16"/>
          <p:cNvGraphicFramePr>
            <a:graphicFrameLocks noChangeAspect="1"/>
          </p:cNvGraphicFramePr>
          <p:nvPr/>
        </p:nvGraphicFramePr>
        <p:xfrm>
          <a:off x="6478096" y="5286388"/>
          <a:ext cx="1159244" cy="500066"/>
        </p:xfrm>
        <a:graphic>
          <a:graphicData uri="http://schemas.openxmlformats.org/presentationml/2006/ole">
            <p:oleObj spid="_x0000_s3082" name="Equation" r:id="rId11" imgW="647640" imgH="279360" progId="Equation.DSMT4">
              <p:embed/>
            </p:oleObj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214282" y="4500570"/>
            <a:ext cx="5783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After creation of the exciton its </a:t>
            </a:r>
            <a:r>
              <a:rPr lang="en-US" dirty="0" err="1" smtClean="0"/>
              <a:t>wavefunction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785786" y="5286388"/>
            <a:ext cx="9364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where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3786182" y="1285860"/>
            <a:ext cx="36936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Reflection and transmission 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1428728" y="3286124"/>
            <a:ext cx="593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Let</a:t>
            </a:r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161C-97B6-4448-8A60-EB63EA989CDD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428604"/>
            <a:ext cx="9001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Coefficients           and          are response functions</a:t>
            </a:r>
            <a:endParaRPr lang="ru-RU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2357422" y="428604"/>
          <a:ext cx="930275" cy="571500"/>
        </p:xfrm>
        <a:graphic>
          <a:graphicData uri="http://schemas.openxmlformats.org/presentationml/2006/ole">
            <p:oleObj spid="_x0000_s4098" name="Equation" r:id="rId3" imgW="330120" imgH="203040" progId="Equation.DSMT4">
              <p:embed/>
            </p:oleObj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4143372" y="428604"/>
          <a:ext cx="914417" cy="609611"/>
        </p:xfrm>
        <a:graphic>
          <a:graphicData uri="http://schemas.openxmlformats.org/presentationml/2006/ole">
            <p:oleObj spid="_x0000_s4100" name="Equation" r:id="rId4" imgW="304560" imgH="203040" progId="Equation.DSMT4">
              <p:embed/>
            </p:oleObj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28596" y="1500174"/>
            <a:ext cx="83495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Reflection and transmission coefficients describes linear response </a:t>
            </a:r>
          </a:p>
          <a:p>
            <a:r>
              <a:rPr lang="en-US" dirty="0" smtClean="0"/>
              <a:t>of the layer A on the incident electromagnetic field </a:t>
            </a:r>
          </a:p>
          <a:p>
            <a:r>
              <a:rPr lang="en-US" dirty="0" smtClean="0"/>
              <a:t>These values should have poles on the </a:t>
            </a:r>
            <a:r>
              <a:rPr lang="en-US" dirty="0" err="1" smtClean="0"/>
              <a:t>eigenfrequencies</a:t>
            </a:r>
            <a:r>
              <a:rPr lang="en-US" dirty="0" smtClean="0"/>
              <a:t> </a:t>
            </a:r>
            <a:endParaRPr lang="ru-RU" dirty="0"/>
          </a:p>
        </p:txBody>
      </p:sp>
      <p:graphicFrame>
        <p:nvGraphicFramePr>
          <p:cNvPr id="16" name="Объект 15"/>
          <p:cNvGraphicFramePr>
            <a:graphicFrameLocks noChangeAspect="1"/>
          </p:cNvGraphicFramePr>
          <p:nvPr/>
        </p:nvGraphicFramePr>
        <p:xfrm>
          <a:off x="7500958" y="2285992"/>
          <a:ext cx="428628" cy="342902"/>
        </p:xfrm>
        <a:graphic>
          <a:graphicData uri="http://schemas.openxmlformats.org/presentationml/2006/ole">
            <p:oleObj spid="_x0000_s4108" name="Equation" r:id="rId5" imgW="190440" imgH="152280" progId="Equation.DSMT4">
              <p:embed/>
            </p:oleObj>
          </a:graphicData>
        </a:graphic>
      </p:graphicFrame>
      <p:graphicFrame>
        <p:nvGraphicFramePr>
          <p:cNvPr id="17" name="Объект 16"/>
          <p:cNvGraphicFramePr>
            <a:graphicFrameLocks noChangeAspect="1"/>
          </p:cNvGraphicFramePr>
          <p:nvPr/>
        </p:nvGraphicFramePr>
        <p:xfrm>
          <a:off x="2643174" y="2857496"/>
          <a:ext cx="3529037" cy="928694"/>
        </p:xfrm>
        <a:graphic>
          <a:graphicData uri="http://schemas.openxmlformats.org/presentationml/2006/ole">
            <p:oleObj spid="_x0000_s4109" name="Equation" r:id="rId6" imgW="1688760" imgH="444240" progId="Equation.DSMT4">
              <p:embed/>
            </p:oleObj>
          </a:graphicData>
        </a:graphic>
      </p:graphicFrame>
      <p:graphicFrame>
        <p:nvGraphicFramePr>
          <p:cNvPr id="18" name="Объект 17"/>
          <p:cNvGraphicFramePr>
            <a:graphicFrameLocks noChangeAspect="1"/>
          </p:cNvGraphicFramePr>
          <p:nvPr/>
        </p:nvGraphicFramePr>
        <p:xfrm>
          <a:off x="2643174" y="3929066"/>
          <a:ext cx="3547407" cy="947780"/>
        </p:xfrm>
        <a:graphic>
          <a:graphicData uri="http://schemas.openxmlformats.org/presentationml/2006/ole">
            <p:oleObj spid="_x0000_s4110" name="Equation" r:id="rId7" imgW="1663560" imgH="444240" progId="Equation.DSMT4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28662" y="5286388"/>
            <a:ext cx="76097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 usually in optics, incident field induced polarization that </a:t>
            </a:r>
          </a:p>
          <a:p>
            <a:r>
              <a:rPr lang="en-US" dirty="0" smtClean="0"/>
              <a:t>Is coherent with this field </a:t>
            </a:r>
            <a:endParaRPr lang="ru-RU" dirty="0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5130800" y="2336800"/>
          <a:ext cx="914400" cy="198438"/>
        </p:xfrm>
        <a:graphic>
          <a:graphicData uri="http://schemas.openxmlformats.org/presentationml/2006/ole">
            <p:oleObj spid="_x0000_s4111" name="Equation" r:id="rId8" imgW="914400" imgH="198720" progId="Equation.DSMT4">
              <p:embed/>
            </p:oleObj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4357686" y="5643578"/>
          <a:ext cx="928694" cy="441130"/>
        </p:xfrm>
        <a:graphic>
          <a:graphicData uri="http://schemas.openxmlformats.org/presentationml/2006/ole">
            <p:oleObj spid="_x0000_s4112" name="Equation" r:id="rId9" imgW="507960" imgH="241200" progId="Equation.DSMT4">
              <p:embed/>
            </p:oleObj>
          </a:graphicData>
        </a:graphic>
      </p:graphicFrame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7E0BF-0705-4D2E-A557-57DC783E1C3E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857232"/>
            <a:ext cx="74013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Let the wave in          is a sum of incident                     and </a:t>
            </a:r>
          </a:p>
          <a:p>
            <a:endParaRPr lang="en-US" dirty="0" smtClean="0"/>
          </a:p>
          <a:p>
            <a:r>
              <a:rPr lang="en-US" dirty="0" smtClean="0"/>
              <a:t>emitted  coherently by exciton waves   </a:t>
            </a:r>
            <a:endParaRPr lang="ru-RU" dirty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3000364" y="857232"/>
          <a:ext cx="478636" cy="506791"/>
        </p:xfrm>
        <a:graphic>
          <a:graphicData uri="http://schemas.openxmlformats.org/presentationml/2006/ole">
            <p:oleObj spid="_x0000_s23554" name="Equation" r:id="rId3" imgW="215640" imgH="228600" progId="Equation.DSMT4">
              <p:embed/>
            </p:oleObj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6072198" y="857232"/>
          <a:ext cx="1378394" cy="557223"/>
        </p:xfrm>
        <a:graphic>
          <a:graphicData uri="http://schemas.openxmlformats.org/presentationml/2006/ole">
            <p:oleObj spid="_x0000_s23555" name="Equation" r:id="rId4" imgW="596880" imgH="241200" progId="Equation.DSMT4">
              <p:embed/>
            </p:oleObj>
          </a:graphicData>
        </a:graphic>
      </p:graphicFrame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5715008" y="1500174"/>
          <a:ext cx="1282700" cy="539846"/>
        </p:xfrm>
        <a:graphic>
          <a:graphicData uri="http://schemas.openxmlformats.org/presentationml/2006/ole">
            <p:oleObj spid="_x0000_s23556" name="Equation" r:id="rId5" imgW="672840" imgH="241200" progId="Equation.DSMT4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28662" y="2143116"/>
            <a:ext cx="58849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Due to mirror symmetry in z=0                        </a:t>
            </a:r>
            <a:endParaRPr lang="ru-RU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5000628" y="2357430"/>
            <a:ext cx="500066" cy="19888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5715008" y="2214554"/>
          <a:ext cx="1000137" cy="400055"/>
        </p:xfrm>
        <a:graphic>
          <a:graphicData uri="http://schemas.openxmlformats.org/presentationml/2006/ole">
            <p:oleObj spid="_x0000_s23557" name="Equation" r:id="rId6" imgW="571320" imgH="228600" progId="Equation.DSMT4">
              <p:embed/>
            </p:oleObj>
          </a:graphicData>
        </a:graphic>
      </p:graphicFrame>
      <p:sp>
        <p:nvSpPr>
          <p:cNvPr id="9" name="Стрелка вправо 8"/>
          <p:cNvSpPr/>
          <p:nvPr/>
        </p:nvSpPr>
        <p:spPr>
          <a:xfrm>
            <a:off x="1142976" y="2857496"/>
            <a:ext cx="571504" cy="214314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2071670" y="2786058"/>
          <a:ext cx="1772554" cy="388505"/>
        </p:xfrm>
        <a:graphic>
          <a:graphicData uri="http://schemas.openxmlformats.org/presentationml/2006/ole">
            <p:oleObj spid="_x0000_s23558" name="Equation" r:id="rId7" imgW="927000" imgH="203040" progId="Equation.DSMT4">
              <p:embed/>
            </p:oleObj>
          </a:graphicData>
        </a:graphic>
      </p:graphicFrame>
      <p:sp>
        <p:nvSpPr>
          <p:cNvPr id="11" name="Стрелка вправо 10"/>
          <p:cNvSpPr/>
          <p:nvPr/>
        </p:nvSpPr>
        <p:spPr>
          <a:xfrm>
            <a:off x="4071934" y="2857496"/>
            <a:ext cx="500066" cy="214314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/>
        </p:nvGraphicFramePr>
        <p:xfrm>
          <a:off x="4857752" y="2714620"/>
          <a:ext cx="928694" cy="464347"/>
        </p:xfrm>
        <a:graphic>
          <a:graphicData uri="http://schemas.openxmlformats.org/presentationml/2006/ole">
            <p:oleObj spid="_x0000_s23559" name="Equation" r:id="rId8" imgW="457200" imgH="228600" progId="Equation.DSMT4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000100" y="3643314"/>
            <a:ext cx="7473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Fare from the resonance                                                        </a:t>
            </a:r>
            <a:endParaRPr lang="ru-RU" dirty="0"/>
          </a:p>
        </p:txBody>
      </p:sp>
      <p:sp>
        <p:nvSpPr>
          <p:cNvPr id="14" name="Стрелка вправо 13"/>
          <p:cNvSpPr/>
          <p:nvPr/>
        </p:nvSpPr>
        <p:spPr>
          <a:xfrm>
            <a:off x="4143372" y="3786190"/>
            <a:ext cx="500066" cy="19888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5" name="Объект 14"/>
          <p:cNvGraphicFramePr>
            <a:graphicFrameLocks noChangeAspect="1"/>
          </p:cNvGraphicFramePr>
          <p:nvPr/>
        </p:nvGraphicFramePr>
        <p:xfrm>
          <a:off x="4786314" y="3643314"/>
          <a:ext cx="1634145" cy="428628"/>
        </p:xfrm>
        <a:graphic>
          <a:graphicData uri="http://schemas.openxmlformats.org/presentationml/2006/ole">
            <p:oleObj spid="_x0000_s23560" name="Equation" r:id="rId9" imgW="774360" imgH="203040" progId="Equation.DSMT4">
              <p:embed/>
            </p:oleObj>
          </a:graphicData>
        </a:graphic>
      </p:graphicFrame>
      <p:sp>
        <p:nvSpPr>
          <p:cNvPr id="16" name="Стрелка вправо 15"/>
          <p:cNvSpPr/>
          <p:nvPr/>
        </p:nvSpPr>
        <p:spPr>
          <a:xfrm>
            <a:off x="6572264" y="3786190"/>
            <a:ext cx="500066" cy="19888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7" name="Объект 16"/>
          <p:cNvGraphicFramePr>
            <a:graphicFrameLocks noChangeAspect="1"/>
          </p:cNvGraphicFramePr>
          <p:nvPr/>
        </p:nvGraphicFramePr>
        <p:xfrm>
          <a:off x="7215206" y="3643314"/>
          <a:ext cx="1785950" cy="428628"/>
        </p:xfrm>
        <a:graphic>
          <a:graphicData uri="http://schemas.openxmlformats.org/presentationml/2006/ole">
            <p:oleObj spid="_x0000_s23561" name="Equation" r:id="rId10" imgW="952200" imgH="228600" progId="Equation.DSMT4">
              <p:embed/>
            </p:oleObj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3214678" y="4214818"/>
            <a:ext cx="29867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absorption is absent </a:t>
            </a:r>
            <a:endParaRPr lang="ru-RU" dirty="0"/>
          </a:p>
        </p:txBody>
      </p:sp>
      <p:graphicFrame>
        <p:nvGraphicFramePr>
          <p:cNvPr id="19" name="Объект 18"/>
          <p:cNvGraphicFramePr>
            <a:graphicFrameLocks noChangeAspect="1"/>
          </p:cNvGraphicFramePr>
          <p:nvPr/>
        </p:nvGraphicFramePr>
        <p:xfrm>
          <a:off x="2285984" y="4786322"/>
          <a:ext cx="4541416" cy="1071570"/>
        </p:xfrm>
        <a:graphic>
          <a:graphicData uri="http://schemas.openxmlformats.org/presentationml/2006/ole">
            <p:oleObj spid="_x0000_s23562" name="Equation" r:id="rId11" imgW="2260440" imgH="533160" progId="Equation.DSMT4">
              <p:embed/>
            </p:oleObj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2928926" y="6000768"/>
            <a:ext cx="34211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Solve this square equation</a:t>
            </a:r>
            <a:endParaRPr lang="ru-RU" dirty="0"/>
          </a:p>
        </p:txBody>
      </p:sp>
      <p:sp>
        <p:nvSpPr>
          <p:cNvPr id="21" name="Номер слайда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0283C2-9981-46E7-9ECF-9F74BDE71239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/>
        </p:nvGraphicFramePr>
        <p:xfrm>
          <a:off x="2643174" y="1071546"/>
          <a:ext cx="4035440" cy="2105447"/>
        </p:xfrm>
        <a:graphic>
          <a:graphicData uri="http://schemas.openxmlformats.org/presentationml/2006/ole">
            <p:oleObj spid="_x0000_s24578" name="Equation" r:id="rId3" imgW="1752480" imgH="914400" progId="Equation.DSMT4">
              <p:embed/>
            </p:oleObj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143108" y="428604"/>
            <a:ext cx="61050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Will get for reflectivity and transmission of QW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286116" y="3571876"/>
            <a:ext cx="2714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Absorption by QW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1928794" y="4357694"/>
          <a:ext cx="5502656" cy="1071570"/>
        </p:xfrm>
        <a:graphic>
          <a:graphicData uri="http://schemas.openxmlformats.org/presentationml/2006/ole">
            <p:oleObj spid="_x0000_s24579" name="Equation" r:id="rId4" imgW="2412720" imgH="469800" progId="Equation.DSMT4">
              <p:embed/>
            </p:oleObj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161C-97B6-4448-8A60-EB63EA989CDD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161C-97B6-4448-8A60-EB63EA989CDD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2844" y="1643050"/>
            <a:ext cx="8850500" cy="181588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Quantum well can not be considered as a dielectric media.  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It is a 2D molecule. 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We can’t use usual dielectric function. 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Nonlocal response.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00364" y="0"/>
            <a:ext cx="311335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Exciton in a QW</a:t>
            </a:r>
          </a:p>
          <a:p>
            <a:pPr algn="ctr"/>
            <a:r>
              <a:rPr lang="en-US" dirty="0" smtClean="0"/>
              <a:t>Remaining</a:t>
            </a:r>
            <a:endParaRPr lang="ru-RU" dirty="0"/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0424" name="Rectangle 8"/>
          <p:cNvSpPr>
            <a:spLocks noChangeArrowheads="1"/>
          </p:cNvSpPr>
          <p:nvPr/>
        </p:nvSpPr>
        <p:spPr bwMode="auto">
          <a:xfrm>
            <a:off x="0" y="1762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785786" y="1571612"/>
          <a:ext cx="6429420" cy="857256"/>
        </p:xfrm>
        <a:graphic>
          <a:graphicData uri="http://schemas.openxmlformats.org/presentationml/2006/ole">
            <p:oleObj spid="_x0000_s60425" name="Equation" r:id="rId3" imgW="3619440" imgH="482400" progId="Equation.DSMT4">
              <p:embed/>
            </p:oleObj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/>
        </p:nvGraphicFramePr>
        <p:xfrm>
          <a:off x="5056188" y="2428875"/>
          <a:ext cx="3819525" cy="795338"/>
        </p:xfrm>
        <a:graphic>
          <a:graphicData uri="http://schemas.openxmlformats.org/presentationml/2006/ole">
            <p:oleObj spid="_x0000_s60426" name="Equation" r:id="rId4" imgW="2197080" imgH="457200" progId="Equation.DSMT4">
              <p:embed/>
            </p:oleObj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/>
        </p:nvGraphicFramePr>
        <p:xfrm>
          <a:off x="100013" y="2481263"/>
          <a:ext cx="4248150" cy="804862"/>
        </p:xfrm>
        <a:graphic>
          <a:graphicData uri="http://schemas.openxmlformats.org/presentationml/2006/ole">
            <p:oleObj spid="_x0000_s60427" name="Equation" r:id="rId5" imgW="2412720" imgH="457200" progId="Equation.DSMT4">
              <p:embed/>
            </p:oleObj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/>
        </p:nvGraphicFramePr>
        <p:xfrm>
          <a:off x="857224" y="3429000"/>
          <a:ext cx="3406465" cy="857256"/>
        </p:xfrm>
        <a:graphic>
          <a:graphicData uri="http://schemas.openxmlformats.org/presentationml/2006/ole">
            <p:oleObj spid="_x0000_s60428" name="Equation" r:id="rId6" imgW="1917360" imgH="482400" progId="Equation.DSMT4">
              <p:embed/>
            </p:oleObj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/>
        </p:nvGraphicFramePr>
        <p:xfrm>
          <a:off x="5429256" y="3643314"/>
          <a:ext cx="2456356" cy="473076"/>
        </p:xfrm>
        <a:graphic>
          <a:graphicData uri="http://schemas.openxmlformats.org/presentationml/2006/ole">
            <p:oleObj spid="_x0000_s60429" name="Equation" r:id="rId7" imgW="1714320" imgH="330120" progId="Equation.DSMT4">
              <p:embed/>
            </p:oleObj>
          </a:graphicData>
        </a:graphic>
      </p:graphicFrame>
      <p:graphicFrame>
        <p:nvGraphicFramePr>
          <p:cNvPr id="16" name="Объект 15"/>
          <p:cNvGraphicFramePr>
            <a:graphicFrameLocks noChangeAspect="1"/>
          </p:cNvGraphicFramePr>
          <p:nvPr/>
        </p:nvGraphicFramePr>
        <p:xfrm>
          <a:off x="4214810" y="4500570"/>
          <a:ext cx="785818" cy="687591"/>
        </p:xfrm>
        <a:graphic>
          <a:graphicData uri="http://schemas.openxmlformats.org/presentationml/2006/ole">
            <p:oleObj spid="_x0000_s60430" name="Equation" r:id="rId8" imgW="507960" imgH="444240" progId="Equation.DSMT4">
              <p:embed/>
            </p:oleObj>
          </a:graphicData>
        </a:graphic>
      </p:graphicFrame>
      <p:graphicFrame>
        <p:nvGraphicFramePr>
          <p:cNvPr id="17" name="Объект 16"/>
          <p:cNvGraphicFramePr>
            <a:graphicFrameLocks noChangeAspect="1"/>
          </p:cNvGraphicFramePr>
          <p:nvPr/>
        </p:nvGraphicFramePr>
        <p:xfrm>
          <a:off x="536836" y="5429264"/>
          <a:ext cx="8139284" cy="776290"/>
        </p:xfrm>
        <a:graphic>
          <a:graphicData uri="http://schemas.openxmlformats.org/presentationml/2006/ole">
            <p:oleObj spid="_x0000_s60431" name="Equation" r:id="rId9" imgW="4394160" imgH="419040" progId="Equation.DSMT4">
              <p:embed/>
            </p:oleObj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571472" y="1000108"/>
            <a:ext cx="4439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QW Exciton Schrödinger equation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1285852" y="4572008"/>
            <a:ext cx="24304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2D approximation</a:t>
            </a:r>
            <a:endParaRPr lang="ru-RU" dirty="0"/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161C-97B6-4448-8A60-EB63EA989CDD}" type="slidenum">
              <a:rPr lang="ru-RU" smtClean="0"/>
              <a:pPr/>
              <a:t>9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2824</TotalTime>
  <Words>732</Words>
  <Application>Microsoft PowerPoint</Application>
  <PresentationFormat>Экран (4:3)</PresentationFormat>
  <Paragraphs>183</Paragraphs>
  <Slides>38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38</vt:i4>
      </vt:variant>
    </vt:vector>
  </HeadingPairs>
  <TitlesOfParts>
    <vt:vector size="42" baseType="lpstr">
      <vt:lpstr>Оформление по умолчанию</vt:lpstr>
      <vt:lpstr>Формула</vt:lpstr>
      <vt:lpstr>Graph</vt:lpstr>
      <vt:lpstr>Equation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</vt:vector>
  </TitlesOfParts>
  <Company>ФТИ Иоффе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Алексей Гуревич</dc:creator>
  <cp:lastModifiedBy>Kochereshko</cp:lastModifiedBy>
  <cp:revision>331</cp:revision>
  <dcterms:created xsi:type="dcterms:W3CDTF">2005-01-16T11:32:38Z</dcterms:created>
  <dcterms:modified xsi:type="dcterms:W3CDTF">2014-06-21T21:49:25Z</dcterms:modified>
</cp:coreProperties>
</file>