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93" r:id="rId2"/>
    <p:sldId id="294" r:id="rId3"/>
    <p:sldId id="295" r:id="rId4"/>
    <p:sldId id="296" r:id="rId5"/>
    <p:sldId id="322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1" r:id="rId19"/>
    <p:sldId id="310" r:id="rId20"/>
    <p:sldId id="321" r:id="rId21"/>
    <p:sldId id="317" r:id="rId22"/>
    <p:sldId id="316" r:id="rId23"/>
    <p:sldId id="313" r:id="rId24"/>
    <p:sldId id="318" r:id="rId25"/>
    <p:sldId id="319" r:id="rId26"/>
    <p:sldId id="320" r:id="rId27"/>
    <p:sldId id="323" r:id="rId28"/>
    <p:sldId id="312" r:id="rId29"/>
    <p:sldId id="314" r:id="rId30"/>
    <p:sldId id="315" r:id="rId31"/>
    <p:sldId id="297" r:id="rId32"/>
    <p:sldId id="324" r:id="rId33"/>
    <p:sldId id="325" r:id="rId34"/>
    <p:sldId id="326" r:id="rId35"/>
  </p:sldIdLst>
  <p:sldSz cx="9144000" cy="6858000" type="screen4x3"/>
  <p:notesSz cx="6797675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3399FF"/>
    <a:srgbClr val="FFFF66"/>
    <a:srgbClr val="66FF66"/>
    <a:srgbClr val="66FFCC"/>
    <a:srgbClr val="99FF99"/>
    <a:srgbClr val="CCFF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17" autoAdjust="0"/>
  </p:normalViewPr>
  <p:slideViewPr>
    <p:cSldViewPr>
      <p:cViewPr varScale="1">
        <p:scale>
          <a:sx n="79" d="100"/>
          <a:sy n="79" d="100"/>
        </p:scale>
        <p:origin x="-15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7" Type="http://schemas.openxmlformats.org/officeDocument/2006/relationships/image" Target="../media/image73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4" Type="http://schemas.openxmlformats.org/officeDocument/2006/relationships/image" Target="../media/image8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4" Type="http://schemas.openxmlformats.org/officeDocument/2006/relationships/image" Target="../media/image9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6" Type="http://schemas.openxmlformats.org/officeDocument/2006/relationships/image" Target="../media/image99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11" Type="http://schemas.openxmlformats.org/officeDocument/2006/relationships/image" Target="../media/image33.wmf"/><Relationship Id="rId5" Type="http://schemas.openxmlformats.org/officeDocument/2006/relationships/image" Target="../media/image27.wmf"/><Relationship Id="rId10" Type="http://schemas.openxmlformats.org/officeDocument/2006/relationships/image" Target="../media/image32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378950"/>
            <a:ext cx="29448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07B219-711E-4800-A53E-BD60F255CFAC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09116-AF62-45E6-9946-664E9225312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7648E-BCB4-418C-AB0D-3FB17494E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7648E-BCB4-418C-AB0D-3FB17494EE7C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7648E-BCB4-418C-AB0D-3FB17494EE7C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61EEA-8ACF-49B6-90A5-542FF400566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3E6EF-B9F1-4D26-A6D6-EA1A9A7463C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D3871-E8AD-4D7C-87C1-CDCEBDE0760D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0CC8674-6F70-4586-A34F-7F2D9F287D1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6161C-97B6-4448-8A60-EB63EA989CDD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8C3D8-C6BF-4EB9-AF58-12E5F8524D8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24AE7-A4F5-448F-83A9-EB5F58ADD1CC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87B25-B89C-4C00-9C5A-0E563081DE70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9A8D7-43B0-42D6-9680-04E8769AAC3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603A8-4271-4B43-9EEA-C62B63984C47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5D197-526A-4475-945F-5749A4F3771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C73FD-42D1-4426-BF34-FB1209050F44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9FD5226-CAF0-4BFE-892D-13ECC08E397E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4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3.bin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58.bin"/><Relationship Id="rId4" Type="http://schemas.openxmlformats.org/officeDocument/2006/relationships/oleObject" Target="../embeddings/oleObject5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61.bin"/><Relationship Id="rId4" Type="http://schemas.openxmlformats.org/officeDocument/2006/relationships/oleObject" Target="../embeddings/oleObject6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63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image" Target="../media/image74.emf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6.bin"/><Relationship Id="rId5" Type="http://schemas.openxmlformats.org/officeDocument/2006/relationships/oleObject" Target="../embeddings/oleObject65.bin"/><Relationship Id="rId10" Type="http://schemas.openxmlformats.org/officeDocument/2006/relationships/oleObject" Target="../embeddings/oleObject70.bin"/><Relationship Id="rId4" Type="http://schemas.openxmlformats.org/officeDocument/2006/relationships/oleObject" Target="../embeddings/oleObject64.bin"/><Relationship Id="rId9" Type="http://schemas.openxmlformats.org/officeDocument/2006/relationships/oleObject" Target="../embeddings/oleObject6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4.bin"/><Relationship Id="rId5" Type="http://schemas.openxmlformats.org/officeDocument/2006/relationships/oleObject" Target="../embeddings/oleObject73.bin"/><Relationship Id="rId4" Type="http://schemas.openxmlformats.org/officeDocument/2006/relationships/oleObject" Target="../embeddings/oleObject7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9.bin"/><Relationship Id="rId5" Type="http://schemas.openxmlformats.org/officeDocument/2006/relationships/oleObject" Target="../embeddings/oleObject78.bin"/><Relationship Id="rId4" Type="http://schemas.openxmlformats.org/officeDocument/2006/relationships/oleObject" Target="../embeddings/oleObject7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82.bin"/><Relationship Id="rId4" Type="http://schemas.openxmlformats.org/officeDocument/2006/relationships/oleObject" Target="../embeddings/oleObject8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8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85.bin"/><Relationship Id="rId5" Type="http://schemas.openxmlformats.org/officeDocument/2006/relationships/oleObject" Target="../embeddings/oleObject84.bin"/><Relationship Id="rId4" Type="http://schemas.openxmlformats.org/officeDocument/2006/relationships/oleObject" Target="../embeddings/oleObject83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90.bin"/><Relationship Id="rId5" Type="http://schemas.openxmlformats.org/officeDocument/2006/relationships/oleObject" Target="../embeddings/oleObject89.bin"/><Relationship Id="rId4" Type="http://schemas.openxmlformats.org/officeDocument/2006/relationships/oleObject" Target="../embeddings/oleObject8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93.bin"/><Relationship Id="rId4" Type="http://schemas.openxmlformats.org/officeDocument/2006/relationships/image" Target="../media/image101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oleObject" Target="../embeddings/oleObject33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7.bin"/><Relationship Id="rId12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6.bin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5.bin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4.bin"/><Relationship Id="rId9" Type="http://schemas.openxmlformats.org/officeDocument/2006/relationships/oleObject" Target="../embeddings/oleObject2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571744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3). </a:t>
            </a:r>
            <a:r>
              <a:rPr lang="en-US" u="sng" dirty="0" smtClean="0"/>
              <a:t>Optics of </a:t>
            </a:r>
            <a:r>
              <a:rPr lang="en-US" u="sng" dirty="0" err="1" smtClean="0"/>
              <a:t>excitons</a:t>
            </a:r>
            <a:r>
              <a:rPr lang="en-US" u="sng" dirty="0" smtClean="0"/>
              <a:t> in nanostructures</a:t>
            </a:r>
            <a:r>
              <a:rPr lang="en-US" dirty="0" smtClean="0"/>
              <a:t> (4h)</a:t>
            </a:r>
            <a:endParaRPr lang="ru-RU" dirty="0" smtClean="0"/>
          </a:p>
          <a:p>
            <a:r>
              <a:rPr lang="en-US" dirty="0" smtClean="0"/>
              <a:t>(exciton -photon interaction in an array of QWs; short-period SR; </a:t>
            </a:r>
          </a:p>
          <a:p>
            <a:r>
              <a:rPr lang="en-US" dirty="0" smtClean="0"/>
              <a:t>Bragg QW structures, diffraction from an array of QWW and QD; polaritons in </a:t>
            </a:r>
            <a:r>
              <a:rPr lang="en-US" dirty="0" err="1" smtClean="0"/>
              <a:t>microcavities</a:t>
            </a:r>
            <a:r>
              <a:rPr lang="en-US" dirty="0" smtClean="0"/>
              <a:t>)</a:t>
            </a:r>
            <a:endParaRPr lang="ru-R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571868" y="1142984"/>
            <a:ext cx="174599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Lection 4</a:t>
            </a:r>
            <a:endParaRPr lang="ru-RU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6977" name="Object 1"/>
          <p:cNvGraphicFramePr>
            <a:graphicFrameLocks noChangeAspect="1"/>
          </p:cNvGraphicFramePr>
          <p:nvPr/>
        </p:nvGraphicFramePr>
        <p:xfrm>
          <a:off x="2000232" y="3214686"/>
          <a:ext cx="5324634" cy="1037267"/>
        </p:xfrm>
        <a:graphic>
          <a:graphicData uri="http://schemas.openxmlformats.org/presentationml/2006/ole">
            <p:oleObj spid="_x0000_s126977" name="Equation" r:id="rId3" imgW="2197100" imgH="431800" progId="Equation.DSMT4">
              <p:embed/>
            </p:oleObj>
          </a:graphicData>
        </a:graphic>
      </p:graphicFrame>
      <p:graphicFrame>
        <p:nvGraphicFramePr>
          <p:cNvPr id="126979" name="Object 3"/>
          <p:cNvGraphicFramePr>
            <a:graphicFrameLocks noChangeAspect="1"/>
          </p:cNvGraphicFramePr>
          <p:nvPr/>
        </p:nvGraphicFramePr>
        <p:xfrm>
          <a:off x="2714612" y="428604"/>
          <a:ext cx="3429000" cy="1041400"/>
        </p:xfrm>
        <a:graphic>
          <a:graphicData uri="http://schemas.openxmlformats.org/presentationml/2006/ole">
            <p:oleObj spid="_x0000_s126979" name="Equation" r:id="rId4" imgW="1282700" imgH="39370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85852" y="1714488"/>
            <a:ext cx="64628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Dispersion equation for </a:t>
            </a:r>
            <a:r>
              <a:rPr lang="en-US" b="1" dirty="0" err="1" smtClean="0">
                <a:solidFill>
                  <a:srgbClr val="FF0000"/>
                </a:solidFill>
              </a:rPr>
              <a:t>polaritons</a:t>
            </a:r>
            <a:r>
              <a:rPr lang="en-US" b="1" dirty="0" smtClean="0">
                <a:solidFill>
                  <a:srgbClr val="FF0000"/>
                </a:solidFill>
              </a:rPr>
              <a:t> in the </a:t>
            </a:r>
            <a:r>
              <a:rPr lang="en-US" b="1" dirty="0" err="1" smtClean="0">
                <a:solidFill>
                  <a:srgbClr val="FF0000"/>
                </a:solidFill>
              </a:rPr>
              <a:t>infinit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Array of quantum wells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5000636"/>
            <a:ext cx="6646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 is clear that there are forbidden and allowed bands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71538" y="2928934"/>
            <a:ext cx="7000924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5953" name="Object 1"/>
          <p:cNvGraphicFramePr>
            <a:graphicFrameLocks noChangeAspect="1"/>
          </p:cNvGraphicFramePr>
          <p:nvPr/>
        </p:nvGraphicFramePr>
        <p:xfrm>
          <a:off x="1571604" y="1000108"/>
          <a:ext cx="879766" cy="428604"/>
        </p:xfrm>
        <a:graphic>
          <a:graphicData uri="http://schemas.openxmlformats.org/presentationml/2006/ole">
            <p:oleObj spid="_x0000_s125953" name="Equation" r:id="rId3" imgW="368140" imgH="177723" progId="Equation.DSMT4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28662" y="1000108"/>
            <a:ext cx="1593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             </a:t>
            </a:r>
            <a:endParaRPr lang="ru-RU" dirty="0"/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5955" name="Object 3"/>
          <p:cNvGraphicFramePr>
            <a:graphicFrameLocks noChangeAspect="1"/>
          </p:cNvGraphicFramePr>
          <p:nvPr/>
        </p:nvGraphicFramePr>
        <p:xfrm>
          <a:off x="3000364" y="1142984"/>
          <a:ext cx="4077193" cy="928694"/>
        </p:xfrm>
        <a:graphic>
          <a:graphicData uri="http://schemas.openxmlformats.org/presentationml/2006/ole">
            <p:oleObj spid="_x0000_s125955" name="Equation" r:id="rId4" imgW="1714500" imgH="393700" progId="Equation.DSMT4">
              <p:embed/>
            </p:oleObj>
          </a:graphicData>
        </a:graphic>
      </p:graphicFrame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5957" name="Object 5"/>
          <p:cNvGraphicFramePr>
            <a:graphicFrameLocks noChangeAspect="1"/>
          </p:cNvGraphicFramePr>
          <p:nvPr/>
        </p:nvGraphicFramePr>
        <p:xfrm>
          <a:off x="2571736" y="3000372"/>
          <a:ext cx="4118190" cy="1785950"/>
        </p:xfrm>
        <a:graphic>
          <a:graphicData uri="http://schemas.openxmlformats.org/presentationml/2006/ole">
            <p:oleObj spid="_x0000_s125957" name="Equation" r:id="rId5" imgW="1866900" imgH="81280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14414" y="2285992"/>
            <a:ext cx="3225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Forbidden band between</a:t>
            </a:r>
            <a:endParaRPr lang="ru-RU" u="sng" dirty="0"/>
          </a:p>
        </p:txBody>
      </p:sp>
      <p:sp>
        <p:nvSpPr>
          <p:cNvPr id="1259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5959" name="Object 7"/>
          <p:cNvGraphicFramePr>
            <a:graphicFrameLocks noChangeAspect="1"/>
          </p:cNvGraphicFramePr>
          <p:nvPr/>
        </p:nvGraphicFramePr>
        <p:xfrm>
          <a:off x="714348" y="5715016"/>
          <a:ext cx="2195412" cy="642942"/>
        </p:xfrm>
        <a:graphic>
          <a:graphicData uri="http://schemas.openxmlformats.org/presentationml/2006/ole">
            <p:oleObj spid="_x0000_s125959" name="Equation" r:id="rId6" imgW="1333500" imgH="393700" progId="Equation.DSMT4">
              <p:embed/>
            </p:oleObj>
          </a:graphicData>
        </a:graphic>
      </p:graphicFrame>
      <p:sp>
        <p:nvSpPr>
          <p:cNvPr id="1259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5961" name="Object 9"/>
          <p:cNvGraphicFramePr>
            <a:graphicFrameLocks noChangeAspect="1"/>
          </p:cNvGraphicFramePr>
          <p:nvPr/>
        </p:nvGraphicFramePr>
        <p:xfrm>
          <a:off x="3286116" y="5715016"/>
          <a:ext cx="5339991" cy="571504"/>
        </p:xfrm>
        <a:graphic>
          <a:graphicData uri="http://schemas.openxmlformats.org/presentationml/2006/ole">
            <p:oleObj spid="_x0000_s125961" name="Equation" r:id="rId7" imgW="2844800" imgH="304800" progId="Equation.DSMT4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643174" y="285728"/>
            <a:ext cx="4187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Optical band structure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472" y="5072074"/>
            <a:ext cx="3054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Edges of bands are at: 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571480"/>
            <a:ext cx="4721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Short period </a:t>
            </a:r>
            <a:r>
              <a:rPr lang="en-US" sz="3200" b="1" dirty="0" err="1" smtClean="0">
                <a:solidFill>
                  <a:srgbClr val="FF0000"/>
                </a:solidFill>
              </a:rPr>
              <a:t>superlattices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4929" name="Object 1"/>
          <p:cNvGraphicFramePr>
            <a:graphicFrameLocks noChangeAspect="1"/>
          </p:cNvGraphicFramePr>
          <p:nvPr/>
        </p:nvGraphicFramePr>
        <p:xfrm>
          <a:off x="6286512" y="642918"/>
          <a:ext cx="1263254" cy="428604"/>
        </p:xfrm>
        <a:graphic>
          <a:graphicData uri="http://schemas.openxmlformats.org/presentationml/2006/ole">
            <p:oleObj spid="_x0000_s124929" name="Equation" r:id="rId3" imgW="532937" imgH="177646" progId="Equation.DSMT4">
              <p:embed/>
            </p:oleObj>
          </a:graphicData>
        </a:graphic>
      </p:graphicFrame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4931" name="Object 3"/>
          <p:cNvGraphicFramePr>
            <a:graphicFrameLocks noChangeAspect="1"/>
          </p:cNvGraphicFramePr>
          <p:nvPr/>
        </p:nvGraphicFramePr>
        <p:xfrm>
          <a:off x="1652567" y="1428736"/>
          <a:ext cx="5867439" cy="1000132"/>
        </p:xfrm>
        <a:graphic>
          <a:graphicData uri="http://schemas.openxmlformats.org/presentationml/2006/ole">
            <p:oleObj spid="_x0000_s124931" name="Equation" r:id="rId4" imgW="2514600" imgH="431800" progId="Equation.DSMT4">
              <p:embed/>
            </p:oleObj>
          </a:graphicData>
        </a:graphic>
      </p:graphicFrame>
      <p:sp>
        <p:nvSpPr>
          <p:cNvPr id="1249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4933" name="Object 5"/>
          <p:cNvGraphicFramePr>
            <a:graphicFrameLocks noChangeAspect="1"/>
          </p:cNvGraphicFramePr>
          <p:nvPr/>
        </p:nvGraphicFramePr>
        <p:xfrm>
          <a:off x="4857752" y="2643182"/>
          <a:ext cx="2046918" cy="928694"/>
        </p:xfrm>
        <a:graphic>
          <a:graphicData uri="http://schemas.openxmlformats.org/presentationml/2006/ole">
            <p:oleObj spid="_x0000_s124933" name="Equation" r:id="rId5" imgW="1028700" imgH="46990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85918" y="2928934"/>
            <a:ext cx="2686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the other hand</a:t>
            </a:r>
            <a:endParaRPr lang="ru-RU" dirty="0"/>
          </a:p>
        </p:txBody>
      </p:sp>
      <p:sp>
        <p:nvSpPr>
          <p:cNvPr id="1249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4935" name="Object 7"/>
          <p:cNvGraphicFramePr>
            <a:graphicFrameLocks noChangeAspect="1"/>
          </p:cNvGraphicFramePr>
          <p:nvPr/>
        </p:nvGraphicFramePr>
        <p:xfrm>
          <a:off x="857224" y="4214818"/>
          <a:ext cx="2928959" cy="857256"/>
        </p:xfrm>
        <a:graphic>
          <a:graphicData uri="http://schemas.openxmlformats.org/presentationml/2006/ole">
            <p:oleObj spid="_x0000_s124935" name="Equation" r:id="rId6" imgW="1562100" imgH="457200" progId="Equation.DSMT4">
              <p:embed/>
            </p:oleObj>
          </a:graphicData>
        </a:graphic>
      </p:graphicFrame>
      <p:sp>
        <p:nvSpPr>
          <p:cNvPr id="12493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4937" name="Object 9"/>
          <p:cNvGraphicFramePr>
            <a:graphicFrameLocks noChangeAspect="1"/>
          </p:cNvGraphicFramePr>
          <p:nvPr/>
        </p:nvGraphicFramePr>
        <p:xfrm>
          <a:off x="5214942" y="4429132"/>
          <a:ext cx="2180288" cy="500066"/>
        </p:xfrm>
        <a:graphic>
          <a:graphicData uri="http://schemas.openxmlformats.org/presentationml/2006/ole">
            <p:oleObj spid="_x0000_s124937" name="Equation" r:id="rId7" imgW="1040948" imgH="241195" progId="Equation.DSMT4">
              <p:embed/>
            </p:oleObj>
          </a:graphicData>
        </a:graphic>
      </p:graphicFrame>
      <p:sp>
        <p:nvSpPr>
          <p:cNvPr id="12494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4939" name="Object 11"/>
          <p:cNvGraphicFramePr>
            <a:graphicFrameLocks noChangeAspect="1"/>
          </p:cNvGraphicFramePr>
          <p:nvPr/>
        </p:nvGraphicFramePr>
        <p:xfrm>
          <a:off x="4286248" y="4500570"/>
          <a:ext cx="446488" cy="357190"/>
        </p:xfrm>
        <a:graphic>
          <a:graphicData uri="http://schemas.openxmlformats.org/presentationml/2006/ole">
            <p:oleObj spid="_x0000_s124939" name="Equation" r:id="rId8" imgW="190417" imgH="152334" progId="Equation.DSMT4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285852" y="5715016"/>
            <a:ext cx="6836359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 this case we can use effective media approximation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428604"/>
            <a:ext cx="3728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Finite array of QWs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5852" y="1428736"/>
            <a:ext cx="684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u="sng" dirty="0" smtClean="0"/>
              <a:t>Weak exciton photon interaction</a:t>
            </a:r>
            <a:r>
              <a:rPr lang="en-US" dirty="0" smtClean="0"/>
              <a:t>                                )</a:t>
            </a:r>
            <a:endParaRPr lang="ru-RU" dirty="0"/>
          </a:p>
        </p:txBody>
      </p:sp>
      <p:graphicFrame>
        <p:nvGraphicFramePr>
          <p:cNvPr id="123905" name="Object 1"/>
          <p:cNvGraphicFramePr>
            <a:graphicFrameLocks noChangeAspect="1"/>
          </p:cNvGraphicFramePr>
          <p:nvPr/>
        </p:nvGraphicFramePr>
        <p:xfrm>
          <a:off x="5572132" y="1214422"/>
          <a:ext cx="2222515" cy="500066"/>
        </p:xfrm>
        <a:graphic>
          <a:graphicData uri="http://schemas.openxmlformats.org/presentationml/2006/ole">
            <p:oleObj spid="_x0000_s123905" name="Equation" r:id="rId3" imgW="1143000" imgH="254000" progId="Equation.DSMT4">
              <p:embed/>
            </p:oleObj>
          </a:graphicData>
        </a:graphic>
      </p:graphicFrame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3907" name="Object 3"/>
          <p:cNvGraphicFramePr>
            <a:graphicFrameLocks noChangeAspect="1"/>
          </p:cNvGraphicFramePr>
          <p:nvPr/>
        </p:nvGraphicFramePr>
        <p:xfrm>
          <a:off x="1785918" y="2500306"/>
          <a:ext cx="5692389" cy="785818"/>
        </p:xfrm>
        <a:graphic>
          <a:graphicData uri="http://schemas.openxmlformats.org/presentationml/2006/ole">
            <p:oleObj spid="_x0000_s123907" name="Equation" r:id="rId4" imgW="2832100" imgH="393700" progId="Equation.DSMT4">
              <p:embed/>
            </p:oleObj>
          </a:graphicData>
        </a:graphic>
      </p:graphicFrame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3909" name="Object 5"/>
          <p:cNvGraphicFramePr>
            <a:graphicFrameLocks noChangeAspect="1"/>
          </p:cNvGraphicFramePr>
          <p:nvPr/>
        </p:nvGraphicFramePr>
        <p:xfrm>
          <a:off x="1500166" y="3714752"/>
          <a:ext cx="6592887" cy="1000125"/>
        </p:xfrm>
        <a:graphic>
          <a:graphicData uri="http://schemas.openxmlformats.org/presentationml/2006/ole">
            <p:oleObj spid="_x0000_s123909" name="Equation" r:id="rId5" imgW="3327120" imgH="50796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571480"/>
            <a:ext cx="4708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Arbitrary exciton photon interaction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9505" name="Object 1"/>
          <p:cNvGraphicFramePr>
            <a:graphicFrameLocks noChangeAspect="1"/>
          </p:cNvGraphicFramePr>
          <p:nvPr/>
        </p:nvGraphicFramePr>
        <p:xfrm>
          <a:off x="2500298" y="2000240"/>
          <a:ext cx="4462127" cy="2071702"/>
        </p:xfrm>
        <a:graphic>
          <a:graphicData uri="http://schemas.openxmlformats.org/presentationml/2006/ole">
            <p:oleObj spid="_x0000_s149505" name="Equation" r:id="rId3" imgW="1866090" imgH="863225" progId="Equation.DSMT4">
              <p:embed/>
            </p:oleObj>
          </a:graphicData>
        </a:graphic>
      </p:graphicFrame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9507" name="Object 3"/>
          <p:cNvGraphicFramePr>
            <a:graphicFrameLocks noChangeAspect="1"/>
          </p:cNvGraphicFramePr>
          <p:nvPr/>
        </p:nvGraphicFramePr>
        <p:xfrm>
          <a:off x="3929058" y="4643446"/>
          <a:ext cx="3241499" cy="642942"/>
        </p:xfrm>
        <a:graphic>
          <a:graphicData uri="http://schemas.openxmlformats.org/presentationml/2006/ole">
            <p:oleObj spid="_x0000_s149507" name="Equation" r:id="rId4" imgW="1155700" imgH="22860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14480" y="1928802"/>
            <a:ext cx="5929354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71868" y="1142984"/>
            <a:ext cx="1976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can obtain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786050" y="4714884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643042" y="5429264"/>
            <a:ext cx="642942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One can see that there is a special case </a:t>
            </a:r>
          </a:p>
          <a:p>
            <a:r>
              <a:rPr lang="en-US" dirty="0" smtClean="0"/>
              <a:t> </a:t>
            </a:r>
            <a:endParaRPr lang="ru-RU" dirty="0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6715140" y="5786454"/>
          <a:ext cx="1076034" cy="500066"/>
        </p:xfrm>
        <a:graphic>
          <a:graphicData uri="http://schemas.openxmlformats.org/presentationml/2006/ole">
            <p:oleObj spid="_x0000_s149508" name="Equation" r:id="rId5" imgW="495000" imgH="1774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428736"/>
            <a:ext cx="5637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Bragg quantum well structures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8481" name="Object 1"/>
          <p:cNvGraphicFramePr>
            <a:graphicFrameLocks noChangeAspect="1"/>
          </p:cNvGraphicFramePr>
          <p:nvPr/>
        </p:nvGraphicFramePr>
        <p:xfrm>
          <a:off x="6858016" y="1500174"/>
          <a:ext cx="1285884" cy="469842"/>
        </p:xfrm>
        <a:graphic>
          <a:graphicData uri="http://schemas.openxmlformats.org/presentationml/2006/ole">
            <p:oleObj spid="_x0000_s148481" name="Equation" r:id="rId3" imgW="494870" imgH="177646" progId="Equation.DSMT4">
              <p:embed/>
            </p:oleObj>
          </a:graphicData>
        </a:graphic>
      </p:graphicFrame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8483" name="Object 3"/>
          <p:cNvGraphicFramePr>
            <a:graphicFrameLocks noChangeAspect="1"/>
          </p:cNvGraphicFramePr>
          <p:nvPr/>
        </p:nvGraphicFramePr>
        <p:xfrm>
          <a:off x="2285984" y="3000372"/>
          <a:ext cx="4643470" cy="2185162"/>
        </p:xfrm>
        <a:graphic>
          <a:graphicData uri="http://schemas.openxmlformats.org/presentationml/2006/ole">
            <p:oleObj spid="_x0000_s148483" name="Equation" r:id="rId4" imgW="1943100" imgH="9144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500174"/>
            <a:ext cx="5184791" cy="510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71736" y="428604"/>
            <a:ext cx="4274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Bragg quantum well structures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8072494" cy="469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28794" y="571480"/>
            <a:ext cx="5991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Bragg quantum well </a:t>
            </a:r>
            <a:r>
              <a:rPr lang="en-US" b="1" dirty="0" smtClean="0">
                <a:solidFill>
                  <a:srgbClr val="FF0000"/>
                </a:solidFill>
              </a:rPr>
              <a:t>structures, experiment 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285860"/>
            <a:ext cx="5293273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14414" y="214290"/>
            <a:ext cx="65244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Bragg QWs.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Photonic band-gap </a:t>
            </a:r>
            <a:r>
              <a:rPr lang="en-US" sz="2800" b="1" dirty="0" smtClean="0">
                <a:solidFill>
                  <a:srgbClr val="FF0000"/>
                </a:solidFill>
              </a:rPr>
              <a:t>versus super radiance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7554" y="357166"/>
            <a:ext cx="2298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Microcavity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714488"/>
            <a:ext cx="5940425" cy="297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5409" name="Object 1"/>
          <p:cNvGraphicFramePr>
            <a:graphicFrameLocks noChangeAspect="1"/>
          </p:cNvGraphicFramePr>
          <p:nvPr/>
        </p:nvGraphicFramePr>
        <p:xfrm>
          <a:off x="2214546" y="5715016"/>
          <a:ext cx="4620819" cy="857256"/>
        </p:xfrm>
        <a:graphic>
          <a:graphicData uri="http://schemas.openxmlformats.org/presentationml/2006/ole">
            <p:oleObj spid="_x0000_s145409" name="Equation" r:id="rId4" imgW="2108200" imgH="393700" progId="Equation.DSMT4">
              <p:embed/>
            </p:oleObj>
          </a:graphicData>
        </a:graphic>
      </p:graphicFrame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5411" name="Object 3"/>
          <p:cNvGraphicFramePr>
            <a:graphicFrameLocks noChangeAspect="1"/>
          </p:cNvGraphicFramePr>
          <p:nvPr/>
        </p:nvGraphicFramePr>
        <p:xfrm>
          <a:off x="1142976" y="928670"/>
          <a:ext cx="939800" cy="571500"/>
        </p:xfrm>
        <a:graphic>
          <a:graphicData uri="http://schemas.openxmlformats.org/presentationml/2006/ole">
            <p:oleObj spid="_x0000_s145411" name="Equation" r:id="rId5" imgW="368280" imgH="228600" progId="Equation.DSMT4">
              <p:embed/>
            </p:oleObj>
          </a:graphicData>
        </a:graphic>
      </p:graphicFrame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54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5415" name="Object 7"/>
          <p:cNvGraphicFramePr>
            <a:graphicFrameLocks noChangeAspect="1"/>
          </p:cNvGraphicFramePr>
          <p:nvPr/>
        </p:nvGraphicFramePr>
        <p:xfrm>
          <a:off x="4429124" y="928670"/>
          <a:ext cx="893762" cy="534988"/>
        </p:xfrm>
        <a:graphic>
          <a:graphicData uri="http://schemas.openxmlformats.org/presentationml/2006/ole">
            <p:oleObj spid="_x0000_s145415" name="Equation" r:id="rId6" imgW="380880" imgH="228600" progId="Equation.DSMT4">
              <p:embed/>
            </p:oleObj>
          </a:graphicData>
        </a:graphic>
      </p:graphicFrame>
      <p:sp>
        <p:nvSpPr>
          <p:cNvPr id="14541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542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5419" name="Object 11"/>
          <p:cNvGraphicFramePr>
            <a:graphicFrameLocks noChangeAspect="1"/>
          </p:cNvGraphicFramePr>
          <p:nvPr/>
        </p:nvGraphicFramePr>
        <p:xfrm>
          <a:off x="6929454" y="928670"/>
          <a:ext cx="984250" cy="571500"/>
        </p:xfrm>
        <a:graphic>
          <a:graphicData uri="http://schemas.openxmlformats.org/presentationml/2006/ole">
            <p:oleObj spid="_x0000_s145419" name="Equation" r:id="rId7" imgW="393480" imgH="228600" progId="Equation.DSMT4">
              <p:embed/>
            </p:oleObj>
          </a:graphicData>
        </a:graphic>
      </p:graphicFrame>
      <p:sp>
        <p:nvSpPr>
          <p:cNvPr id="14542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542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5423" name="Object 15"/>
          <p:cNvGraphicFramePr>
            <a:graphicFrameLocks noChangeAspect="1"/>
          </p:cNvGraphicFramePr>
          <p:nvPr/>
        </p:nvGraphicFramePr>
        <p:xfrm>
          <a:off x="500034" y="1714488"/>
          <a:ext cx="979249" cy="500042"/>
        </p:xfrm>
        <a:graphic>
          <a:graphicData uri="http://schemas.openxmlformats.org/presentationml/2006/ole">
            <p:oleObj spid="_x0000_s145423" name="Equation" r:id="rId8" imgW="444307" imgH="228501" progId="Equation.DSMT4">
              <p:embed/>
            </p:oleObj>
          </a:graphicData>
        </a:graphic>
      </p:graphicFrame>
      <p:sp>
        <p:nvSpPr>
          <p:cNvPr id="14542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5425" name="Object 17"/>
          <p:cNvGraphicFramePr>
            <a:graphicFrameLocks noChangeAspect="1"/>
          </p:cNvGraphicFramePr>
          <p:nvPr/>
        </p:nvGraphicFramePr>
        <p:xfrm>
          <a:off x="3143240" y="4929198"/>
          <a:ext cx="614954" cy="428604"/>
        </p:xfrm>
        <a:graphic>
          <a:graphicData uri="http://schemas.openxmlformats.org/presentationml/2006/ole">
            <p:oleObj spid="_x0000_s145425" name="Equation" r:id="rId9" imgW="317087" imgH="215619" progId="Equation.DSMT4">
              <p:embed/>
            </p:oleObj>
          </a:graphicData>
        </a:graphic>
      </p:graphicFrame>
      <p:sp>
        <p:nvSpPr>
          <p:cNvPr id="14542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5427" name="Object 19"/>
          <p:cNvGraphicFramePr>
            <a:graphicFrameLocks noChangeAspect="1"/>
          </p:cNvGraphicFramePr>
          <p:nvPr/>
        </p:nvGraphicFramePr>
        <p:xfrm>
          <a:off x="6429388" y="4714884"/>
          <a:ext cx="1729875" cy="928670"/>
        </p:xfrm>
        <a:graphic>
          <a:graphicData uri="http://schemas.openxmlformats.org/presentationml/2006/ole">
            <p:oleObj spid="_x0000_s145427" name="Equation" r:id="rId10" imgW="901309" imgH="482391" progId="Equation.DSMT4">
              <p:embed/>
            </p:oleObj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42844" y="1000108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Layers              refractive indexes                thickness                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4071934" y="4929198"/>
            <a:ext cx="934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cavity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857224" y="5929330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layers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21" name="Object 1"/>
          <p:cNvGraphicFramePr>
            <a:graphicFrameLocks noChangeAspect="1"/>
          </p:cNvGraphicFramePr>
          <p:nvPr/>
        </p:nvGraphicFramePr>
        <p:xfrm>
          <a:off x="3071802" y="2643182"/>
          <a:ext cx="2480487" cy="714380"/>
        </p:xfrm>
        <a:graphic>
          <a:graphicData uri="http://schemas.openxmlformats.org/presentationml/2006/ole">
            <p:oleObj spid="_x0000_s30721" name="Equation" r:id="rId3" imgW="1193800" imgH="342900" progId="Equation.DSMT4">
              <p:embed/>
            </p:oleObj>
          </a:graphicData>
        </a:graphic>
      </p:graphicFrame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2000232" y="3357562"/>
          <a:ext cx="3192059" cy="571504"/>
        </p:xfrm>
        <a:graphic>
          <a:graphicData uri="http://schemas.openxmlformats.org/presentationml/2006/ole">
            <p:oleObj spid="_x0000_s30723" name="Equation" r:id="rId4" imgW="2184120" imgH="393480" progId="Equation.DSMT4">
              <p:embed/>
            </p:oleObj>
          </a:graphicData>
        </a:graphic>
      </p:graphicFrame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1785918" y="4572008"/>
          <a:ext cx="5417382" cy="928694"/>
        </p:xfrm>
        <a:graphic>
          <a:graphicData uri="http://schemas.openxmlformats.org/presentationml/2006/ole">
            <p:oleObj spid="_x0000_s30725" name="Equation" r:id="rId5" imgW="2667000" imgH="457200" progId="Equation.DSMT4">
              <p:embed/>
            </p:oleObj>
          </a:graphicData>
        </a:graphic>
      </p:graphicFrame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2714612" y="5643578"/>
          <a:ext cx="4522802" cy="471489"/>
        </p:xfrm>
        <a:graphic>
          <a:graphicData uri="http://schemas.openxmlformats.org/presentationml/2006/ole">
            <p:oleObj spid="_x0000_s30727" name="Equation" r:id="rId6" imgW="2463800" imgH="25400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85918" y="285728"/>
            <a:ext cx="5705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Periodical structures with QWs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5852" y="1000108"/>
            <a:ext cx="66784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 the period of the structure is so that the exciton </a:t>
            </a:r>
          </a:p>
          <a:p>
            <a:r>
              <a:rPr lang="en-US" dirty="0" smtClean="0"/>
              <a:t>wavefunctions  in neighbor well are not overlap. In </a:t>
            </a:r>
          </a:p>
          <a:p>
            <a:r>
              <a:rPr lang="en-US" dirty="0" smtClean="0"/>
              <a:t>this case exciton contribution to the polarization is a </a:t>
            </a:r>
          </a:p>
          <a:p>
            <a:r>
              <a:rPr lang="en-US" dirty="0" smtClean="0"/>
              <a:t>sum over separate wells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71538" y="3429000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357818" y="3429000"/>
            <a:ext cx="3438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Consider </a:t>
            </a:r>
            <a:r>
              <a:rPr lang="en-US" u="sng" dirty="0" smtClean="0"/>
              <a:t>only lowest state</a:t>
            </a:r>
            <a:endParaRPr lang="ru-RU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1928794" y="5643578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643042" y="4071942"/>
            <a:ext cx="6256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Electromagnetic field induce exciton polarization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857364"/>
            <a:ext cx="3325812" cy="464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14678" y="714356"/>
            <a:ext cx="2029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Microcavity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572560" cy="4449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35716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Distribution of the electromagnetic field in a </a:t>
            </a:r>
            <a:r>
              <a:rPr lang="en-US" sz="2800" b="1" dirty="0" err="1" smtClean="0">
                <a:solidFill>
                  <a:srgbClr val="FF0000"/>
                </a:solidFill>
              </a:rPr>
              <a:t>microcavity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6"/>
            <a:ext cx="742955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71604" y="357166"/>
            <a:ext cx="60512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Reflection from the Bragg </a:t>
            </a:r>
            <a:r>
              <a:rPr lang="en-US" sz="3200" b="1" dirty="0" smtClean="0">
                <a:solidFill>
                  <a:srgbClr val="FF0000"/>
                </a:solidFill>
              </a:rPr>
              <a:t>mirror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182" y="1214422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Stop-band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500042"/>
            <a:ext cx="3817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Two oscillator model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42337" name="Object 1"/>
          <p:cNvGraphicFramePr>
            <a:graphicFrameLocks noChangeAspect="1"/>
          </p:cNvGraphicFramePr>
          <p:nvPr/>
        </p:nvGraphicFramePr>
        <p:xfrm>
          <a:off x="4071934" y="1357298"/>
          <a:ext cx="653111" cy="428604"/>
        </p:xfrm>
        <a:graphic>
          <a:graphicData uri="http://schemas.openxmlformats.org/presentationml/2006/ole">
            <p:oleObj spid="_x0000_s142337" name="Equation" r:id="rId3" imgW="304536" imgH="203024" progId="Equation.DSMT4">
              <p:embed/>
            </p:oleObj>
          </a:graphicData>
        </a:graphic>
      </p:graphicFrame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42339" name="Object 3"/>
          <p:cNvGraphicFramePr>
            <a:graphicFrameLocks noChangeAspect="1"/>
          </p:cNvGraphicFramePr>
          <p:nvPr/>
        </p:nvGraphicFramePr>
        <p:xfrm>
          <a:off x="6572264" y="1285860"/>
          <a:ext cx="648203" cy="500042"/>
        </p:xfrm>
        <a:graphic>
          <a:graphicData uri="http://schemas.openxmlformats.org/presentationml/2006/ole">
            <p:oleObj spid="_x0000_s142339" name="Equation" r:id="rId4" imgW="330057" imgH="253890" progId="Equation.DSMT4">
              <p:embed/>
            </p:oleObj>
          </a:graphicData>
        </a:graphic>
      </p:graphicFrame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42341" name="Object 5"/>
          <p:cNvGraphicFramePr>
            <a:graphicFrameLocks noChangeAspect="1"/>
          </p:cNvGraphicFramePr>
          <p:nvPr/>
        </p:nvGraphicFramePr>
        <p:xfrm>
          <a:off x="4857752" y="1857364"/>
          <a:ext cx="2160491" cy="714356"/>
        </p:xfrm>
        <a:graphic>
          <a:graphicData uri="http://schemas.openxmlformats.org/presentationml/2006/ole">
            <p:oleObj spid="_x0000_s142341" name="Equation" r:id="rId5" imgW="1180588" imgH="393529" progId="Equation.DSMT4">
              <p:embed/>
            </p:oleObj>
          </a:graphicData>
        </a:graphic>
      </p:graphicFrame>
      <p:sp>
        <p:nvSpPr>
          <p:cNvPr id="142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42343" name="Object 7"/>
          <p:cNvGraphicFramePr>
            <a:graphicFrameLocks noChangeAspect="1"/>
          </p:cNvGraphicFramePr>
          <p:nvPr/>
        </p:nvGraphicFramePr>
        <p:xfrm>
          <a:off x="1990725" y="2687638"/>
          <a:ext cx="5256213" cy="1839912"/>
        </p:xfrm>
        <a:graphic>
          <a:graphicData uri="http://schemas.openxmlformats.org/presentationml/2006/ole">
            <p:oleObj spid="_x0000_s142343" name="Equation" r:id="rId6" imgW="2463480" imgH="863280" progId="Equation.DSMT4">
              <p:embed/>
            </p:oleObj>
          </a:graphicData>
        </a:graphic>
      </p:graphicFrame>
      <p:sp>
        <p:nvSpPr>
          <p:cNvPr id="142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42345" name="Object 9"/>
          <p:cNvGraphicFramePr>
            <a:graphicFrameLocks noChangeAspect="1"/>
          </p:cNvGraphicFramePr>
          <p:nvPr/>
        </p:nvGraphicFramePr>
        <p:xfrm>
          <a:off x="2857488" y="5357826"/>
          <a:ext cx="4071965" cy="534028"/>
        </p:xfrm>
        <a:graphic>
          <a:graphicData uri="http://schemas.openxmlformats.org/presentationml/2006/ole">
            <p:oleObj spid="_x0000_s142345" name="Equation" r:id="rId7" imgW="1739900" imgH="228600" progId="Equation.DSMT4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42976" y="1285860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Electromagnetic field               polarization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000232" y="2000240"/>
            <a:ext cx="2747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polarization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785918" y="4714884"/>
            <a:ext cx="5410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Looking for the solution in harmonic form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7217" name="Object 1"/>
          <p:cNvGraphicFramePr>
            <a:graphicFrameLocks noChangeAspect="1"/>
          </p:cNvGraphicFramePr>
          <p:nvPr/>
        </p:nvGraphicFramePr>
        <p:xfrm>
          <a:off x="5929322" y="928670"/>
          <a:ext cx="2722451" cy="500042"/>
        </p:xfrm>
        <a:graphic>
          <a:graphicData uri="http://schemas.openxmlformats.org/presentationml/2006/ole">
            <p:oleObj spid="_x0000_s137217" name="Equation" r:id="rId3" imgW="1396394" imgH="253890" progId="Equation.DSMT4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7158" y="928670"/>
            <a:ext cx="5408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 to the exciton and cavity resonances</a:t>
            </a:r>
            <a:endParaRPr lang="ru-RU" dirty="0"/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7219" name="Object 3"/>
          <p:cNvGraphicFramePr>
            <a:graphicFrameLocks noChangeAspect="1"/>
          </p:cNvGraphicFramePr>
          <p:nvPr/>
        </p:nvGraphicFramePr>
        <p:xfrm>
          <a:off x="1714480" y="2786058"/>
          <a:ext cx="3415630" cy="1214446"/>
        </p:xfrm>
        <a:graphic>
          <a:graphicData uri="http://schemas.openxmlformats.org/presentationml/2006/ole">
            <p:oleObj spid="_x0000_s137219" name="Equation" r:id="rId4" imgW="1282700" imgH="457200" progId="Equation.DSMT4">
              <p:embed/>
            </p:oleObj>
          </a:graphicData>
        </a:graphic>
      </p:graphicFrame>
      <p:sp>
        <p:nvSpPr>
          <p:cNvPr id="1372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7221" name="Object 5"/>
          <p:cNvGraphicFramePr>
            <a:graphicFrameLocks noChangeAspect="1"/>
          </p:cNvGraphicFramePr>
          <p:nvPr/>
        </p:nvGraphicFramePr>
        <p:xfrm>
          <a:off x="6072198" y="3000372"/>
          <a:ext cx="1785950" cy="571504"/>
        </p:xfrm>
        <a:graphic>
          <a:graphicData uri="http://schemas.openxmlformats.org/presentationml/2006/ole">
            <p:oleObj spid="_x0000_s137221" name="Equation" r:id="rId5" imgW="711200" imgH="228600" progId="Equation.DSMT4">
              <p:embed/>
            </p:oleObj>
          </a:graphicData>
        </a:graphic>
      </p:graphicFrame>
      <p:sp>
        <p:nvSpPr>
          <p:cNvPr id="1372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7223" name="Object 7"/>
          <p:cNvGraphicFramePr>
            <a:graphicFrameLocks noChangeAspect="1"/>
          </p:cNvGraphicFramePr>
          <p:nvPr/>
        </p:nvGraphicFramePr>
        <p:xfrm>
          <a:off x="4429124" y="4286256"/>
          <a:ext cx="1819056" cy="857256"/>
        </p:xfrm>
        <a:graphic>
          <a:graphicData uri="http://schemas.openxmlformats.org/presentationml/2006/ole">
            <p:oleObj spid="_x0000_s137223" name="Equation" r:id="rId6" imgW="825500" imgH="39370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357554" y="4572008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786182" y="1785926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solution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500042"/>
            <a:ext cx="5482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Weak exciton photon coupling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6193" name="Object 1"/>
          <p:cNvGraphicFramePr>
            <a:graphicFrameLocks noChangeAspect="1"/>
          </p:cNvGraphicFramePr>
          <p:nvPr/>
        </p:nvGraphicFramePr>
        <p:xfrm>
          <a:off x="3286116" y="1285860"/>
          <a:ext cx="2327894" cy="642942"/>
        </p:xfrm>
        <a:graphic>
          <a:graphicData uri="http://schemas.openxmlformats.org/presentationml/2006/ole">
            <p:oleObj spid="_x0000_s136193" name="Equation" r:id="rId3" imgW="1002865" imgH="279279" progId="Equation.DSMT4">
              <p:embed/>
            </p:oleObj>
          </a:graphicData>
        </a:graphic>
      </p:graphicFrame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6195" name="Object 3"/>
          <p:cNvGraphicFramePr>
            <a:graphicFrameLocks noChangeAspect="1"/>
          </p:cNvGraphicFramePr>
          <p:nvPr/>
        </p:nvGraphicFramePr>
        <p:xfrm>
          <a:off x="1285852" y="2285992"/>
          <a:ext cx="2759946" cy="857256"/>
        </p:xfrm>
        <a:graphic>
          <a:graphicData uri="http://schemas.openxmlformats.org/presentationml/2006/ole">
            <p:oleObj spid="_x0000_s136195" name="Equation" r:id="rId4" imgW="1256755" imgH="393529" progId="Equation.DSMT4">
              <p:embed/>
            </p:oleObj>
          </a:graphicData>
        </a:graphic>
      </p:graphicFrame>
      <p:sp>
        <p:nvSpPr>
          <p:cNvPr id="136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6197" name="Object 5"/>
          <p:cNvGraphicFramePr>
            <a:graphicFrameLocks noChangeAspect="1"/>
          </p:cNvGraphicFramePr>
          <p:nvPr/>
        </p:nvGraphicFramePr>
        <p:xfrm>
          <a:off x="4786314" y="2071678"/>
          <a:ext cx="2685692" cy="1026882"/>
        </p:xfrm>
        <a:graphic>
          <a:graphicData uri="http://schemas.openxmlformats.org/presentationml/2006/ole">
            <p:oleObj spid="_x0000_s136197" name="Equation" r:id="rId5" imgW="1294838" imgH="495085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4348" y="3857628"/>
            <a:ext cx="724589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the exciton photon modes – the same resonant frequency </a:t>
            </a:r>
          </a:p>
          <a:p>
            <a:r>
              <a:rPr lang="en-US" dirty="0" smtClean="0"/>
              <a:t>b</a:t>
            </a:r>
            <a:r>
              <a:rPr lang="en-US" dirty="0" smtClean="0"/>
              <a:t>ut different damping 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500042"/>
            <a:ext cx="5656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Strong exciton photon coupling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5169" name="Object 1"/>
          <p:cNvGraphicFramePr>
            <a:graphicFrameLocks noChangeAspect="1"/>
          </p:cNvGraphicFramePr>
          <p:nvPr/>
        </p:nvGraphicFramePr>
        <p:xfrm>
          <a:off x="3286116" y="1285860"/>
          <a:ext cx="2327894" cy="642942"/>
        </p:xfrm>
        <a:graphic>
          <a:graphicData uri="http://schemas.openxmlformats.org/presentationml/2006/ole">
            <p:oleObj spid="_x0000_s135169" name="Equation" r:id="rId4" imgW="1002865" imgH="279279" progId="Equation.DSMT4">
              <p:embed/>
            </p:oleObj>
          </a:graphicData>
        </a:graphic>
      </p:graphicFrame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5171" name="Object 3"/>
          <p:cNvGraphicFramePr>
            <a:graphicFrameLocks noChangeAspect="1"/>
          </p:cNvGraphicFramePr>
          <p:nvPr/>
        </p:nvGraphicFramePr>
        <p:xfrm>
          <a:off x="1357290" y="2357430"/>
          <a:ext cx="2759946" cy="857256"/>
        </p:xfrm>
        <a:graphic>
          <a:graphicData uri="http://schemas.openxmlformats.org/presentationml/2006/ole">
            <p:oleObj spid="_x0000_s135171" name="Equation" r:id="rId5" imgW="1256755" imgH="393529" progId="Equation.DSMT4">
              <p:embed/>
            </p:oleObj>
          </a:graphicData>
        </a:graphic>
      </p:graphicFrame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5173" name="Object 5"/>
          <p:cNvGraphicFramePr>
            <a:graphicFrameLocks noChangeAspect="1"/>
          </p:cNvGraphicFramePr>
          <p:nvPr/>
        </p:nvGraphicFramePr>
        <p:xfrm>
          <a:off x="4857752" y="2143116"/>
          <a:ext cx="2673430" cy="1000132"/>
        </p:xfrm>
        <a:graphic>
          <a:graphicData uri="http://schemas.openxmlformats.org/presentationml/2006/ole">
            <p:oleObj spid="_x0000_s135173" name="Equation" r:id="rId6" imgW="1320227" imgH="495085" progId="Equation.DSMT4">
              <p:embed/>
            </p:oleObj>
          </a:graphicData>
        </a:graphic>
      </p:graphicFrame>
      <p:sp>
        <p:nvSpPr>
          <p:cNvPr id="1351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5175" name="Object 7"/>
          <p:cNvGraphicFramePr>
            <a:graphicFrameLocks noChangeAspect="1"/>
          </p:cNvGraphicFramePr>
          <p:nvPr/>
        </p:nvGraphicFramePr>
        <p:xfrm>
          <a:off x="5000628" y="3500438"/>
          <a:ext cx="1714511" cy="462340"/>
        </p:xfrm>
        <a:graphic>
          <a:graphicData uri="http://schemas.openxmlformats.org/presentationml/2006/ole">
            <p:oleObj spid="_x0000_s135175" name="Equation" r:id="rId7" imgW="850900" imgH="228600" progId="Equation.DSMT4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928926" y="3500438"/>
            <a:ext cx="1917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Raby</a:t>
            </a:r>
            <a:r>
              <a:rPr lang="en-US" dirty="0" smtClean="0"/>
              <a:t> splitting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4714884"/>
            <a:ext cx="8072494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the exciton photon modes – the same </a:t>
            </a:r>
            <a:r>
              <a:rPr lang="en-US" dirty="0" smtClean="0"/>
              <a:t>damping but different </a:t>
            </a:r>
            <a:r>
              <a:rPr lang="en-US" dirty="0" smtClean="0"/>
              <a:t>resonant </a:t>
            </a:r>
            <a:r>
              <a:rPr lang="en-US" dirty="0" smtClean="0"/>
              <a:t>frequencies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4" y="428604"/>
            <a:ext cx="69691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Polariton</a:t>
            </a:r>
            <a:r>
              <a:rPr lang="en-US" sz="3200" b="1" dirty="0" smtClean="0">
                <a:solidFill>
                  <a:srgbClr val="FF0000"/>
                </a:solidFill>
              </a:rPr>
              <a:t> effective mass in </a:t>
            </a:r>
            <a:r>
              <a:rPr lang="en-US" sz="3200" b="1" dirty="0" err="1" smtClean="0">
                <a:solidFill>
                  <a:srgbClr val="FF0000"/>
                </a:solidFill>
              </a:rPr>
              <a:t>microcavity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785918" y="1500174"/>
          <a:ext cx="5457987" cy="1154112"/>
        </p:xfrm>
        <a:graphic>
          <a:graphicData uri="http://schemas.openxmlformats.org/presentationml/2006/ole">
            <p:oleObj spid="_x0000_s150530" name="Equation" r:id="rId3" imgW="2882880" imgH="609480" progId="Equation.DSMT4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2857488" y="2857496"/>
          <a:ext cx="3041872" cy="714379"/>
        </p:xfrm>
        <a:graphic>
          <a:graphicData uri="http://schemas.openxmlformats.org/presentationml/2006/ole">
            <p:oleObj spid="_x0000_s150531" name="Equation" r:id="rId4" imgW="1676160" imgH="393480" progId="Equation.DSMT4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643306" y="3714752"/>
          <a:ext cx="1857388" cy="829897"/>
        </p:xfrm>
        <a:graphic>
          <a:graphicData uri="http://schemas.openxmlformats.org/presentationml/2006/ole">
            <p:oleObj spid="_x0000_s150532" name="Equation" r:id="rId5" imgW="1193760" imgH="533160" progId="Equation.DSMT4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6000760" y="4643446"/>
          <a:ext cx="1292797" cy="785818"/>
        </p:xfrm>
        <a:graphic>
          <a:graphicData uri="http://schemas.openxmlformats.org/presentationml/2006/ole">
            <p:oleObj spid="_x0000_s150533" name="Equation" r:id="rId6" imgW="647640" imgH="393480" progId="Equation.DSMT4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2000232" y="4714884"/>
          <a:ext cx="1320752" cy="718304"/>
        </p:xfrm>
        <a:graphic>
          <a:graphicData uri="http://schemas.openxmlformats.org/presentationml/2006/ole">
            <p:oleObj spid="_x0000_s150534" name="Equation" r:id="rId7" imgW="723600" imgH="39348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71604" y="5929330"/>
            <a:ext cx="628654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photon mass is of the order of 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6512106" y="5929330"/>
          <a:ext cx="921174" cy="500066"/>
        </p:xfrm>
        <a:graphic>
          <a:graphicData uri="http://schemas.openxmlformats.org/presentationml/2006/ole">
            <p:oleObj spid="_x0000_s150535" name="Equation" r:id="rId8" imgW="444240" imgH="24120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62337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357298"/>
            <a:ext cx="4500594" cy="289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00100" y="428604"/>
            <a:ext cx="7458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Exciton and photon modes in </a:t>
            </a:r>
            <a:r>
              <a:rPr lang="en-US" sz="3200" b="1" dirty="0" err="1" smtClean="0">
                <a:solidFill>
                  <a:srgbClr val="FF0000"/>
                </a:solidFill>
              </a:rPr>
              <a:t>microcavity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143361" name="Object 1"/>
          <p:cNvGraphicFramePr>
            <a:graphicFrameLocks noChangeAspect="1"/>
          </p:cNvGraphicFramePr>
          <p:nvPr/>
        </p:nvGraphicFramePr>
        <p:xfrm>
          <a:off x="5000628" y="1428736"/>
          <a:ext cx="3824286" cy="2974945"/>
        </p:xfrm>
        <a:graphic>
          <a:graphicData uri="http://schemas.openxmlformats.org/presentationml/2006/ole">
            <p:oleObj spid="_x0000_s143361" name="Graph" r:id="rId5" imgW="3202560" imgH="2491200" progId="Origin50.Graph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71612"/>
            <a:ext cx="5940425" cy="466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85918" y="285728"/>
            <a:ext cx="5723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Parametric </a:t>
            </a:r>
            <a:r>
              <a:rPr lang="en-US" sz="3200" b="1" dirty="0" err="1" smtClean="0">
                <a:solidFill>
                  <a:srgbClr val="FF0000"/>
                </a:solidFill>
              </a:rPr>
              <a:t>polariton</a:t>
            </a:r>
            <a:r>
              <a:rPr lang="en-US" sz="3200" b="1" dirty="0" smtClean="0">
                <a:solidFill>
                  <a:srgbClr val="FF0000"/>
                </a:solidFill>
              </a:rPr>
              <a:t> scattering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4753" name="Object 1"/>
          <p:cNvGraphicFramePr>
            <a:graphicFrameLocks noChangeAspect="1"/>
          </p:cNvGraphicFramePr>
          <p:nvPr/>
        </p:nvGraphicFramePr>
        <p:xfrm>
          <a:off x="2152213" y="928670"/>
          <a:ext cx="4445875" cy="928694"/>
        </p:xfrm>
        <a:graphic>
          <a:graphicData uri="http://schemas.openxmlformats.org/presentationml/2006/ole">
            <p:oleObj spid="_x0000_s74753" name="Equation" r:id="rId3" imgW="2145369" imgH="444307" progId="Equation.DSMT4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5786" y="357166"/>
            <a:ext cx="7452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Exciton polarization in turn, induced electromagnetic field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2786058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Substituting        into         we obtain equation for polarizations in different wells</a:t>
            </a:r>
            <a:endParaRPr lang="ru-RU" dirty="0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4755" name="Object 3"/>
          <p:cNvGraphicFramePr>
            <a:graphicFrameLocks noChangeAspect="1"/>
          </p:cNvGraphicFramePr>
          <p:nvPr/>
        </p:nvGraphicFramePr>
        <p:xfrm>
          <a:off x="6000760" y="1857364"/>
          <a:ext cx="2425406" cy="857256"/>
        </p:xfrm>
        <a:graphic>
          <a:graphicData uri="http://schemas.openxmlformats.org/presentationml/2006/ole">
            <p:oleObj spid="_x0000_s74755" name="Equation" r:id="rId4" imgW="1104900" imgH="39370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2976" y="2071678"/>
            <a:ext cx="4410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 consider average over the QW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2143108" y="2786058"/>
          <a:ext cx="357190" cy="386956"/>
        </p:xfrm>
        <a:graphic>
          <a:graphicData uri="http://schemas.openxmlformats.org/presentationml/2006/ole">
            <p:oleObj spid="_x0000_s74757" name="Equation" r:id="rId5" imgW="152280" imgH="164880" progId="Equation.DSMT4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3214678" y="2786058"/>
          <a:ext cx="527847" cy="500066"/>
        </p:xfrm>
        <a:graphic>
          <a:graphicData uri="http://schemas.openxmlformats.org/presentationml/2006/ole">
            <p:oleObj spid="_x0000_s74759" name="Equation" r:id="rId6" imgW="241200" imgH="228600" progId="Equation.DSMT4">
              <p:embed/>
            </p:oleObj>
          </a:graphicData>
        </a:graphic>
      </p:graphicFrame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4760" name="Object 8"/>
          <p:cNvGraphicFramePr>
            <a:graphicFrameLocks noChangeAspect="1"/>
          </p:cNvGraphicFramePr>
          <p:nvPr/>
        </p:nvGraphicFramePr>
        <p:xfrm>
          <a:off x="2071670" y="3786190"/>
          <a:ext cx="4213638" cy="747246"/>
        </p:xfrm>
        <a:graphic>
          <a:graphicData uri="http://schemas.openxmlformats.org/presentationml/2006/ole">
            <p:oleObj spid="_x0000_s74760" name="Equation" r:id="rId7" imgW="1930400" imgH="342900" progId="Equation.DSMT4">
              <p:embed/>
            </p:oleObj>
          </a:graphicData>
        </a:graphic>
      </p:graphicFrame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4762" name="Object 10"/>
          <p:cNvGraphicFramePr>
            <a:graphicFrameLocks noChangeAspect="1"/>
          </p:cNvGraphicFramePr>
          <p:nvPr/>
        </p:nvGraphicFramePr>
        <p:xfrm>
          <a:off x="3357554" y="4643446"/>
          <a:ext cx="2214579" cy="515462"/>
        </p:xfrm>
        <a:graphic>
          <a:graphicData uri="http://schemas.openxmlformats.org/presentationml/2006/ole">
            <p:oleObj spid="_x0000_s74762" name="Equation" r:id="rId8" imgW="1104840" imgH="253800" progId="Equation.DSMT4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428860" y="4714884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85786" y="5286388"/>
            <a:ext cx="73933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a </a:t>
            </a:r>
            <a:r>
              <a:rPr lang="en-US" dirty="0" smtClean="0"/>
              <a:t>task for </a:t>
            </a:r>
            <a:r>
              <a:rPr lang="en-US" dirty="0" err="1" smtClean="0"/>
              <a:t>eigenwaves</a:t>
            </a:r>
            <a:r>
              <a:rPr lang="en-US" dirty="0" smtClean="0"/>
              <a:t> in a chine of oscillators </a:t>
            </a:r>
            <a:r>
              <a:rPr lang="en-US" dirty="0" smtClean="0"/>
              <a:t>with </a:t>
            </a:r>
          </a:p>
          <a:p>
            <a:r>
              <a:rPr lang="en-US" dirty="0" smtClean="0"/>
              <a:t>resonance </a:t>
            </a:r>
            <a:r>
              <a:rPr lang="en-US" dirty="0" smtClean="0"/>
              <a:t>frequency          damping               and coupling </a:t>
            </a:r>
          </a:p>
          <a:p>
            <a:r>
              <a:rPr lang="en-US" dirty="0" smtClean="0"/>
              <a:t>constants                                  </a:t>
            </a:r>
            <a:endParaRPr lang="ru-RU" dirty="0"/>
          </a:p>
        </p:txBody>
      </p:sp>
      <p:graphicFrame>
        <p:nvGraphicFramePr>
          <p:cNvPr id="2" name="Object 11"/>
          <p:cNvGraphicFramePr>
            <a:graphicFrameLocks noChangeAspect="1"/>
          </p:cNvGraphicFramePr>
          <p:nvPr/>
        </p:nvGraphicFramePr>
        <p:xfrm>
          <a:off x="3571868" y="5643578"/>
          <a:ext cx="381002" cy="457202"/>
        </p:xfrm>
        <a:graphic>
          <a:graphicData uri="http://schemas.openxmlformats.org/presentationml/2006/ole">
            <p:oleObj spid="_x0000_s74763" name="Equation" r:id="rId9" imgW="190440" imgH="228600" progId="Equation.DSMT4">
              <p:embed/>
            </p:oleObj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5429256" y="5715016"/>
          <a:ext cx="785818" cy="428628"/>
        </p:xfrm>
        <a:graphic>
          <a:graphicData uri="http://schemas.openxmlformats.org/presentationml/2006/ole">
            <p:oleObj spid="_x0000_s74764" name="Equation" r:id="rId10" imgW="419040" imgH="228600" progId="Equation.DSMT4">
              <p:embed/>
            </p:oleObj>
          </a:graphicData>
        </a:graphic>
      </p:graphicFrame>
      <p:graphicFrame>
        <p:nvGraphicFramePr>
          <p:cNvPr id="74765" name="Object 13"/>
          <p:cNvGraphicFramePr>
            <a:graphicFrameLocks noChangeAspect="1"/>
          </p:cNvGraphicFramePr>
          <p:nvPr/>
        </p:nvGraphicFramePr>
        <p:xfrm>
          <a:off x="2143108" y="6000768"/>
          <a:ext cx="568328" cy="464995"/>
        </p:xfrm>
        <a:graphic>
          <a:graphicData uri="http://schemas.openxmlformats.org/presentationml/2006/ole">
            <p:oleObj spid="_x0000_s74765" name="Equation" r:id="rId11" imgW="279360" imgH="2286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3714744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7620" y="428604"/>
            <a:ext cx="4778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Parametric </a:t>
            </a:r>
            <a:r>
              <a:rPr lang="en-US" b="1" dirty="0" err="1" smtClean="0">
                <a:solidFill>
                  <a:srgbClr val="FF0000"/>
                </a:solidFill>
              </a:rPr>
              <a:t>polariton</a:t>
            </a:r>
            <a:r>
              <a:rPr lang="en-US" b="1" dirty="0" smtClean="0">
                <a:solidFill>
                  <a:srgbClr val="FF0000"/>
                </a:solidFill>
              </a:rPr>
              <a:t> amplification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928802"/>
            <a:ext cx="7000924" cy="464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71604" y="357166"/>
            <a:ext cx="6071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Superaniance</a:t>
            </a:r>
            <a:r>
              <a:rPr lang="en-US" sz="3200" b="1" dirty="0" smtClean="0">
                <a:solidFill>
                  <a:srgbClr val="FF0000"/>
                </a:solidFill>
              </a:rPr>
              <a:t> in Bragg structures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3" y="642918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Substitute Bloch waves                      for infinite array of the wells </a:t>
            </a:r>
          </a:p>
          <a:p>
            <a:r>
              <a:rPr lang="en-US" dirty="0" smtClean="0"/>
              <a:t>and zero damping    </a:t>
            </a:r>
            <a:endParaRPr lang="ru-RU" dirty="0"/>
          </a:p>
        </p:txBody>
      </p:sp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03425" name="Object 1"/>
          <p:cNvGraphicFramePr>
            <a:graphicFrameLocks noChangeAspect="1"/>
          </p:cNvGraphicFramePr>
          <p:nvPr/>
        </p:nvGraphicFramePr>
        <p:xfrm>
          <a:off x="3214678" y="642918"/>
          <a:ext cx="1460193" cy="500066"/>
        </p:xfrm>
        <a:graphic>
          <a:graphicData uri="http://schemas.openxmlformats.org/presentationml/2006/ole">
            <p:oleObj spid="_x0000_s103425" name="Equation" r:id="rId3" imgW="698500" imgH="241300" progId="Equation.DSMT4">
              <p:embed/>
            </p:oleObj>
          </a:graphicData>
        </a:graphic>
      </p:graphicFrame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03427" name="Object 3"/>
          <p:cNvGraphicFramePr>
            <a:graphicFrameLocks noChangeAspect="1"/>
          </p:cNvGraphicFramePr>
          <p:nvPr/>
        </p:nvGraphicFramePr>
        <p:xfrm>
          <a:off x="1357290" y="1857364"/>
          <a:ext cx="6113903" cy="928694"/>
        </p:xfrm>
        <a:graphic>
          <a:graphicData uri="http://schemas.openxmlformats.org/presentationml/2006/ole">
            <p:oleObj spid="_x0000_s103427" name="Equation" r:id="rId4" imgW="3009900" imgH="45720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43174" y="3214686"/>
            <a:ext cx="3634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Obtain dispersion equation</a:t>
            </a:r>
            <a:endParaRPr lang="ru-RU" dirty="0"/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3429" name="Object 5"/>
          <p:cNvGraphicFramePr>
            <a:graphicFrameLocks noChangeAspect="1"/>
          </p:cNvGraphicFramePr>
          <p:nvPr/>
        </p:nvGraphicFramePr>
        <p:xfrm>
          <a:off x="2143108" y="4071942"/>
          <a:ext cx="4244462" cy="857256"/>
        </p:xfrm>
        <a:graphic>
          <a:graphicData uri="http://schemas.openxmlformats.org/presentationml/2006/ole">
            <p:oleObj spid="_x0000_s103429" name="Equation" r:id="rId5" imgW="1930400" imgH="39370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57290" y="5572140"/>
            <a:ext cx="6354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this is clear that not all             are available </a:t>
            </a:r>
            <a:endParaRPr lang="ru-RU" dirty="0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5286380" y="5643578"/>
          <a:ext cx="389662" cy="357190"/>
        </p:xfrm>
        <a:graphic>
          <a:graphicData uri="http://schemas.openxmlformats.org/presentationml/2006/ole">
            <p:oleObj spid="_x0000_s103430" name="Equation" r:id="rId6" imgW="152280" imgH="1396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214554"/>
            <a:ext cx="7946406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For the periodic array of quantum wells not all </a:t>
            </a:r>
          </a:p>
          <a:p>
            <a:r>
              <a:rPr lang="en-US" sz="3200" dirty="0" smtClean="0"/>
              <a:t>waves can propagate in the structure   </a:t>
            </a:r>
            <a:endParaRPr lang="ru-R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214290"/>
            <a:ext cx="3626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Method of transfer matrixes</a:t>
            </a:r>
            <a:endParaRPr lang="ru-RU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0" y="857232"/>
            <a:ext cx="8898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Transfer matrix thru N layers </a:t>
            </a:r>
            <a:r>
              <a:rPr lang="en-US" dirty="0" smtClean="0"/>
              <a:t>is the </a:t>
            </a:r>
            <a:r>
              <a:rPr lang="en-US" dirty="0" smtClean="0"/>
              <a:t>product of matrixes thru each layer</a:t>
            </a:r>
            <a:endParaRPr lang="ru-RU" dirty="0"/>
          </a:p>
        </p:txBody>
      </p:sp>
      <p:graphicFrame>
        <p:nvGraphicFramePr>
          <p:cNvPr id="104450" name="Object 2"/>
          <p:cNvGraphicFramePr>
            <a:graphicFrameLocks noChangeAspect="1"/>
          </p:cNvGraphicFramePr>
          <p:nvPr/>
        </p:nvGraphicFramePr>
        <p:xfrm>
          <a:off x="3000364" y="1500174"/>
          <a:ext cx="4330718" cy="3388748"/>
        </p:xfrm>
        <a:graphic>
          <a:graphicData uri="http://schemas.openxmlformats.org/presentationml/2006/ole">
            <p:oleObj spid="_x0000_s104450" name="Graph" r:id="rId3" imgW="3517920" imgH="2753280" progId="Origin50.Graph">
              <p:embed/>
            </p:oleObj>
          </a:graphicData>
        </a:graphic>
      </p:graphicFrame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4451" name="Object 3"/>
          <p:cNvGraphicFramePr>
            <a:graphicFrameLocks noChangeAspect="1"/>
          </p:cNvGraphicFramePr>
          <p:nvPr/>
        </p:nvGraphicFramePr>
        <p:xfrm>
          <a:off x="5500694" y="5429264"/>
          <a:ext cx="3082469" cy="1034250"/>
        </p:xfrm>
        <a:graphic>
          <a:graphicData uri="http://schemas.openxmlformats.org/presentationml/2006/ole">
            <p:oleObj spid="_x0000_s104451" name="Equation" r:id="rId4" imgW="1447560" imgH="482400" progId="Equation.DSMT4">
              <p:embed/>
            </p:oleObj>
          </a:graphicData>
        </a:graphic>
      </p:graphicFrame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4453" name="Object 5"/>
          <p:cNvGraphicFramePr>
            <a:graphicFrameLocks noChangeAspect="1"/>
          </p:cNvGraphicFramePr>
          <p:nvPr/>
        </p:nvGraphicFramePr>
        <p:xfrm>
          <a:off x="4071934" y="5429264"/>
          <a:ext cx="1321129" cy="1071570"/>
        </p:xfrm>
        <a:graphic>
          <a:graphicData uri="http://schemas.openxmlformats.org/presentationml/2006/ole">
            <p:oleObj spid="_x0000_s104453" name="Equation" r:id="rId5" imgW="583920" imgH="482400" progId="Equation.DSMT4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428596" y="1643050"/>
          <a:ext cx="1617860" cy="1000132"/>
        </p:xfrm>
        <a:graphic>
          <a:graphicData uri="http://schemas.openxmlformats.org/presentationml/2006/ole">
            <p:oleObj spid="_x0000_s104454" name="Equation" r:id="rId6" imgW="698400" imgH="431640" progId="Equation.DSMT4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2928926" y="5715016"/>
          <a:ext cx="892975" cy="571504"/>
        </p:xfrm>
        <a:graphic>
          <a:graphicData uri="http://schemas.openxmlformats.org/presentationml/2006/ole">
            <p:oleObj spid="_x0000_s104455" name="Equation" r:id="rId7" imgW="317160" imgH="203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050" name="Object 2"/>
          <p:cNvGraphicFramePr>
            <a:graphicFrameLocks noChangeAspect="1"/>
          </p:cNvGraphicFramePr>
          <p:nvPr/>
        </p:nvGraphicFramePr>
        <p:xfrm>
          <a:off x="2857488" y="571480"/>
          <a:ext cx="1000132" cy="492489"/>
        </p:xfrm>
        <a:graphic>
          <a:graphicData uri="http://schemas.openxmlformats.org/presentationml/2006/ole">
            <p:oleObj spid="_x0000_s130050" name="Equation" r:id="rId3" imgW="419100" imgH="228600" progId="Equation.DSMT4">
              <p:embed/>
            </p:oleObj>
          </a:graphicData>
        </a:graphic>
      </p:graphicFrame>
      <p:graphicFrame>
        <p:nvGraphicFramePr>
          <p:cNvPr id="130049" name="Object 1"/>
          <p:cNvGraphicFramePr>
            <a:graphicFrameLocks noChangeAspect="1"/>
          </p:cNvGraphicFramePr>
          <p:nvPr/>
        </p:nvGraphicFramePr>
        <p:xfrm>
          <a:off x="4572000" y="571480"/>
          <a:ext cx="928693" cy="476231"/>
        </p:xfrm>
        <a:graphic>
          <a:graphicData uri="http://schemas.openxmlformats.org/presentationml/2006/ole">
            <p:oleObj spid="_x0000_s130049" name="Equation" r:id="rId4" imgW="419100" imgH="228600" progId="Equation.DSMT4">
              <p:embed/>
            </p:oleObj>
          </a:graphicData>
        </a:graphic>
      </p:graphicFrame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1472" y="642918"/>
            <a:ext cx="80730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amplitudes                and                  are related to the plates </a:t>
            </a:r>
          </a:p>
          <a:p>
            <a:r>
              <a:rPr lang="en-US" dirty="0" smtClean="0"/>
              <a:t>       </a:t>
            </a:r>
          </a:p>
          <a:p>
            <a:r>
              <a:rPr lang="en-US" dirty="0" smtClean="0"/>
              <a:t>         and             </a:t>
            </a:r>
            <a:r>
              <a:rPr lang="en-US" dirty="0" err="1" smtClean="0"/>
              <a:t>and</a:t>
            </a:r>
            <a:r>
              <a:rPr lang="en-US" dirty="0" smtClean="0"/>
              <a:t> corresponds to </a:t>
            </a:r>
          </a:p>
          <a:p>
            <a:endParaRPr lang="en-US" dirty="0" smtClean="0"/>
          </a:p>
        </p:txBody>
      </p:sp>
      <p:sp>
        <p:nvSpPr>
          <p:cNvPr id="130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0053" name="Object 5"/>
          <p:cNvGraphicFramePr>
            <a:graphicFrameLocks noChangeAspect="1"/>
          </p:cNvGraphicFramePr>
          <p:nvPr/>
        </p:nvGraphicFramePr>
        <p:xfrm>
          <a:off x="785786" y="1214422"/>
          <a:ext cx="285720" cy="689089"/>
        </p:xfrm>
        <a:graphic>
          <a:graphicData uri="http://schemas.openxmlformats.org/presentationml/2006/ole">
            <p:oleObj spid="_x0000_s130053" name="Equation" r:id="rId5" imgW="164957" imgH="393359" progId="Equation.DSMT4">
              <p:embed/>
            </p:oleObj>
          </a:graphicData>
        </a:graphic>
      </p:graphicFrame>
      <p:graphicFrame>
        <p:nvGraphicFramePr>
          <p:cNvPr id="130055" name="Object 7"/>
          <p:cNvGraphicFramePr>
            <a:graphicFrameLocks noChangeAspect="1"/>
          </p:cNvGraphicFramePr>
          <p:nvPr/>
        </p:nvGraphicFramePr>
        <p:xfrm>
          <a:off x="2000232" y="1285860"/>
          <a:ext cx="460375" cy="688975"/>
        </p:xfrm>
        <a:graphic>
          <a:graphicData uri="http://schemas.openxmlformats.org/presentationml/2006/ole">
            <p:oleObj spid="_x0000_s130055" name="Equation" r:id="rId6" imgW="266400" imgH="393480" progId="Equation.DSMT4">
              <p:embed/>
            </p:oleObj>
          </a:graphicData>
        </a:graphic>
      </p:graphicFrame>
      <p:sp>
        <p:nvSpPr>
          <p:cNvPr id="1300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0056" name="Object 8"/>
          <p:cNvGraphicFramePr>
            <a:graphicFrameLocks noChangeAspect="1"/>
          </p:cNvGraphicFramePr>
          <p:nvPr/>
        </p:nvGraphicFramePr>
        <p:xfrm>
          <a:off x="5429256" y="1214422"/>
          <a:ext cx="642910" cy="591477"/>
        </p:xfrm>
        <a:graphic>
          <a:graphicData uri="http://schemas.openxmlformats.org/presentationml/2006/ole">
            <p:oleObj spid="_x0000_s130056" name="Equation" r:id="rId7" imgW="241091" imgH="215713" progId="Equation.DSMT4">
              <p:embed/>
            </p:oleObj>
          </a:graphicData>
        </a:graphic>
      </p:graphicFrame>
      <p:sp>
        <p:nvSpPr>
          <p:cNvPr id="13005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0058" name="Object 10"/>
          <p:cNvGraphicFramePr>
            <a:graphicFrameLocks noChangeAspect="1"/>
          </p:cNvGraphicFramePr>
          <p:nvPr/>
        </p:nvGraphicFramePr>
        <p:xfrm>
          <a:off x="2928926" y="2285992"/>
          <a:ext cx="691792" cy="571480"/>
        </p:xfrm>
        <a:graphic>
          <a:graphicData uri="http://schemas.openxmlformats.org/presentationml/2006/ole">
            <p:oleObj spid="_x0000_s130058" name="Equation" r:id="rId8" imgW="215619" imgH="177569" progId="Equation.DSMT4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57224" y="2357430"/>
            <a:ext cx="4209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Introduce new               as           </a:t>
            </a:r>
            <a:endParaRPr lang="ru-RU" dirty="0"/>
          </a:p>
        </p:txBody>
      </p:sp>
      <p:sp>
        <p:nvSpPr>
          <p:cNvPr id="13006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0060" name="Object 12"/>
          <p:cNvGraphicFramePr>
            <a:graphicFrameLocks noChangeAspect="1"/>
          </p:cNvGraphicFramePr>
          <p:nvPr/>
        </p:nvGraphicFramePr>
        <p:xfrm>
          <a:off x="4357686" y="2214554"/>
          <a:ext cx="1544484" cy="589712"/>
        </p:xfrm>
        <a:graphic>
          <a:graphicData uri="http://schemas.openxmlformats.org/presentationml/2006/ole">
            <p:oleObj spid="_x0000_s130060" name="Equation" r:id="rId9" imgW="520474" imgH="203112" progId="Equation.DSMT4">
              <p:embed/>
            </p:oleObj>
          </a:graphicData>
        </a:graphic>
      </p:graphicFrame>
      <p:sp>
        <p:nvSpPr>
          <p:cNvPr id="13006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0062" name="Object 14"/>
          <p:cNvGraphicFramePr>
            <a:graphicFrameLocks noChangeAspect="1"/>
          </p:cNvGraphicFramePr>
          <p:nvPr/>
        </p:nvGraphicFramePr>
        <p:xfrm>
          <a:off x="6429388" y="2214554"/>
          <a:ext cx="1428760" cy="576999"/>
        </p:xfrm>
        <a:graphic>
          <a:graphicData uri="http://schemas.openxmlformats.org/presentationml/2006/ole">
            <p:oleObj spid="_x0000_s130062" name="Equation" r:id="rId10" imgW="494870" imgH="203024" progId="Equation.DSMT4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42910" y="3000372"/>
            <a:ext cx="5287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 the light incident from the left            </a:t>
            </a:r>
            <a:endParaRPr lang="ru-RU" dirty="0"/>
          </a:p>
        </p:txBody>
      </p:sp>
      <p:sp>
        <p:nvSpPr>
          <p:cNvPr id="13006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0064" name="Object 16"/>
          <p:cNvGraphicFramePr>
            <a:graphicFrameLocks noChangeAspect="1"/>
          </p:cNvGraphicFramePr>
          <p:nvPr/>
        </p:nvGraphicFramePr>
        <p:xfrm>
          <a:off x="5786446" y="3000372"/>
          <a:ext cx="914408" cy="508005"/>
        </p:xfrm>
        <a:graphic>
          <a:graphicData uri="http://schemas.openxmlformats.org/presentationml/2006/ole">
            <p:oleObj spid="_x0000_s130064" name="Equation" r:id="rId11" imgW="431613" imgH="228501" progId="Equation.DSMT4">
              <p:embed/>
            </p:oleObj>
          </a:graphicData>
        </a:graphic>
      </p:graphicFrame>
      <p:sp>
        <p:nvSpPr>
          <p:cNvPr id="22" name="Стрелка вправо 21"/>
          <p:cNvSpPr/>
          <p:nvPr/>
        </p:nvSpPr>
        <p:spPr>
          <a:xfrm>
            <a:off x="5072066" y="3143248"/>
            <a:ext cx="428628" cy="14287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06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0066" name="Object 18"/>
          <p:cNvGraphicFramePr>
            <a:graphicFrameLocks noChangeAspect="1"/>
          </p:cNvGraphicFramePr>
          <p:nvPr/>
        </p:nvGraphicFramePr>
        <p:xfrm>
          <a:off x="2928926" y="3714752"/>
          <a:ext cx="2668419" cy="1071570"/>
        </p:xfrm>
        <a:graphic>
          <a:graphicData uri="http://schemas.openxmlformats.org/presentationml/2006/ole">
            <p:oleObj spid="_x0000_s130066" name="Equation" r:id="rId12" imgW="1206500" imgH="482600" progId="Equation.DSMT4">
              <p:embed/>
            </p:oleObj>
          </a:graphicData>
        </a:graphic>
      </p:graphicFrame>
      <p:sp>
        <p:nvSpPr>
          <p:cNvPr id="13006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0068" name="Object 20"/>
          <p:cNvGraphicFramePr>
            <a:graphicFrameLocks noChangeAspect="1"/>
          </p:cNvGraphicFramePr>
          <p:nvPr/>
        </p:nvGraphicFramePr>
        <p:xfrm>
          <a:off x="1643042" y="5500702"/>
          <a:ext cx="5756316" cy="1000132"/>
        </p:xfrm>
        <a:graphic>
          <a:graphicData uri="http://schemas.openxmlformats.org/presentationml/2006/ole">
            <p:oleObj spid="_x0000_s130068" name="Equation" r:id="rId13" imgW="2463800" imgH="431800" progId="Equation.DSMT4">
              <p:embed/>
            </p:oleObj>
          </a:graphicData>
        </a:graphic>
      </p:graphicFrame>
      <p:sp>
        <p:nvSpPr>
          <p:cNvPr id="27" name="Стрелка вниз 26"/>
          <p:cNvSpPr/>
          <p:nvPr/>
        </p:nvSpPr>
        <p:spPr>
          <a:xfrm>
            <a:off x="4357686" y="4929198"/>
            <a:ext cx="285752" cy="428628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9025" name="Object 1"/>
          <p:cNvGraphicFramePr>
            <a:graphicFrameLocks noChangeAspect="1"/>
          </p:cNvGraphicFramePr>
          <p:nvPr/>
        </p:nvGraphicFramePr>
        <p:xfrm>
          <a:off x="5857884" y="571480"/>
          <a:ext cx="928694" cy="493986"/>
        </p:xfrm>
        <a:graphic>
          <a:graphicData uri="http://schemas.openxmlformats.org/presentationml/2006/ole">
            <p:oleObj spid="_x0000_s129025" name="Equation" r:id="rId3" imgW="444307" imgH="228501" progId="Equation.DSMT4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14348" y="571480"/>
            <a:ext cx="5458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Let the light incident from the right            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5214942" y="714356"/>
            <a:ext cx="428628" cy="14287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9027" name="Object 3"/>
          <p:cNvGraphicFramePr>
            <a:graphicFrameLocks noChangeAspect="1"/>
          </p:cNvGraphicFramePr>
          <p:nvPr/>
        </p:nvGraphicFramePr>
        <p:xfrm>
          <a:off x="857224" y="1571612"/>
          <a:ext cx="1628781" cy="1025528"/>
        </p:xfrm>
        <a:graphic>
          <a:graphicData uri="http://schemas.openxmlformats.org/presentationml/2006/ole">
            <p:oleObj spid="_x0000_s129027" name="Equation" r:id="rId4" imgW="774364" imgH="482391" progId="Equation.DSMT4">
              <p:embed/>
            </p:oleObj>
          </a:graphicData>
        </a:graphic>
      </p:graphicFrame>
      <p:sp>
        <p:nvSpPr>
          <p:cNvPr id="8" name="Стрелка вправо 7"/>
          <p:cNvSpPr/>
          <p:nvPr/>
        </p:nvSpPr>
        <p:spPr>
          <a:xfrm>
            <a:off x="3000364" y="1928802"/>
            <a:ext cx="500066" cy="28575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9029" name="Object 5"/>
          <p:cNvGraphicFramePr>
            <a:graphicFrameLocks noChangeAspect="1"/>
          </p:cNvGraphicFramePr>
          <p:nvPr/>
        </p:nvGraphicFramePr>
        <p:xfrm>
          <a:off x="4000496" y="1571612"/>
          <a:ext cx="4089428" cy="1000132"/>
        </p:xfrm>
        <a:graphic>
          <a:graphicData uri="http://schemas.openxmlformats.org/presentationml/2006/ole">
            <p:oleObj spid="_x0000_s129029" name="Equation" r:id="rId5" imgW="1752600" imgH="431800" progId="Equation.DSMT4">
              <p:embed/>
            </p:oleObj>
          </a:graphicData>
        </a:graphic>
      </p:graphicFrame>
      <p:sp>
        <p:nvSpPr>
          <p:cNvPr id="129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9031" name="Object 7"/>
          <p:cNvGraphicFramePr>
            <a:graphicFrameLocks noChangeAspect="1"/>
          </p:cNvGraphicFramePr>
          <p:nvPr/>
        </p:nvGraphicFramePr>
        <p:xfrm>
          <a:off x="3714744" y="3214686"/>
          <a:ext cx="2140282" cy="500066"/>
        </p:xfrm>
        <a:graphic>
          <a:graphicData uri="http://schemas.openxmlformats.org/presentationml/2006/ole">
            <p:oleObj spid="_x0000_s129031" name="Equation" r:id="rId6" imgW="1016000" imgH="228600" progId="Equation.DSMT4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85786" y="3214686"/>
            <a:ext cx="7243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Taking into account                                       consequently</a:t>
            </a:r>
            <a:endParaRPr lang="ru-RU" dirty="0"/>
          </a:p>
        </p:txBody>
      </p:sp>
      <p:sp>
        <p:nvSpPr>
          <p:cNvPr id="129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9033" name="Object 9"/>
          <p:cNvGraphicFramePr>
            <a:graphicFrameLocks noChangeAspect="1"/>
          </p:cNvGraphicFramePr>
          <p:nvPr/>
        </p:nvGraphicFramePr>
        <p:xfrm>
          <a:off x="2928926" y="4143380"/>
          <a:ext cx="2881332" cy="1214446"/>
        </p:xfrm>
        <a:graphic>
          <a:graphicData uri="http://schemas.openxmlformats.org/presentationml/2006/ole">
            <p:oleObj spid="_x0000_s129033" name="Equation" r:id="rId7" imgW="1155700" imgH="482600" progId="Equation.DSMT4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71538" y="5715016"/>
            <a:ext cx="684296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We express the transfer matrix in terms of reflectivity </a:t>
            </a:r>
          </a:p>
          <a:p>
            <a:r>
              <a:rPr lang="en-US" dirty="0" smtClean="0"/>
              <a:t>and transmission coefficients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3174" y="500042"/>
            <a:ext cx="4081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Infinite chain of QWs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357298"/>
            <a:ext cx="5080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Bloch solutions (with period </a:t>
            </a:r>
            <a:r>
              <a:rPr lang="en-US" i="1" dirty="0" smtClean="0"/>
              <a:t>d</a:t>
            </a:r>
            <a:r>
              <a:rPr lang="en-US" dirty="0" smtClean="0"/>
              <a:t>)  satisfy </a:t>
            </a:r>
            <a:endParaRPr lang="ru-RU" dirty="0"/>
          </a:p>
        </p:txBody>
      </p:sp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28001" name="Object 1"/>
          <p:cNvGraphicFramePr>
            <a:graphicFrameLocks noChangeAspect="1"/>
          </p:cNvGraphicFramePr>
          <p:nvPr/>
        </p:nvGraphicFramePr>
        <p:xfrm>
          <a:off x="714348" y="2000240"/>
          <a:ext cx="1984855" cy="928694"/>
        </p:xfrm>
        <a:graphic>
          <a:graphicData uri="http://schemas.openxmlformats.org/presentationml/2006/ole">
            <p:oleObj spid="_x0000_s128001" name="Equation" r:id="rId3" imgW="1040948" imgH="482391" progId="Equation.DSMT4">
              <p:embed/>
            </p:oleObj>
          </a:graphicData>
        </a:graphic>
      </p:graphicFrame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8003" name="Object 3"/>
          <p:cNvGraphicFramePr>
            <a:graphicFrameLocks noChangeAspect="1"/>
          </p:cNvGraphicFramePr>
          <p:nvPr/>
        </p:nvGraphicFramePr>
        <p:xfrm>
          <a:off x="6215074" y="1928802"/>
          <a:ext cx="1902211" cy="1000132"/>
        </p:xfrm>
        <a:graphic>
          <a:graphicData uri="http://schemas.openxmlformats.org/presentationml/2006/ole">
            <p:oleObj spid="_x0000_s128003" name="Equation" r:id="rId4" imgW="927100" imgH="48260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143240" y="2214554"/>
            <a:ext cx="2686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the other hand</a:t>
            </a:r>
            <a:endParaRPr lang="ru-RU" dirty="0"/>
          </a:p>
        </p:txBody>
      </p:sp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8005" name="Object 5"/>
          <p:cNvGraphicFramePr>
            <a:graphicFrameLocks noChangeAspect="1"/>
          </p:cNvGraphicFramePr>
          <p:nvPr/>
        </p:nvGraphicFramePr>
        <p:xfrm>
          <a:off x="1214414" y="3214686"/>
          <a:ext cx="3971113" cy="1071570"/>
        </p:xfrm>
        <a:graphic>
          <a:graphicData uri="http://schemas.openxmlformats.org/presentationml/2006/ole">
            <p:oleObj spid="_x0000_s128005" name="Equation" r:id="rId5" imgW="1803400" imgH="482600" progId="Equation.DSMT4">
              <p:embed/>
            </p:oleObj>
          </a:graphicData>
        </a:graphic>
      </p:graphicFrame>
      <p:sp>
        <p:nvSpPr>
          <p:cNvPr id="12" name="Стрелка вправо 11"/>
          <p:cNvSpPr/>
          <p:nvPr/>
        </p:nvSpPr>
        <p:spPr>
          <a:xfrm>
            <a:off x="8429652" y="2285992"/>
            <a:ext cx="500034" cy="41319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0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8007" name="Object 7"/>
          <p:cNvGraphicFramePr>
            <a:graphicFrameLocks noChangeAspect="1"/>
          </p:cNvGraphicFramePr>
          <p:nvPr/>
        </p:nvGraphicFramePr>
        <p:xfrm>
          <a:off x="1071538" y="4500570"/>
          <a:ext cx="6875907" cy="1000132"/>
        </p:xfrm>
        <a:graphic>
          <a:graphicData uri="http://schemas.openxmlformats.org/presentationml/2006/ole">
            <p:oleObj spid="_x0000_s128007" name="Equation" r:id="rId6" imgW="3149600" imgH="457200" progId="Equation.DSMT4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715008" y="3500438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</a:t>
            </a:r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6929454" y="3500438"/>
            <a:ext cx="478342" cy="28575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0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2212</TotalTime>
  <Words>465</Words>
  <Application>Microsoft PowerPoint</Application>
  <PresentationFormat>Экран (4:3)</PresentationFormat>
  <Paragraphs>99</Paragraphs>
  <Slides>34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Оформление по умолчанию</vt:lpstr>
      <vt:lpstr>Equation</vt:lpstr>
      <vt:lpstr>Graph</vt:lpstr>
      <vt:lpstr>MathType 6.0 Equation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ФТИ Иоффе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Гуревич</dc:creator>
  <cp:lastModifiedBy>Kochereshko</cp:lastModifiedBy>
  <cp:revision>291</cp:revision>
  <dcterms:created xsi:type="dcterms:W3CDTF">2005-01-16T11:32:38Z</dcterms:created>
  <dcterms:modified xsi:type="dcterms:W3CDTF">2014-06-19T19:09:59Z</dcterms:modified>
</cp:coreProperties>
</file>