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3" r:id="rId2"/>
    <p:sldId id="302" r:id="rId3"/>
    <p:sldId id="305" r:id="rId4"/>
    <p:sldId id="304" r:id="rId5"/>
    <p:sldId id="306" r:id="rId6"/>
    <p:sldId id="320" r:id="rId7"/>
    <p:sldId id="309" r:id="rId8"/>
    <p:sldId id="303" r:id="rId9"/>
    <p:sldId id="321" r:id="rId10"/>
    <p:sldId id="299" r:id="rId11"/>
    <p:sldId id="314" r:id="rId12"/>
    <p:sldId id="308" r:id="rId13"/>
    <p:sldId id="327" r:id="rId14"/>
    <p:sldId id="294" r:id="rId15"/>
    <p:sldId id="295" r:id="rId16"/>
    <p:sldId id="296" r:id="rId17"/>
    <p:sldId id="297" r:id="rId18"/>
    <p:sldId id="298" r:id="rId19"/>
    <p:sldId id="301" r:id="rId20"/>
    <p:sldId id="311" r:id="rId21"/>
    <p:sldId id="312" r:id="rId22"/>
    <p:sldId id="300" r:id="rId23"/>
    <p:sldId id="313" r:id="rId24"/>
    <p:sldId id="315" r:id="rId25"/>
    <p:sldId id="316" r:id="rId26"/>
    <p:sldId id="317" r:id="rId27"/>
    <p:sldId id="318" r:id="rId28"/>
    <p:sldId id="334" r:id="rId29"/>
    <p:sldId id="333" r:id="rId30"/>
    <p:sldId id="335" r:id="rId31"/>
    <p:sldId id="337" r:id="rId32"/>
    <p:sldId id="310" r:id="rId33"/>
    <p:sldId id="319" r:id="rId34"/>
    <p:sldId id="323" r:id="rId35"/>
    <p:sldId id="322" r:id="rId36"/>
    <p:sldId id="324" r:id="rId37"/>
    <p:sldId id="307" r:id="rId38"/>
    <p:sldId id="325" r:id="rId39"/>
    <p:sldId id="336" r:id="rId40"/>
    <p:sldId id="328" r:id="rId41"/>
    <p:sldId id="326" r:id="rId42"/>
    <p:sldId id="329" r:id="rId43"/>
    <p:sldId id="330" r:id="rId44"/>
    <p:sldId id="331" r:id="rId45"/>
    <p:sldId id="332" r:id="rId46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FFFF66"/>
    <a:srgbClr val="66FF66"/>
    <a:srgbClr val="66FFCC"/>
    <a:srgbClr val="99FF99"/>
    <a:srgbClr val="CC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17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31.wmf"/><Relationship Id="rId1" Type="http://schemas.openxmlformats.org/officeDocument/2006/relationships/image" Target="../media/image78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1.wmf"/><Relationship Id="rId7" Type="http://schemas.openxmlformats.org/officeDocument/2006/relationships/image" Target="../media/image104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31.wmf"/><Relationship Id="rId10" Type="http://schemas.openxmlformats.org/officeDocument/2006/relationships/image" Target="../media/image107.wmf"/><Relationship Id="rId4" Type="http://schemas.openxmlformats.org/officeDocument/2006/relationships/image" Target="../media/image102.wmf"/><Relationship Id="rId9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7B219-711E-4800-A53E-BD60F255CFA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5F56-392C-4500-80D1-291363397A91}" type="datetimeFigureOut">
              <a:rPr lang="ru-RU" smtClean="0"/>
              <a:pPr/>
              <a:t>25.06.2014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AF554-9FAC-425F-893A-98A93CB476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F554-9FAC-425F-893A-98A93CB476F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1EEA-8ACF-49B6-90A5-542FF400566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E6EF-B9F1-4D26-A6D6-EA1A9A7463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3871-E8AD-4D7C-87C1-CDCEBDE0760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CC8674-6F70-4586-A34F-7F2D9F287D1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161C-97B6-4448-8A60-EB63EA989CD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C3D8-C6BF-4EB9-AF58-12E5F8524D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4AE7-A4F5-448F-83A9-EB5F58ADD1C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87B25-B89C-4C00-9C5A-0E563081DE7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A8D7-43B0-42D6-9680-04E8769AAC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03A8-4271-4B43-9EEA-C62B63984C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D197-526A-4475-945F-5749A4F3771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C73FD-42D1-4426-BF34-FB1209050F4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FD5226-CAF0-4BFE-892D-13ECC08E397E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1.png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77.bin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8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2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101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10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0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428868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4). </a:t>
            </a:r>
            <a:r>
              <a:rPr lang="en-US" u="sng" dirty="0" smtClean="0"/>
              <a:t>Exciton photoluminescence</a:t>
            </a:r>
            <a:r>
              <a:rPr lang="en-US" dirty="0" smtClean="0"/>
              <a:t> (1h)</a:t>
            </a:r>
            <a:endParaRPr lang="ru-RU" dirty="0" smtClean="0"/>
          </a:p>
          <a:p>
            <a:r>
              <a:rPr lang="en-US" dirty="0" smtClean="0"/>
              <a:t>(exciton lifetime in bulk, QW, QWW and QD, homogeneous </a:t>
            </a:r>
            <a:r>
              <a:rPr lang="en-US" dirty="0" err="1" smtClean="0"/>
              <a:t>linewidth</a:t>
            </a:r>
            <a:r>
              <a:rPr lang="en-US" dirty="0" smtClean="0"/>
              <a:t>, interaction with phonons)</a:t>
            </a:r>
            <a:endParaRPr lang="ru-RU" dirty="0" smtClean="0"/>
          </a:p>
          <a:p>
            <a:r>
              <a:rPr lang="en-US" dirty="0" smtClean="0"/>
              <a:t>5). </a:t>
            </a:r>
            <a:r>
              <a:rPr lang="en-US" u="sng" dirty="0" smtClean="0"/>
              <a:t>Optical orientation and alignment</a:t>
            </a:r>
            <a:r>
              <a:rPr lang="en-US" dirty="0" smtClean="0"/>
              <a:t> (1h)</a:t>
            </a:r>
            <a:endParaRPr lang="ru-RU" dirty="0" smtClean="0"/>
          </a:p>
          <a:p>
            <a:r>
              <a:rPr lang="en-US" dirty="0" smtClean="0"/>
              <a:t>(the idea of the optical orientation; mechanisms of exciton spin relaxation, the alignment of the exciton dipole </a:t>
            </a:r>
            <a:r>
              <a:rPr lang="en-US" dirty="0" err="1" smtClean="0"/>
              <a:t>momenta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polarization conversion)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14744" y="1285860"/>
            <a:ext cx="16433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Lection5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482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PL peak                                and the delay time        (</a:t>
            </a:r>
            <a:r>
              <a:rPr lang="en-US" u="sng" dirty="0" smtClean="0"/>
              <a:t>at </a:t>
            </a:r>
          </a:p>
          <a:p>
            <a:r>
              <a:rPr lang="en-US" u="sng" dirty="0" smtClean="0"/>
              <a:t>pulse excitation</a:t>
            </a:r>
            <a:r>
              <a:rPr lang="en-US" dirty="0" smtClean="0"/>
              <a:t>) is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071802" y="642918"/>
          <a:ext cx="1931438" cy="463545"/>
        </p:xfrm>
        <a:graphic>
          <a:graphicData uri="http://schemas.openxmlformats.org/presentationml/2006/ole">
            <p:oleObj spid="_x0000_s54273" name="Equation" r:id="rId4" imgW="952200" imgH="22860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00298" y="1500174"/>
          <a:ext cx="4143404" cy="651286"/>
        </p:xfrm>
        <a:graphic>
          <a:graphicData uri="http://schemas.openxmlformats.org/presentationml/2006/ole">
            <p:oleObj spid="_x0000_s54274" name="Equation" r:id="rId5" imgW="1612800" imgH="253800" progId="Equation.DSMT4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7572396" y="642918"/>
          <a:ext cx="258764" cy="443595"/>
        </p:xfrm>
        <a:graphic>
          <a:graphicData uri="http://schemas.openxmlformats.org/presentationml/2006/ole">
            <p:oleObj spid="_x0000_s54275" name="Equation" r:id="rId6" imgW="88560" imgH="15228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71604" y="2357430"/>
          <a:ext cx="6301852" cy="1357322"/>
        </p:xfrm>
        <a:graphic>
          <a:graphicData uri="http://schemas.openxmlformats.org/presentationml/2006/ole">
            <p:oleObj spid="_x0000_s54276" name="Equation" r:id="rId7" imgW="2476440" imgH="53316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3929066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357422" y="3857628"/>
          <a:ext cx="3169249" cy="571504"/>
        </p:xfrm>
        <a:graphic>
          <a:graphicData uri="http://schemas.openxmlformats.org/presentationml/2006/ole">
            <p:oleObj spid="_x0000_s54277" name="Equation" r:id="rId8" imgW="1549080" imgH="2793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1538" y="4643446"/>
            <a:ext cx="589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CW excitation               recombination time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428992" y="4643446"/>
          <a:ext cx="857256" cy="453841"/>
        </p:xfrm>
        <a:graphic>
          <a:graphicData uri="http://schemas.openxmlformats.org/presentationml/2006/ole">
            <p:oleObj spid="_x0000_s54278" name="Equation" r:id="rId9" imgW="431640" imgH="22860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530850" y="2346325"/>
          <a:ext cx="114300" cy="177800"/>
        </p:xfrm>
        <a:graphic>
          <a:graphicData uri="http://schemas.openxmlformats.org/presentationml/2006/ole">
            <p:oleObj spid="_x0000_s54279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301875" y="5499100"/>
          <a:ext cx="4556125" cy="646113"/>
        </p:xfrm>
        <a:graphic>
          <a:graphicData uri="http://schemas.openxmlformats.org/presentationml/2006/ole">
            <p:oleObj spid="_x0000_s54280" name="Equation" r:id="rId11" imgW="179064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57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4. The recombination time is independent of </a:t>
            </a:r>
            <a:endParaRPr lang="ru-RU" u="sng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572264" y="928670"/>
          <a:ext cx="300176" cy="330194"/>
        </p:xfrm>
        <a:graphic>
          <a:graphicData uri="http://schemas.openxmlformats.org/presentationml/2006/ole">
            <p:oleObj spid="_x0000_s55297" name="Equation" r:id="rId3" imgW="126720" imgH="13968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1428736"/>
            <a:ext cx="695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of the states with energy exceeds       is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572264" y="1500174"/>
          <a:ext cx="307399" cy="338139"/>
        </p:xfrm>
        <a:graphic>
          <a:graphicData uri="http://schemas.openxmlformats.org/presentationml/2006/ole">
            <p:oleObj spid="_x0000_s55298" name="Equation" r:id="rId4" imgW="126720" imgH="13968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285984" y="2071678"/>
          <a:ext cx="3806838" cy="958184"/>
        </p:xfrm>
        <a:graphic>
          <a:graphicData uri="http://schemas.openxmlformats.org/presentationml/2006/ole">
            <p:oleObj spid="_x0000_s55299" name="Equation" r:id="rId5" imgW="1866600" imgH="4698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3714752"/>
            <a:ext cx="695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distance           between localized states with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500958" y="3786190"/>
          <a:ext cx="868252" cy="392114"/>
        </p:xfrm>
        <a:graphic>
          <a:graphicData uri="http://schemas.openxmlformats.org/presentationml/2006/ole">
            <p:oleObj spid="_x0000_s55300" name="Equation" r:id="rId6" imgW="393480" imgH="17748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214678" y="3714752"/>
          <a:ext cx="285752" cy="467594"/>
        </p:xfrm>
        <a:graphic>
          <a:graphicData uri="http://schemas.openxmlformats.org/presentationml/2006/ole">
            <p:oleObj spid="_x0000_s55301" name="Equation" r:id="rId7" imgW="139680" imgH="22860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286116" y="4286256"/>
          <a:ext cx="2090362" cy="542951"/>
        </p:xfrm>
        <a:graphic>
          <a:graphicData uri="http://schemas.openxmlformats.org/presentationml/2006/ole">
            <p:oleObj spid="_x0000_s55302" name="Equation" r:id="rId8" imgW="977760" imgH="2538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8662" y="3286124"/>
            <a:ext cx="653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Localized exciton onto the site       hopes within</a:t>
            </a:r>
            <a:r>
              <a:rPr lang="en-US" dirty="0" smtClean="0"/>
              <a:t>      </a:t>
            </a:r>
            <a:endParaRPr lang="ru-RU" dirty="0"/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857752" y="3357562"/>
          <a:ext cx="321831" cy="354014"/>
        </p:xfrm>
        <a:graphic>
          <a:graphicData uri="http://schemas.openxmlformats.org/presentationml/2006/ole">
            <p:oleObj spid="_x0000_s55303" name="Equation" r:id="rId9" imgW="126720" imgH="139680" progId="Equation.DSMT4">
              <p:embed/>
            </p:oleObj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7000892" y="3286124"/>
          <a:ext cx="285750" cy="468313"/>
        </p:xfrm>
        <a:graphic>
          <a:graphicData uri="http://schemas.openxmlformats.org/presentationml/2006/ole">
            <p:oleObj spid="_x0000_s55304" name="Equation" r:id="rId10" imgW="139680" imgH="228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5984" y="4857760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Lifetime with respect to hopping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143240" y="5500702"/>
          <a:ext cx="2857520" cy="529170"/>
        </p:xfrm>
        <a:graphic>
          <a:graphicData uri="http://schemas.openxmlformats.org/presentationml/2006/ole">
            <p:oleObj spid="_x0000_s55305" name="Equation" r:id="rId11" imgW="137160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537365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500306"/>
            <a:ext cx="639630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the PL always Stokes shift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Stokes shift defined by competition between </a:t>
            </a:r>
          </a:p>
          <a:p>
            <a:r>
              <a:rPr lang="en-US" dirty="0" smtClean="0"/>
              <a:t>Relaxation and recombination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6945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Principe of </a:t>
            </a:r>
            <a:r>
              <a:rPr lang="en-US" sz="3200" b="1" dirty="0" smtClean="0">
                <a:solidFill>
                  <a:srgbClr val="FF0000"/>
                </a:solidFill>
              </a:rPr>
              <a:t>electron optical orientation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14422"/>
            <a:ext cx="7807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dirty="0" smtClean="0"/>
              <a:t>1). </a:t>
            </a:r>
            <a:r>
              <a:rPr lang="en-US" u="sng" dirty="0" smtClean="0"/>
              <a:t>At </a:t>
            </a:r>
            <a:r>
              <a:rPr lang="en-US" u="sng" dirty="0" err="1" smtClean="0"/>
              <a:t>interband</a:t>
            </a:r>
            <a:r>
              <a:rPr lang="en-US" u="sng" dirty="0" smtClean="0"/>
              <a:t> optical transitions the angular momentum of </a:t>
            </a:r>
          </a:p>
          <a:p>
            <a:pPr marL="457200" indent="-457200"/>
            <a:r>
              <a:rPr lang="en-US" u="sng" dirty="0" smtClean="0"/>
              <a:t>photon transforms into the angular momentum of excito</a:t>
            </a:r>
            <a:r>
              <a:rPr lang="en-US" dirty="0" smtClean="0"/>
              <a:t>n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57488" y="2214554"/>
          <a:ext cx="3643338" cy="2256936"/>
        </p:xfrm>
        <a:graphic>
          <a:graphicData uri="http://schemas.openxmlformats.org/presentationml/2006/ole">
            <p:oleObj spid="_x0000_s1026" name="Equation" r:id="rId3" imgW="1434960" imgH="8888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5000636"/>
            <a:ext cx="4291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        is  generation rate </a:t>
            </a:r>
          </a:p>
          <a:p>
            <a:r>
              <a:rPr lang="en-US" dirty="0" smtClean="0"/>
              <a:t>                 is lifetime </a:t>
            </a:r>
          </a:p>
          <a:p>
            <a:r>
              <a:rPr lang="en-US" dirty="0" smtClean="0"/>
              <a:t>                 is spin relaxation time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28794" y="5000636"/>
          <a:ext cx="428628" cy="482207"/>
        </p:xfrm>
        <a:graphic>
          <a:graphicData uri="http://schemas.openxmlformats.org/presentationml/2006/ole">
            <p:oleObj spid="_x0000_s1027" name="Equation" r:id="rId4" imgW="203040" imgH="22860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000232" y="5357826"/>
          <a:ext cx="361158" cy="500066"/>
        </p:xfrm>
        <a:graphic>
          <a:graphicData uri="http://schemas.openxmlformats.org/presentationml/2006/ole">
            <p:oleObj spid="_x0000_s1028" name="Equation" r:id="rId5" imgW="164880" imgH="2286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965312" y="5715000"/>
          <a:ext cx="381013" cy="571520"/>
        </p:xfrm>
        <a:graphic>
          <a:graphicData uri="http://schemas.openxmlformats.org/presentationml/2006/ole">
            <p:oleObj spid="_x0000_s1029" name="Equation" r:id="rId6" imgW="15228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Notify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143108" y="357166"/>
          <a:ext cx="2332050" cy="3026113"/>
        </p:xfrm>
        <a:graphic>
          <a:graphicData uri="http://schemas.openxmlformats.org/presentationml/2006/ole">
            <p:oleObj spid="_x0000_s16386" name="Equation" r:id="rId3" imgW="1066680" imgH="13842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71736" y="3571876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solution of the equations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71472" y="4071942"/>
          <a:ext cx="3933840" cy="2064569"/>
        </p:xfrm>
        <a:graphic>
          <a:graphicData uri="http://schemas.openxmlformats.org/presentationml/2006/ole">
            <p:oleObj spid="_x0000_s16387" name="Equation" r:id="rId4" imgW="1790640" imgH="939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6314" y="1357298"/>
            <a:ext cx="179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spin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2071678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polarization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2857496"/>
            <a:ext cx="371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spin of one electron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785794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Generation rate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357166"/>
            <a:ext cx="334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electrons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5572140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spin lifetime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857884" y="5500702"/>
          <a:ext cx="428628" cy="506561"/>
        </p:xfrm>
        <a:graphic>
          <a:graphicData uri="http://schemas.openxmlformats.org/presentationml/2006/ole">
            <p:oleObj spid="_x0000_s16388" name="Equation" r:id="rId5" imgW="13968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2). </a:t>
            </a:r>
            <a:r>
              <a:rPr lang="en-US" u="sng" dirty="0" smtClean="0"/>
              <a:t>Oriented spins conserve their polarization  </a:t>
            </a:r>
            <a:r>
              <a:rPr lang="en-US" u="sng" dirty="0" smtClean="0"/>
              <a:t>(in </a:t>
            </a:r>
            <a:r>
              <a:rPr lang="en-US" u="sng" dirty="0" smtClean="0"/>
              <a:t>part)</a:t>
            </a:r>
          </a:p>
          <a:p>
            <a:r>
              <a:rPr lang="en-US" u="sng" dirty="0" smtClean="0"/>
              <a:t>      at a steady state pumping</a:t>
            </a:r>
            <a:endParaRPr lang="ru-RU" u="sng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71736" y="1857364"/>
          <a:ext cx="4004602" cy="1008567"/>
        </p:xfrm>
        <a:graphic>
          <a:graphicData uri="http://schemas.openxmlformats.org/presentationml/2006/ole">
            <p:oleObj spid="_x0000_s17410" name="Equation" r:id="rId3" imgW="1714320" imgH="431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3286124"/>
            <a:ext cx="785503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The initial spin polarization is proportional to the polarization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of excited light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786050" y="3714752"/>
          <a:ext cx="1214446" cy="490946"/>
        </p:xfrm>
        <a:graphic>
          <a:graphicData uri="http://schemas.openxmlformats.org/presentationml/2006/ole">
            <p:oleObj spid="_x0000_s17411" name="Equation" r:id="rId4" imgW="596880" imgH="241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4786322"/>
            <a:ext cx="455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Depends on the selection rules </a:t>
            </a:r>
          </a:p>
          <a:p>
            <a:r>
              <a:rPr lang="en-US" dirty="0" smtClean="0"/>
              <a:t>For bulk </a:t>
            </a:r>
            <a:r>
              <a:rPr lang="en-US" dirty="0" err="1" smtClean="0"/>
              <a:t>GaAs</a:t>
            </a:r>
            <a:r>
              <a:rPr lang="en-US" dirty="0" smtClean="0"/>
              <a:t>        </a:t>
            </a:r>
          </a:p>
          <a:p>
            <a:r>
              <a:rPr lang="en-US" dirty="0" smtClean="0"/>
              <a:t>For QW               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000100" y="4857760"/>
          <a:ext cx="375445" cy="341314"/>
        </p:xfrm>
        <a:graphic>
          <a:graphicData uri="http://schemas.openxmlformats.org/presentationml/2006/ole">
            <p:oleObj spid="_x0000_s17412" name="Equation" r:id="rId5" imgW="139680" imgH="12672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928926" y="5214950"/>
          <a:ext cx="1250165" cy="357190"/>
        </p:xfrm>
        <a:graphic>
          <a:graphicData uri="http://schemas.openxmlformats.org/presentationml/2006/ole">
            <p:oleObj spid="_x0000_s17413" name="Equation" r:id="rId6" imgW="622080" imgH="177480" progId="Equation.DSMT4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463800" y="5584825"/>
          <a:ext cx="892175" cy="331788"/>
        </p:xfrm>
        <a:graphic>
          <a:graphicData uri="http://schemas.openxmlformats.org/presentationml/2006/ole">
            <p:oleObj spid="_x0000_s17414" name="Equation" r:id="rId7" imgW="44424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303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3). </a:t>
            </a:r>
            <a:r>
              <a:rPr lang="en-US" u="sng" dirty="0" smtClean="0"/>
              <a:t>Due to the same selection rules the </a:t>
            </a:r>
            <a:r>
              <a:rPr lang="en-US" u="sng" dirty="0" err="1" smtClean="0"/>
              <a:t>ptotoluminecsence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     </a:t>
            </a:r>
            <a:r>
              <a:rPr lang="en-US" u="sng" dirty="0" smtClean="0"/>
              <a:t> is partially polarized</a:t>
            </a:r>
            <a:endParaRPr lang="ru-RU" u="sng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143240" y="1428736"/>
          <a:ext cx="2803568" cy="1047487"/>
        </p:xfrm>
        <a:graphic>
          <a:graphicData uri="http://schemas.openxmlformats.org/presentationml/2006/ole">
            <p:oleObj spid="_x0000_s18434" name="Equation" r:id="rId3" imgW="1155600" imgH="4316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2571744"/>
            <a:ext cx="7795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4). </a:t>
            </a:r>
            <a:r>
              <a:rPr lang="en-US" u="sng" dirty="0" smtClean="0"/>
              <a:t>Transverse magnetic field lead to depolarization of the PL </a:t>
            </a:r>
          </a:p>
          <a:p>
            <a:r>
              <a:rPr lang="en-US" u="sng" dirty="0" smtClean="0"/>
              <a:t>(</a:t>
            </a:r>
            <a:r>
              <a:rPr lang="en-US" u="sng" dirty="0" err="1" smtClean="0"/>
              <a:t>Hanle</a:t>
            </a:r>
            <a:r>
              <a:rPr lang="en-US" u="sng" dirty="0" smtClean="0"/>
              <a:t> effect)</a:t>
            </a: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kinetic equations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571868" y="3214686"/>
          <a:ext cx="4934220" cy="1136366"/>
        </p:xfrm>
        <a:graphic>
          <a:graphicData uri="http://schemas.openxmlformats.org/presentationml/2006/ole">
            <p:oleObj spid="_x0000_s18435" name="Equation" r:id="rId4" imgW="2095200" imgH="48240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071538" y="4357694"/>
          <a:ext cx="571504" cy="571504"/>
        </p:xfrm>
        <a:graphic>
          <a:graphicData uri="http://schemas.openxmlformats.org/presentationml/2006/ole">
            <p:oleObj spid="_x0000_s18436" name="Equation" r:id="rId5" imgW="228600" imgH="2286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14480" y="4429132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</a:t>
            </a:r>
            <a:r>
              <a:rPr lang="en-US" dirty="0" err="1" smtClean="0"/>
              <a:t>Larmour</a:t>
            </a:r>
            <a:r>
              <a:rPr lang="en-US" dirty="0" smtClean="0"/>
              <a:t> frequency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214414" y="5000636"/>
          <a:ext cx="6539410" cy="1073634"/>
        </p:xfrm>
        <a:graphic>
          <a:graphicData uri="http://schemas.openxmlformats.org/presentationml/2006/ole">
            <p:oleObj spid="_x0000_s18437" name="Equation" r:id="rId6" imgW="255240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3071810"/>
            <a:ext cx="38493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3878440" cy="316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428604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Hanle</a:t>
            </a:r>
            <a:r>
              <a:rPr lang="en-US" sz="3200" b="1" dirty="0" smtClean="0">
                <a:solidFill>
                  <a:srgbClr val="FF0000"/>
                </a:solidFill>
              </a:rPr>
              <a:t> Effect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00100" y="1500174"/>
          <a:ext cx="3057006" cy="1117615"/>
        </p:xfrm>
        <a:graphic>
          <a:graphicData uri="http://schemas.openxmlformats.org/presentationml/2006/ole">
            <p:oleObj spid="_x0000_s19460" name="Equation" r:id="rId5" imgW="1180800" imgH="43164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143504" y="1428736"/>
          <a:ext cx="3750495" cy="1071570"/>
        </p:xfrm>
        <a:graphic>
          <a:graphicData uri="http://schemas.openxmlformats.org/presentationml/2006/ole">
            <p:oleObj spid="_x0000_s19461" name="Equation" r:id="rId6" imgW="151128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000240"/>
            <a:ext cx="7821437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optical orientation an angular momentum </a:t>
            </a:r>
          </a:p>
          <a:p>
            <a:r>
              <a:rPr lang="en-US" dirty="0" smtClean="0"/>
              <a:t>of the photon transfer to the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Effect </a:t>
            </a:r>
            <a:r>
              <a:rPr lang="en-US" dirty="0" err="1" smtClean="0"/>
              <a:t>Hanle</a:t>
            </a:r>
            <a:r>
              <a:rPr lang="en-US" dirty="0" smtClean="0"/>
              <a:t> is a stroboscopic effect and allows to </a:t>
            </a:r>
            <a:r>
              <a:rPr lang="en-US" dirty="0" err="1" smtClean="0"/>
              <a:t>determin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and spin relaxation time in CW experiment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method is used for optically detected paramagnetic </a:t>
            </a:r>
          </a:p>
          <a:p>
            <a:r>
              <a:rPr lang="en-US" dirty="0" smtClean="0"/>
              <a:t>r</a:t>
            </a:r>
            <a:r>
              <a:rPr lang="en-US" dirty="0" smtClean="0"/>
              <a:t>esonance,  optically detected nuclear magnetic resonance, </a:t>
            </a:r>
          </a:p>
          <a:p>
            <a:r>
              <a:rPr lang="en-US" dirty="0" smtClean="0"/>
              <a:t>o</a:t>
            </a:r>
            <a:r>
              <a:rPr lang="en-US" dirty="0" smtClean="0"/>
              <a:t>ptical cooling, etc.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00034" y="2571744"/>
          <a:ext cx="3894155" cy="2902685"/>
        </p:xfrm>
        <a:graphic>
          <a:graphicData uri="http://schemas.openxmlformats.org/presentationml/2006/ole">
            <p:oleObj spid="_x0000_s20482" name="Graph" r:id="rId3" imgW="2930400" imgH="2184480" progId="Origin50.Graph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143504" y="2571744"/>
          <a:ext cx="3888916" cy="2898781"/>
        </p:xfrm>
        <a:graphic>
          <a:graphicData uri="http://schemas.openxmlformats.org/presentationml/2006/ole">
            <p:oleObj spid="_x0000_s20483" name="Graph" r:id="rId4" imgW="2930400" imgH="2184480" progId="Origin50.Grap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6050" y="857232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Photoluminescence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2071678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Photoluminescence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Photoluminescence excitation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63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Electron spin relaxation mechanisms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8180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1). Elliott – </a:t>
            </a:r>
            <a:r>
              <a:rPr lang="en-US" dirty="0" err="1" smtClean="0"/>
              <a:t>Yaffet</a:t>
            </a:r>
            <a:r>
              <a:rPr lang="en-US" dirty="0" smtClean="0"/>
              <a:t> (EY) mechanism. Mixing opposite spin states </a:t>
            </a:r>
          </a:p>
          <a:p>
            <a:r>
              <a:rPr lang="en-US" dirty="0" smtClean="0"/>
              <a:t>from other bands by              perturbation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500430" y="1928802"/>
          <a:ext cx="785818" cy="506980"/>
        </p:xfrm>
        <a:graphic>
          <a:graphicData uri="http://schemas.openxmlformats.org/presentationml/2006/ole">
            <p:oleObj spid="_x0000_s24578" name="Equation" r:id="rId3" imgW="393480" imgH="2538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2714620"/>
            <a:ext cx="780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2). Beer-</a:t>
            </a:r>
            <a:r>
              <a:rPr lang="en-US" dirty="0" err="1" smtClean="0"/>
              <a:t>Ahronov</a:t>
            </a:r>
            <a:r>
              <a:rPr lang="en-US" dirty="0" smtClean="0"/>
              <a:t>-</a:t>
            </a:r>
            <a:r>
              <a:rPr lang="en-US" dirty="0" err="1" smtClean="0"/>
              <a:t>Pikus</a:t>
            </a:r>
            <a:r>
              <a:rPr lang="en-US" dirty="0" smtClean="0"/>
              <a:t> (BDP). Electron hole scattering with </a:t>
            </a:r>
          </a:p>
          <a:p>
            <a:r>
              <a:rPr lang="en-US" dirty="0" smtClean="0"/>
              <a:t>spin flip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786190"/>
            <a:ext cx="7874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3). </a:t>
            </a:r>
            <a:r>
              <a:rPr lang="en-US" dirty="0" err="1" smtClean="0"/>
              <a:t>D’yakonov</a:t>
            </a:r>
            <a:r>
              <a:rPr lang="en-US" dirty="0" smtClean="0"/>
              <a:t> and </a:t>
            </a:r>
            <a:r>
              <a:rPr lang="en-US" dirty="0" err="1" smtClean="0"/>
              <a:t>Perel</a:t>
            </a:r>
            <a:r>
              <a:rPr lang="en-US" dirty="0" smtClean="0"/>
              <a:t> (DP). Precession of the electron spin </a:t>
            </a:r>
          </a:p>
          <a:p>
            <a:r>
              <a:rPr lang="en-US" dirty="0" smtClean="0"/>
              <a:t>in an effective </a:t>
            </a:r>
            <a:r>
              <a:rPr lang="en-US" dirty="0" err="1" smtClean="0"/>
              <a:t>qusi</a:t>
            </a:r>
            <a:r>
              <a:rPr lang="en-US" dirty="0" smtClean="0"/>
              <a:t>-magnetic field without inversion </a:t>
            </a:r>
          </a:p>
          <a:p>
            <a:r>
              <a:rPr lang="en-US" dirty="0" smtClean="0"/>
              <a:t>symmetry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5214950"/>
            <a:ext cx="505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4). Fluctuation of nuclear spins in QDs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6256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EY is important in narrow gap semiconductors like </a:t>
            </a:r>
            <a:r>
              <a:rPr lang="en-US" dirty="0" err="1" smtClean="0"/>
              <a:t>InSb</a:t>
            </a:r>
            <a:endParaRPr lang="en-US" dirty="0" smtClean="0"/>
          </a:p>
          <a:p>
            <a:r>
              <a:rPr lang="en-US" dirty="0" smtClean="0"/>
              <a:t>In QWs EY is important for holes.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BAP is important for doped structures at low temperatures.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DP is important in wide array of optical nanostructures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erkulov_Pc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2" y="1822428"/>
            <a:ext cx="8567258" cy="4308534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Dependence of the main spin on the excitation </a:t>
            </a:r>
            <a:br>
              <a:rPr lang="en-US" sz="3200" b="1" dirty="0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energy  in QWs</a:t>
            </a:r>
            <a:endParaRPr lang="ru-RU" sz="3200" b="1" dirty="0">
              <a:solidFill>
                <a:srgbClr val="C5131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73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Remain the band structure of cubic semiconductors 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t="27090" r="81270" b="15750"/>
          <a:stretch>
            <a:fillRect/>
          </a:stretch>
        </p:blipFill>
        <p:spPr bwMode="auto">
          <a:xfrm>
            <a:off x="762000" y="1137179"/>
            <a:ext cx="2238364" cy="51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7422" y="2928934"/>
            <a:ext cx="6429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</a:p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857232"/>
            <a:ext cx="325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conductivity band (</a:t>
            </a:r>
            <a:r>
              <a:rPr lang="en-US" u="sng" dirty="0" smtClean="0"/>
              <a:t>diamond</a:t>
            </a:r>
            <a:r>
              <a:rPr lang="en-US" dirty="0" smtClean="0"/>
              <a:t>)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00562" y="1714488"/>
          <a:ext cx="3954094" cy="642942"/>
        </p:xfrm>
        <a:graphic>
          <a:graphicData uri="http://schemas.openxmlformats.org/presentationml/2006/ole">
            <p:oleObj spid="_x0000_s25603" name="Equation" r:id="rId4" imgW="1562040" imgH="25380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714876" y="2428868"/>
          <a:ext cx="3658378" cy="500066"/>
        </p:xfrm>
        <a:graphic>
          <a:graphicData uri="http://schemas.openxmlformats.org/presentationml/2006/ole">
            <p:oleObj spid="_x0000_s25604" name="Equation" r:id="rId5" imgW="1765080" imgH="241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8" y="3000372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              point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500826" y="3000372"/>
          <a:ext cx="392910" cy="428629"/>
        </p:xfrm>
        <a:graphic>
          <a:graphicData uri="http://schemas.openxmlformats.org/presentationml/2006/ole">
            <p:oleObj spid="_x0000_s25605" name="Equation" r:id="rId6" imgW="139680" imgH="15228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357818" y="3571876"/>
          <a:ext cx="2395086" cy="500073"/>
        </p:xfrm>
        <a:graphic>
          <a:graphicData uri="http://schemas.openxmlformats.org/presentationml/2006/ole">
            <p:oleObj spid="_x0000_s25606" name="Equation" r:id="rId7" imgW="1155600" imgH="24120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929190" y="4786322"/>
          <a:ext cx="3281363" cy="984250"/>
        </p:xfrm>
        <a:graphic>
          <a:graphicData uri="http://schemas.openxmlformats.org/presentationml/2006/ole">
            <p:oleObj spid="_x0000_s25607" name="Equation" r:id="rId8" imgW="1523880" imgH="457200" progId="Equation.DSMT4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706806" y="5786454"/>
          <a:ext cx="5080036" cy="714380"/>
        </p:xfrm>
        <a:graphic>
          <a:graphicData uri="http://schemas.openxmlformats.org/presentationml/2006/ole">
            <p:oleObj spid="_x0000_s25608" name="Equation" r:id="rId9" imgW="2438280" imgH="34272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29190" y="4214818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 inversion symmetry</a:t>
            </a:r>
            <a:endParaRPr lang="ru-RU" u="sn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Hamiltonian includes linear term in QWs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360738" y="1214438"/>
          <a:ext cx="2371725" cy="919162"/>
        </p:xfrm>
        <a:graphic>
          <a:graphicData uri="http://schemas.openxmlformats.org/presentationml/2006/ole">
            <p:oleObj spid="_x0000_s35842" name="Equation" r:id="rId3" imgW="1015920" imgH="39348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2475" y="2359025"/>
          <a:ext cx="2854325" cy="431800"/>
        </p:xfrm>
        <a:graphic>
          <a:graphicData uri="http://schemas.openxmlformats.org/presentationml/2006/ole">
            <p:oleObj spid="_x0000_s35843" name="Equation" r:id="rId4" imgW="1511280" imgH="2286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0562" y="2285992"/>
            <a:ext cx="435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is an angle between        and    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429124" y="2285992"/>
          <a:ext cx="293682" cy="469891"/>
        </p:xfrm>
        <a:graphic>
          <a:graphicData uri="http://schemas.openxmlformats.org/presentationml/2006/ole">
            <p:oleObj spid="_x0000_s35844" name="Equation" r:id="rId5" imgW="126720" imgH="20304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286644" y="2285992"/>
          <a:ext cx="293682" cy="411155"/>
        </p:xfrm>
        <a:graphic>
          <a:graphicData uri="http://schemas.openxmlformats.org/presentationml/2006/ole">
            <p:oleObj spid="_x0000_s35845" name="Equation" r:id="rId6" imgW="126720" imgH="17748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8358214" y="2357430"/>
          <a:ext cx="292245" cy="321470"/>
        </p:xfrm>
        <a:graphic>
          <a:graphicData uri="http://schemas.openxmlformats.org/presentationml/2006/ole">
            <p:oleObj spid="_x0000_s35846" name="Equation" r:id="rId7" imgW="126720" imgH="13968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71750" y="3760788"/>
          <a:ext cx="3286125" cy="893762"/>
        </p:xfrm>
        <a:graphic>
          <a:graphicData uri="http://schemas.openxmlformats.org/presentationml/2006/ole">
            <p:oleObj spid="_x0000_s35847" name="Equation" r:id="rId8" imgW="144756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571480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relaxation time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917825" y="1428750"/>
          <a:ext cx="3509963" cy="2071688"/>
        </p:xfrm>
        <a:graphic>
          <a:graphicData uri="http://schemas.openxmlformats.org/presentationml/2006/ole">
            <p:oleObj spid="_x0000_s36866" name="Equation" r:id="rId3" imgW="1549080" imgH="9144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36867" name="Equation" r:id="rId4" imgW="114120" imgH="17748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673385" y="3714752"/>
          <a:ext cx="1473879" cy="571504"/>
        </p:xfrm>
        <a:graphic>
          <a:graphicData uri="http://schemas.openxmlformats.org/presentationml/2006/ole">
            <p:oleObj spid="_x0000_s36868" name="Equation" r:id="rId5" imgW="622080" imgH="24120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143240" y="4429132"/>
          <a:ext cx="3158312" cy="1071570"/>
        </p:xfrm>
        <a:graphic>
          <a:graphicData uri="http://schemas.openxmlformats.org/presentationml/2006/ole">
            <p:oleObj spid="_x0000_s36869" name="Equation" r:id="rId6" imgW="1422360" imgH="4824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7290" y="6143644"/>
            <a:ext cx="436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Taking average on magnetic field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143240" y="1071546"/>
          <a:ext cx="2575441" cy="1814515"/>
        </p:xfrm>
        <a:graphic>
          <a:graphicData uri="http://schemas.openxmlformats.org/presentationml/2006/ole">
            <p:oleObj spid="_x0000_s38914" name="Equation" r:id="rId3" imgW="1117440" imgH="78732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00042"/>
            <a:ext cx="822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Suppression of the spin relaxation in longitudinal magnetic fields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784011"/>
            <a:ext cx="4143404" cy="338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85852" y="2428868"/>
          <a:ext cx="934647" cy="590303"/>
        </p:xfrm>
        <a:graphic>
          <a:graphicData uri="http://schemas.openxmlformats.org/presentationml/2006/ole">
            <p:oleObj spid="_x0000_s38915" name="Equation" r:id="rId5" imgW="482400" imgH="3045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71802" y="6143644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field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04"/>
            <a:ext cx="684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orientation in the longitudinal magnetic field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192463" y="1143000"/>
          <a:ext cx="2425700" cy="993775"/>
        </p:xfrm>
        <a:graphic>
          <a:graphicData uri="http://schemas.openxmlformats.org/presentationml/2006/ole">
            <p:oleObj spid="_x0000_s39938" name="Equation" r:id="rId3" imgW="1054080" imgH="431640" progId="Equation.DSMT4">
              <p:embed/>
            </p:oleObj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357430"/>
            <a:ext cx="47690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Spin quantum bits</a:t>
            </a:r>
            <a:endParaRPr lang="ru-RU" sz="3200" b="1" dirty="0">
              <a:solidFill>
                <a:srgbClr val="C513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628596" y="2187558"/>
          <a:ext cx="3527425" cy="1873250"/>
        </p:xfrm>
        <a:graphic>
          <a:graphicData uri="http://schemas.openxmlformats.org/presentationml/2006/ole">
            <p:oleObj spid="_x0000_s69634" name="Equation" r:id="rId3" imgW="1625400" imgH="863280" progId="Equation.DSMT4">
              <p:embed/>
            </p:oleObj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4143372" y="1785926"/>
          <a:ext cx="4552832" cy="3468735"/>
        </p:xfrm>
        <a:graphic>
          <a:graphicData uri="http://schemas.openxmlformats.org/presentationml/2006/ole">
            <p:oleObj spid="_x0000_s69635" name="Graph" r:id="rId4" imgW="3840480" imgH="2926080" progId="Origin50.Grap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7224" y="5572140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can separate anisotropy of g-factor and relaxation time</a:t>
            </a:r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Dresselhous</a:t>
            </a:r>
            <a:r>
              <a:rPr lang="en-US" sz="3200" b="1" dirty="0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Rashba</a:t>
            </a:r>
            <a:r>
              <a:rPr lang="en-US" sz="3200" b="1" dirty="0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 effective field</a:t>
            </a:r>
            <a:endParaRPr lang="ru-RU" sz="3200" b="1" dirty="0">
              <a:solidFill>
                <a:srgbClr val="C513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8288"/>
            <a:ext cx="4500563" cy="331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93811"/>
            <a:ext cx="4643437" cy="329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2925" y="5154613"/>
            <a:ext cx="3452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Euclid Math One" pitchFamily="18" charset="2"/>
              </a:rPr>
              <a:t>H</a:t>
            </a:r>
            <a:r>
              <a:rPr lang="en-US" sz="3200" b="1" baseline="-25000">
                <a:latin typeface="Times New Roman" pitchFamily="18" charset="0"/>
              </a:rPr>
              <a:t>BIA</a:t>
            </a:r>
            <a:r>
              <a:rPr lang="en-US" sz="3200"/>
              <a:t> </a:t>
            </a:r>
            <a:r>
              <a:rPr lang="en-US" sz="3200">
                <a:latin typeface="Symbol" pitchFamily="18" charset="2"/>
              </a:rPr>
              <a:t>= </a:t>
            </a:r>
            <a:r>
              <a:rPr lang="en-US" sz="3200" i="1">
                <a:latin typeface="Symbol" pitchFamily="18" charset="2"/>
              </a:rPr>
              <a:t>b(s</a:t>
            </a:r>
            <a:r>
              <a:rPr lang="en-US" sz="3200" i="1" baseline="-25000">
                <a:latin typeface="Times New Roman" pitchFamily="18" charset="0"/>
              </a:rPr>
              <a:t>x</a:t>
            </a:r>
            <a:r>
              <a:rPr lang="en-US" sz="3200" i="1">
                <a:latin typeface="Times New Roman" pitchFamily="18" charset="0"/>
              </a:rPr>
              <a:t>k</a:t>
            </a:r>
            <a:r>
              <a:rPr lang="en-US" sz="3200" i="1" baseline="-25000">
                <a:latin typeface="Times New Roman" pitchFamily="18" charset="0"/>
              </a:rPr>
              <a:t>x</a:t>
            </a:r>
            <a:r>
              <a:rPr lang="en-US" sz="3200" i="1"/>
              <a:t>-</a:t>
            </a:r>
            <a:r>
              <a:rPr lang="en-US" sz="3200" i="1">
                <a:latin typeface="Symbol" pitchFamily="18" charset="2"/>
              </a:rPr>
              <a:t>s</a:t>
            </a:r>
            <a:r>
              <a:rPr lang="en-US" sz="3200" i="1" baseline="-25000">
                <a:latin typeface="Times New Roman" pitchFamily="18" charset="0"/>
              </a:rPr>
              <a:t>y</a:t>
            </a:r>
            <a:r>
              <a:rPr lang="en-US" sz="3200" i="1">
                <a:latin typeface="Times New Roman" pitchFamily="18" charset="0"/>
              </a:rPr>
              <a:t>k</a:t>
            </a:r>
            <a:r>
              <a:rPr lang="en-US" sz="3200" i="1" baseline="-25000">
                <a:latin typeface="Times New Roman" pitchFamily="18" charset="0"/>
              </a:rPr>
              <a:t>y</a:t>
            </a:r>
            <a:r>
              <a:rPr lang="en-US" sz="3200" i="1"/>
              <a:t>)</a:t>
            </a:r>
            <a:endParaRPr lang="ru-RU" sz="3200" i="1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219700" y="5154613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Euclid Math One" pitchFamily="18" charset="2"/>
              </a:rPr>
              <a:t>H</a:t>
            </a:r>
            <a:r>
              <a:rPr lang="en-US" sz="3200" b="1" baseline="-25000">
                <a:latin typeface="Times New Roman" pitchFamily="18" charset="0"/>
              </a:rPr>
              <a:t>SIA</a:t>
            </a:r>
            <a:r>
              <a:rPr lang="en-US" sz="3200"/>
              <a:t> </a:t>
            </a:r>
            <a:r>
              <a:rPr lang="en-US" sz="3200">
                <a:latin typeface="Symbol" pitchFamily="18" charset="2"/>
              </a:rPr>
              <a:t>= </a:t>
            </a:r>
            <a:r>
              <a:rPr lang="en-US" sz="3200" i="1">
                <a:latin typeface="Symbol" pitchFamily="18" charset="2"/>
              </a:rPr>
              <a:t>a(s</a:t>
            </a:r>
            <a:r>
              <a:rPr lang="en-US" sz="3200" i="1" baseline="-25000">
                <a:latin typeface="Times New Roman" pitchFamily="18" charset="0"/>
              </a:rPr>
              <a:t>x</a:t>
            </a:r>
            <a:r>
              <a:rPr lang="en-US" sz="3200" i="1">
                <a:latin typeface="Times New Roman" pitchFamily="18" charset="0"/>
              </a:rPr>
              <a:t>k</a:t>
            </a:r>
            <a:r>
              <a:rPr lang="en-US" sz="3200" i="1" baseline="-25000">
                <a:latin typeface="Times New Roman" pitchFamily="18" charset="0"/>
              </a:rPr>
              <a:t>y</a:t>
            </a:r>
            <a:r>
              <a:rPr lang="en-US" sz="3200" i="1"/>
              <a:t>-</a:t>
            </a:r>
            <a:r>
              <a:rPr lang="en-US" sz="3200" i="1">
                <a:latin typeface="Symbol" pitchFamily="18" charset="2"/>
              </a:rPr>
              <a:t>s</a:t>
            </a:r>
            <a:r>
              <a:rPr lang="en-US" sz="3200" i="1" baseline="-25000">
                <a:latin typeface="Times New Roman" pitchFamily="18" charset="0"/>
              </a:rPr>
              <a:t>y</a:t>
            </a:r>
            <a:r>
              <a:rPr lang="en-US" sz="3200" i="1">
                <a:latin typeface="Times New Roman" pitchFamily="18" charset="0"/>
              </a:rPr>
              <a:t>k</a:t>
            </a:r>
            <a:r>
              <a:rPr lang="en-US" sz="3200" i="1" baseline="-25000">
                <a:latin typeface="Times New Roman" pitchFamily="18" charset="0"/>
              </a:rPr>
              <a:t>x</a:t>
            </a:r>
            <a:r>
              <a:rPr lang="en-US" sz="3200" i="1"/>
              <a:t>)</a:t>
            </a:r>
            <a:endParaRPr lang="ru-RU" sz="3200" i="1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116013" y="1120775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Monotype Corsiva" pitchFamily="66" charset="0"/>
              </a:rPr>
              <a:t>Dresselhaus</a:t>
            </a:r>
            <a:r>
              <a:rPr lang="ru-RU" sz="3200">
                <a:latin typeface="Monotype Corsiva" pitchFamily="66" charset="0"/>
              </a:rPr>
              <a:t>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326188" y="1089025"/>
            <a:ext cx="1341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200">
                <a:latin typeface="Monotype Corsiva" pitchFamily="66" charset="0"/>
              </a:rPr>
              <a:t>Rashba</a:t>
            </a:r>
            <a:r>
              <a:rPr lang="ru-RU" sz="320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736"/>
            <a:ext cx="7836569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Normally the exciton PL spectrum determine </a:t>
            </a:r>
          </a:p>
          <a:p>
            <a:r>
              <a:rPr lang="en-US" sz="3200" dirty="0" smtClean="0"/>
              <a:t>by recombination of localized exciton states. 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main mechanism for the localization is </a:t>
            </a:r>
          </a:p>
          <a:p>
            <a:r>
              <a:rPr lang="en-US" sz="3200" dirty="0" smtClean="0"/>
              <a:t>monolayer fluctuation of the interfaces. 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C51313"/>
                </a:solidFill>
                <a:latin typeface="Monotype Corsiva" pitchFamily="66" charset="0"/>
              </a:rPr>
              <a:t>Rashba + Dresselhaus</a:t>
            </a:r>
            <a:r>
              <a:rPr lang="ru-RU" sz="4800">
                <a:latin typeface="Monotype Corsiva" pitchFamily="66" charset="0"/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4321175" cy="293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2997200"/>
            <a:ext cx="2608262" cy="922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71604" y="5786454"/>
            <a:ext cx="501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Averkiev</a:t>
            </a:r>
            <a:r>
              <a:rPr lang="en-US" dirty="0">
                <a:latin typeface="Times New Roman" pitchFamily="18" charset="0"/>
              </a:rPr>
              <a:t>  and  L</a:t>
            </a:r>
            <a:r>
              <a:rPr lang="ru-RU" dirty="0">
                <a:latin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</a:rPr>
              <a:t>Golub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</a:rPr>
              <a:t>Phys. Rev. B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(19</a:t>
            </a:r>
            <a:r>
              <a:rPr lang="ru-RU" dirty="0">
                <a:latin typeface="Times New Roman" pitchFamily="18" charset="0"/>
              </a:rPr>
              <a:t>99</a:t>
            </a:r>
            <a:r>
              <a:rPr lang="en-US" dirty="0">
                <a:latin typeface="Times New Roman" pitchFamily="18" charset="0"/>
              </a:rPr>
              <a:t>)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Hanle</a:t>
            </a:r>
            <a:r>
              <a:rPr lang="en-US" sz="3200" b="1" dirty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3200" b="1" dirty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different SRT</a:t>
            </a:r>
            <a:endParaRPr lang="ru-RU" sz="3200" b="1" dirty="0">
              <a:solidFill>
                <a:srgbClr val="C513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1142976" y="1456292"/>
          <a:ext cx="6786610" cy="5401708"/>
        </p:xfrm>
        <a:graphic>
          <a:graphicData uri="http://schemas.openxmlformats.org/presentationml/2006/ole">
            <p:oleObj spid="_x0000_s71682" name="Graph" r:id="rId3" imgW="3646080" imgH="290304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071678"/>
            <a:ext cx="7459093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There are a lot of mechanisms for energy relaxation </a:t>
            </a:r>
          </a:p>
          <a:p>
            <a:r>
              <a:rPr lang="en-US" dirty="0" smtClean="0"/>
              <a:t>b</a:t>
            </a:r>
            <a:r>
              <a:rPr lang="en-US" dirty="0" smtClean="0"/>
              <a:t>ut there are only few mechanisms of angular momentum </a:t>
            </a:r>
          </a:p>
          <a:p>
            <a:r>
              <a:rPr lang="en-US" dirty="0" smtClean="0"/>
              <a:t>r</a:t>
            </a:r>
            <a:r>
              <a:rPr lang="en-US" dirty="0" smtClean="0"/>
              <a:t>elaxation.  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For example relaxation between hole states           to          </a:t>
            </a:r>
          </a:p>
          <a:p>
            <a:r>
              <a:rPr lang="en-US" i="1" dirty="0" smtClean="0"/>
              <a:t>                   is forbidden.  But LH HH mixing leads to </a:t>
            </a:r>
          </a:p>
          <a:p>
            <a:r>
              <a:rPr lang="en-US" i="1" dirty="0" smtClean="0"/>
              <a:t> allowed transition                 </a:t>
            </a:r>
            <a:r>
              <a:rPr lang="en-US" dirty="0" smtClean="0"/>
              <a:t>)                     </a:t>
            </a: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286512" y="3000372"/>
          <a:ext cx="500066" cy="775102"/>
        </p:xfrm>
        <a:graphic>
          <a:graphicData uri="http://schemas.openxmlformats.org/presentationml/2006/ole">
            <p:oleObj spid="_x0000_s77826" name="Equation" r:id="rId3" imgW="253800" imgH="393480" progId="Equation.DSMT4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7358082" y="3000372"/>
          <a:ext cx="500063" cy="774700"/>
        </p:xfrm>
        <a:graphic>
          <a:graphicData uri="http://schemas.openxmlformats.org/presentationml/2006/ole">
            <p:oleObj spid="_x0000_s77827" name="Equation" r:id="rId4" imgW="253800" imgH="39348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28662" y="3571876"/>
          <a:ext cx="1020543" cy="357190"/>
        </p:xfrm>
        <a:graphic>
          <a:graphicData uri="http://schemas.openxmlformats.org/presentationml/2006/ole">
            <p:oleObj spid="_x0000_s77828" name="Equation" r:id="rId5" imgW="507960" imgH="177480" progId="Equation.DSMT4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3286116" y="3929066"/>
          <a:ext cx="1057257" cy="331304"/>
        </p:xfrm>
        <a:graphic>
          <a:graphicData uri="http://schemas.openxmlformats.org/presentationml/2006/ole">
            <p:oleObj spid="_x0000_s77829" name="Equation" r:id="rId6" imgW="49500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428604"/>
            <a:ext cx="7531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Optical orientation and optical alignment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of </a:t>
            </a:r>
            <a:r>
              <a:rPr lang="en-US" sz="3200" b="1" dirty="0" err="1" smtClean="0">
                <a:solidFill>
                  <a:srgbClr val="FF0000"/>
                </a:solidFill>
              </a:rPr>
              <a:t>excitons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7733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linearly polarized excitation in longitudinal magnetic field</a:t>
            </a:r>
          </a:p>
          <a:p>
            <a:r>
              <a:rPr lang="en-US" dirty="0" smtClean="0"/>
              <a:t>the polarization plane turns on  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143240" y="2714620"/>
          <a:ext cx="2281227" cy="760409"/>
        </p:xfrm>
        <a:graphic>
          <a:graphicData uri="http://schemas.openxmlformats.org/presentationml/2006/ole">
            <p:oleObj spid="_x0000_s40962" name="Equation" r:id="rId3" imgW="118080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3929066"/>
            <a:ext cx="7229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degree of polarization                                  decreases</a:t>
            </a:r>
          </a:p>
          <a:p>
            <a:endParaRPr lang="en-US" dirty="0" smtClean="0"/>
          </a:p>
          <a:p>
            <a:r>
              <a:rPr lang="en-US" dirty="0" smtClean="0"/>
              <a:t>in                               times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429124" y="3857628"/>
          <a:ext cx="2196818" cy="573083"/>
        </p:xfrm>
        <a:graphic>
          <a:graphicData uri="http://schemas.openxmlformats.org/presentationml/2006/ole">
            <p:oleObj spid="_x0000_s40963" name="Equation" r:id="rId4" imgW="1168200" imgH="30456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71604" y="4500570"/>
          <a:ext cx="1857388" cy="742955"/>
        </p:xfrm>
        <a:graphic>
          <a:graphicData uri="http://schemas.openxmlformats.org/presentationml/2006/ole">
            <p:oleObj spid="_x0000_s40964" name="Equation" r:id="rId5" imgW="95220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000240"/>
            <a:ext cx="7781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the exciton as a classic dipole .         Let it excided </a:t>
            </a:r>
          </a:p>
          <a:p>
            <a:r>
              <a:rPr lang="en-US" dirty="0" smtClean="0"/>
              <a:t>in          direction. In the longitudinal                magnetic field </a:t>
            </a:r>
          </a:p>
          <a:p>
            <a:r>
              <a:rPr lang="en-US" dirty="0" smtClean="0"/>
              <a:t>it rotates around         with velocity                       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857884" y="2000240"/>
          <a:ext cx="392114" cy="504147"/>
        </p:xfrm>
        <a:graphic>
          <a:graphicData uri="http://schemas.openxmlformats.org/presentationml/2006/ole">
            <p:oleObj spid="_x0000_s41987" name="Equation" r:id="rId3" imgW="177480" imgH="22860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85852" y="2428868"/>
          <a:ext cx="341314" cy="375445"/>
        </p:xfrm>
        <a:graphic>
          <a:graphicData uri="http://schemas.openxmlformats.org/presentationml/2006/ole">
            <p:oleObj spid="_x0000_s41988" name="Equation" r:id="rId4" imgW="126720" imgH="13968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500694" y="2357430"/>
          <a:ext cx="830467" cy="428628"/>
        </p:xfrm>
        <a:graphic>
          <a:graphicData uri="http://schemas.openxmlformats.org/presentationml/2006/ole">
            <p:oleObj spid="_x0000_s41989" name="Equation" r:id="rId5" imgW="393480" imgH="20304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928926" y="2786058"/>
          <a:ext cx="357190" cy="357190"/>
        </p:xfrm>
        <a:graphic>
          <a:graphicData uri="http://schemas.openxmlformats.org/presentationml/2006/ole">
            <p:oleObj spid="_x0000_s41990" name="Equation" r:id="rId6" imgW="126720" imgH="12672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41991" name="Equation" r:id="rId7" imgW="114120" imgH="17748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785918" y="3357562"/>
          <a:ext cx="5203695" cy="571504"/>
        </p:xfrm>
        <a:graphic>
          <a:graphicData uri="http://schemas.openxmlformats.org/presentationml/2006/ole">
            <p:oleObj spid="_x0000_s41992" name="Equation" r:id="rId8" imgW="2197080" imgH="241200" progId="Equation.DSMT4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000100" y="4929198"/>
          <a:ext cx="2789842" cy="1000132"/>
        </p:xfrm>
        <a:graphic>
          <a:graphicData uri="http://schemas.openxmlformats.org/presentationml/2006/ole">
            <p:oleObj spid="_x0000_s41993" name="Equation" r:id="rId9" imgW="1346040" imgH="48240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41994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41995" name="Equation" r:id="rId11" imgW="114120" imgH="177480" progId="Equation.DSMT4">
              <p:embed/>
            </p:oleObj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929190" y="4929198"/>
          <a:ext cx="3630613" cy="1000125"/>
        </p:xfrm>
        <a:graphic>
          <a:graphicData uri="http://schemas.openxmlformats.org/presentationml/2006/ole">
            <p:oleObj spid="_x0000_s41996" name="Equation" r:id="rId12" imgW="1752480" imgH="4824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5786" y="4214818"/>
            <a:ext cx="785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at           components of the dipole moment at              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214546" y="4286256"/>
          <a:ext cx="637839" cy="357190"/>
        </p:xfrm>
        <a:graphic>
          <a:graphicData uri="http://schemas.openxmlformats.org/presentationml/2006/ole">
            <p:oleObj spid="_x0000_s41997" name="Equation" r:id="rId13" imgW="317160" imgH="177480" progId="Equation.DSMT4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7643834" y="4214818"/>
          <a:ext cx="699072" cy="391480"/>
        </p:xfrm>
        <a:graphic>
          <a:graphicData uri="http://schemas.openxmlformats.org/presentationml/2006/ole">
            <p:oleObj spid="_x0000_s41998" name="Equation" r:id="rId14" imgW="317160" imgH="177480" progId="Equation.DSMT4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41999" name="Equation" r:id="rId15" imgW="114120" imgH="177480" progId="Equation.DSMT4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214546" y="642918"/>
          <a:ext cx="4229884" cy="1071570"/>
        </p:xfrm>
        <a:graphic>
          <a:graphicData uri="http://schemas.openxmlformats.org/presentationml/2006/ole">
            <p:oleObj spid="_x0000_s42000" name="Equation" r:id="rId16" imgW="1904760" imgH="482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143108" y="500042"/>
          <a:ext cx="4535507" cy="1643300"/>
        </p:xfrm>
        <a:graphic>
          <a:graphicData uri="http://schemas.openxmlformats.org/presentationml/2006/ole">
            <p:oleObj spid="_x0000_s43009" name="Equation" r:id="rId3" imgW="1752480" imgH="63468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714612" y="2428868"/>
          <a:ext cx="3500462" cy="1937756"/>
        </p:xfrm>
        <a:graphic>
          <a:graphicData uri="http://schemas.openxmlformats.org/presentationml/2006/ole">
            <p:oleObj spid="_x0000_s43010" name="Equation" r:id="rId4" imgW="1422360" imgH="787320" progId="Equation.DSMT4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572008"/>
            <a:ext cx="2432953" cy="170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357166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polarization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878440" cy="316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7" y="3071810"/>
            <a:ext cx="38493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357290" y="1285860"/>
          <a:ext cx="6229350" cy="1143000"/>
        </p:xfrm>
        <a:graphic>
          <a:graphicData uri="http://schemas.openxmlformats.org/presentationml/2006/ole">
            <p:oleObj spid="_x0000_s46082" name="Equation" r:id="rId5" imgW="2768400" imgH="507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1880"/>
          <a:stretch>
            <a:fillRect/>
          </a:stretch>
        </p:blipFill>
        <p:spPr bwMode="auto">
          <a:xfrm>
            <a:off x="4581525" y="1786500"/>
            <a:ext cx="4562475" cy="37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6767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00042"/>
            <a:ext cx="793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 optical orientation and alignment of </a:t>
            </a:r>
            <a:r>
              <a:rPr lang="en-US" dirty="0" err="1" smtClean="0"/>
              <a:t>excitons</a:t>
            </a:r>
            <a:r>
              <a:rPr lang="en-US" dirty="0" smtClean="0"/>
              <a:t> in QWs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785794"/>
            <a:ext cx="6574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circularly polarized excitation longitudinal fields</a:t>
            </a:r>
          </a:p>
          <a:p>
            <a:r>
              <a:rPr lang="en-US" dirty="0" smtClean="0"/>
              <a:t>have no effect  on the exciton orientation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071678"/>
            <a:ext cx="610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Transversal field suppresses the orientation and </a:t>
            </a:r>
          </a:p>
          <a:p>
            <a:r>
              <a:rPr lang="en-US" dirty="0" smtClean="0"/>
              <a:t>can induce linear polarization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71736" y="3357562"/>
          <a:ext cx="3429178" cy="2670511"/>
        </p:xfrm>
        <a:graphic>
          <a:graphicData uri="http://schemas.openxmlformats.org/presentationml/2006/ole">
            <p:oleObj spid="_x0000_s47106" name="Equation" r:id="rId3" imgW="1434960" imgH="1117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51313"/>
                </a:solidFill>
                <a:latin typeface="Times New Roman" pitchFamily="18" charset="0"/>
                <a:cs typeface="Times New Roman" pitchFamily="18" charset="0"/>
              </a:rPr>
              <a:t>Transformation of polarizations in QDs</a:t>
            </a:r>
            <a:endParaRPr lang="ru-RU" sz="3200" b="1" dirty="0">
              <a:solidFill>
                <a:srgbClr val="C513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08013" y="1524000"/>
          <a:ext cx="3689350" cy="4235450"/>
        </p:xfrm>
        <a:graphic>
          <a:graphicData uri="http://schemas.openxmlformats.org/presentationml/2006/ole">
            <p:oleObj spid="_x0000_s70658" name="Graph" r:id="rId3" imgW="6894000" imgH="12117600" progId="Origin50.Graph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4495800" y="1547813"/>
          <a:ext cx="4102100" cy="4167187"/>
        </p:xfrm>
        <a:graphic>
          <a:graphicData uri="http://schemas.openxmlformats.org/presentationml/2006/ole">
            <p:oleObj spid="_x0000_s70659" name="Graph" r:id="rId4" imgW="6876000" imgH="12024000" progId="Origin50.Graph">
              <p:embed/>
            </p:oleObj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1754188" y="1143000"/>
          <a:ext cx="1589087" cy="501650"/>
        </p:xfrm>
        <a:graphic>
          <a:graphicData uri="http://schemas.openxmlformats.org/presentationml/2006/ole">
            <p:oleObj spid="_x0000_s70660" name="Формула" r:id="rId5" imgW="723600" imgH="228600" progId="Equation.3">
              <p:embed/>
            </p:oleObj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6032500" y="1143000"/>
          <a:ext cx="1589088" cy="501650"/>
        </p:xfrm>
        <a:graphic>
          <a:graphicData uri="http://schemas.openxmlformats.org/presentationml/2006/ole">
            <p:oleObj spid="_x0000_s70661" name="Формула" r:id="rId6" imgW="7236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6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Delocalized states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14422"/>
            <a:ext cx="638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high temperature </a:t>
            </a:r>
            <a:r>
              <a:rPr lang="en-US" dirty="0" err="1" smtClean="0"/>
              <a:t>excitons</a:t>
            </a:r>
            <a:r>
              <a:rPr lang="en-US" dirty="0" smtClean="0"/>
              <a:t> become delocalized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85918" y="2000240"/>
          <a:ext cx="5014947" cy="642942"/>
        </p:xfrm>
        <a:graphic>
          <a:graphicData uri="http://schemas.openxmlformats.org/presentationml/2006/ole">
            <p:oleObj spid="_x0000_s22530" name="Equation" r:id="rId3" imgW="1981080" imgH="2538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14480" y="2857496"/>
          <a:ext cx="1718977" cy="500066"/>
        </p:xfrm>
        <a:graphic>
          <a:graphicData uri="http://schemas.openxmlformats.org/presentationml/2006/ole">
            <p:oleObj spid="_x0000_s22531" name="Equation" r:id="rId4" imgW="698400" imgH="2030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285749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932911" y="2928934"/>
          <a:ext cx="673559" cy="428628"/>
        </p:xfrm>
        <a:graphic>
          <a:graphicData uri="http://schemas.openxmlformats.org/presentationml/2006/ole">
            <p:oleObj spid="_x0000_s22532" name="Equation" r:id="rId5" imgW="279360" imgH="17748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9058" y="2928934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Number of </a:t>
            </a:r>
            <a:r>
              <a:rPr lang="en-US" dirty="0" err="1" smtClean="0"/>
              <a:t>excitons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3857628"/>
            <a:ext cx="709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Optically active are only </a:t>
            </a:r>
            <a:r>
              <a:rPr lang="en-US" dirty="0" err="1" smtClean="0"/>
              <a:t>excitons</a:t>
            </a:r>
            <a:r>
              <a:rPr lang="en-US" dirty="0" smtClean="0"/>
              <a:t> with                           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072198" y="3786190"/>
          <a:ext cx="2290786" cy="572697"/>
        </p:xfrm>
        <a:graphic>
          <a:graphicData uri="http://schemas.openxmlformats.org/presentationml/2006/ole">
            <p:oleObj spid="_x0000_s22533" name="Equation" r:id="rId6" imgW="1066680" imgH="2664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143240" y="4769687"/>
          <a:ext cx="2071702" cy="518284"/>
        </p:xfrm>
        <a:graphic>
          <a:graphicData uri="http://schemas.openxmlformats.org/presentationml/2006/ole">
            <p:oleObj spid="_x0000_s22535" name="Equation" r:id="rId7" imgW="1066680" imgH="2664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4348" y="4786322"/>
            <a:ext cx="823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excitons</a:t>
            </a:r>
            <a:r>
              <a:rPr lang="en-US" dirty="0" smtClean="0"/>
              <a:t> with                                  are out of the light cone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741344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Specific of </a:t>
            </a:r>
            <a:r>
              <a:rPr lang="en-US" dirty="0" err="1" smtClean="0"/>
              <a:t>excitons</a:t>
            </a:r>
            <a:r>
              <a:rPr lang="en-US" dirty="0" smtClean="0"/>
              <a:t> is that for exciton additionally to </a:t>
            </a:r>
          </a:p>
          <a:p>
            <a:r>
              <a:rPr lang="en-US" dirty="0" smtClean="0"/>
              <a:t>o</a:t>
            </a:r>
            <a:r>
              <a:rPr lang="en-US" dirty="0" smtClean="0"/>
              <a:t>ptical orientation we have optical alignment of dipole </a:t>
            </a:r>
          </a:p>
          <a:p>
            <a:r>
              <a:rPr lang="en-US" dirty="0" err="1" smtClean="0"/>
              <a:t>momenta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mechanisms for exciton  spin relaxation are different </a:t>
            </a:r>
          </a:p>
          <a:p>
            <a:r>
              <a:rPr lang="en-US" dirty="0" smtClean="0"/>
              <a:t>from that for electrons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61C-97B6-4448-8A60-EB63EA989CDD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946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Efficiency of the </a:t>
            </a:r>
            <a:r>
              <a:rPr lang="en-US" sz="3200" dirty="0" err="1" smtClean="0"/>
              <a:t>radiative</a:t>
            </a:r>
            <a:r>
              <a:rPr lang="en-US" sz="3200" dirty="0" smtClean="0"/>
              <a:t> recombination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928794" y="1000108"/>
          <a:ext cx="5572164" cy="1297223"/>
        </p:xfrm>
        <a:graphic>
          <a:graphicData uri="http://schemas.openxmlformats.org/presentationml/2006/ole">
            <p:oleObj spid="_x0000_s23554" name="Equation" r:id="rId3" imgW="2400120" imgH="558720" progId="Equation.DSMT4">
              <p:embed/>
            </p:oleObj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69"/>
            <a:ext cx="6270181" cy="385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2500306"/>
            <a:ext cx="574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Homogeneous </a:t>
            </a:r>
            <a:r>
              <a:rPr lang="en-US" dirty="0" err="1" smtClean="0"/>
              <a:t>linewidth</a:t>
            </a:r>
            <a:r>
              <a:rPr lang="en-US" dirty="0" smtClean="0"/>
              <a:t> at high temperature</a:t>
            </a:r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16" y="4857760"/>
          <a:ext cx="1795463" cy="960438"/>
        </p:xfrm>
        <a:graphic>
          <a:graphicData uri="http://schemas.openxmlformats.org/presentationml/2006/ole">
            <p:oleObj spid="_x0000_s23555" name="Equation" r:id="rId5" imgW="73656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7950" y="4143380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width QWs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8065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Resonant fluorescence and Raman scattering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483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level systems. Spectral intensity: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000232" y="2143116"/>
          <a:ext cx="4998116" cy="709609"/>
        </p:xfrm>
        <a:graphic>
          <a:graphicData uri="http://schemas.openxmlformats.org/presentationml/2006/ole">
            <p:oleObj spid="_x0000_s45057" name="Equation" r:id="rId3" imgW="2057400" imgH="29196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857488" y="3286124"/>
          <a:ext cx="3010850" cy="1143008"/>
        </p:xfrm>
        <a:graphic>
          <a:graphicData uri="http://schemas.openxmlformats.org/presentationml/2006/ole">
            <p:oleObj spid="_x0000_s45058" name="Equation" r:id="rId4" imgW="1371600" imgH="52056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4" y="4714884"/>
          <a:ext cx="1285884" cy="1046650"/>
        </p:xfrm>
        <a:graphic>
          <a:graphicData uri="http://schemas.openxmlformats.org/presentationml/2006/ole">
            <p:oleObj spid="_x0000_s45059" name="Equation" r:id="rId5" imgW="545760" imgH="44424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286116" y="4857760"/>
          <a:ext cx="463552" cy="629106"/>
        </p:xfrm>
        <a:graphic>
          <a:graphicData uri="http://schemas.openxmlformats.org/presentationml/2006/ole">
            <p:oleObj spid="_x0000_s45060" name="Equation" r:id="rId6" imgW="177480" imgH="2412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86182" y="4929198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lifetime of the excited state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857364"/>
            <a:ext cx="750878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Delocalized </a:t>
            </a:r>
            <a:r>
              <a:rPr lang="en-US" dirty="0" err="1" smtClean="0"/>
              <a:t>excitons</a:t>
            </a:r>
            <a:r>
              <a:rPr lang="en-US" dirty="0" smtClean="0"/>
              <a:t> can recombine </a:t>
            </a:r>
            <a:r>
              <a:rPr lang="en-US" dirty="0" err="1" smtClean="0"/>
              <a:t>radiativly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only incise light cone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high temperature </a:t>
            </a:r>
            <a:r>
              <a:rPr lang="en-US" dirty="0" err="1" smtClean="0"/>
              <a:t>excitons</a:t>
            </a:r>
            <a:r>
              <a:rPr lang="en-US" dirty="0" smtClean="0"/>
              <a:t> delocalized and </a:t>
            </a:r>
          </a:p>
          <a:p>
            <a:r>
              <a:rPr lang="en-US" dirty="0" err="1" smtClean="0"/>
              <a:t>l</a:t>
            </a:r>
            <a:r>
              <a:rPr lang="en-US" dirty="0" err="1" smtClean="0"/>
              <a:t>inewidth</a:t>
            </a:r>
            <a:r>
              <a:rPr lang="en-US" dirty="0" smtClean="0"/>
              <a:t> becomes homogeneous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resonant excitation two processes are undistinguishing: </a:t>
            </a:r>
          </a:p>
          <a:p>
            <a:r>
              <a:rPr lang="en-US" dirty="0" smtClean="0"/>
              <a:t>Raman scattering and resonant fluorescence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29058" y="2214554"/>
          <a:ext cx="1647826" cy="449407"/>
        </p:xfrm>
        <a:graphic>
          <a:graphicData uri="http://schemas.openxmlformats.org/presentationml/2006/ole">
            <p:oleObj spid="_x0000_s59393" name="Equation" r:id="rId3" imgW="977760" imgH="266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214290"/>
            <a:ext cx="305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Localized states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00232" y="928670"/>
          <a:ext cx="5143536" cy="3874925"/>
        </p:xfrm>
        <a:graphic>
          <a:graphicData uri="http://schemas.openxmlformats.org/presentationml/2006/ole">
            <p:oleObj spid="_x0000_s21506" name="Graph" r:id="rId3" imgW="3260160" imgH="245520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4929198"/>
            <a:ext cx="6662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</a:t>
            </a:r>
            <a:r>
              <a:rPr lang="en-US" dirty="0" smtClean="0"/>
              <a:t>here </a:t>
            </a:r>
            <a:r>
              <a:rPr lang="en-US" dirty="0" smtClean="0"/>
              <a:t>are jumps of </a:t>
            </a:r>
            <a:r>
              <a:rPr lang="en-US" dirty="0" err="1" smtClean="0"/>
              <a:t>excitons</a:t>
            </a:r>
            <a:r>
              <a:rPr lang="en-US" dirty="0" smtClean="0"/>
              <a:t> over these </a:t>
            </a:r>
            <a:r>
              <a:rPr lang="en-US" dirty="0" smtClean="0"/>
              <a:t>states       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PL spectrum forms due to competition </a:t>
            </a:r>
          </a:p>
          <a:p>
            <a:r>
              <a:rPr lang="en-US" dirty="0" smtClean="0"/>
              <a:t>between  recombination and relaxation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428604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Photoluminescence, Stokes shift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14422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Stokes shift:                         ;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71736" y="1214422"/>
          <a:ext cx="1552248" cy="508009"/>
        </p:xfrm>
        <a:graphic>
          <a:graphicData uri="http://schemas.openxmlformats.org/presentationml/2006/ole">
            <p:oleObj spid="_x0000_s56321" name="Equation" r:id="rId3" imgW="698400" imgH="2286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29388" y="1142984"/>
          <a:ext cx="468308" cy="561969"/>
        </p:xfrm>
        <a:graphic>
          <a:graphicData uri="http://schemas.openxmlformats.org/presentationml/2006/ole">
            <p:oleObj spid="_x0000_s56322" name="Equation" r:id="rId4" imgW="19044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214422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Mobility edge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1714488"/>
            <a:ext cx="6773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Mobility edge separates extended and localized states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214554"/>
            <a:ext cx="758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u="sng" dirty="0" smtClean="0"/>
              <a:t>The </a:t>
            </a:r>
            <a:r>
              <a:rPr lang="en-US" u="sng" dirty="0" smtClean="0"/>
              <a:t>density of localized states is </a:t>
            </a:r>
            <a:r>
              <a:rPr lang="en-US" u="sng" dirty="0" smtClean="0"/>
              <a:t>exponential</a:t>
            </a:r>
          </a:p>
          <a:p>
            <a:pPr marL="457200" indent="-457200"/>
            <a:r>
              <a:rPr lang="en-US" sz="2000" dirty="0" smtClean="0"/>
              <a:t>(number of shallow wells is large)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786050" y="3071810"/>
          <a:ext cx="3228997" cy="571504"/>
        </p:xfrm>
        <a:graphic>
          <a:graphicData uri="http://schemas.openxmlformats.org/presentationml/2006/ole">
            <p:oleObj spid="_x0000_s56323" name="Equation" r:id="rId5" imgW="1434960" imgH="2538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0" y="3571876"/>
            <a:ext cx="7132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u="sng" dirty="0" smtClean="0"/>
              <a:t>Exciton hopping transfer rate between localized </a:t>
            </a:r>
            <a:r>
              <a:rPr lang="en-US" u="sng" dirty="0" smtClean="0"/>
              <a:t>states</a:t>
            </a:r>
          </a:p>
          <a:p>
            <a:r>
              <a:rPr lang="en-US" sz="2000" dirty="0" smtClean="0"/>
              <a:t>(probability of the jump defined by distance only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357422" y="4429132"/>
          <a:ext cx="3943377" cy="571504"/>
        </p:xfrm>
        <a:graphic>
          <a:graphicData uri="http://schemas.openxmlformats.org/presentationml/2006/ole">
            <p:oleObj spid="_x0000_s56324" name="Equation" r:id="rId6" imgW="1752480" imgH="2538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5786" y="5000636"/>
            <a:ext cx="8113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u="sng" dirty="0" smtClean="0"/>
              <a:t>The rate                is independent of        and         , and decays</a:t>
            </a:r>
          </a:p>
          <a:p>
            <a:r>
              <a:rPr lang="en-US" u="sng" dirty="0" smtClean="0"/>
              <a:t>e</a:t>
            </a:r>
            <a:r>
              <a:rPr lang="en-US" u="sng" dirty="0" smtClean="0"/>
              <a:t>xponentially </a:t>
            </a:r>
            <a:r>
              <a:rPr lang="en-US" u="sng" dirty="0" smtClean="0"/>
              <a:t>because </a:t>
            </a:r>
            <a:r>
              <a:rPr lang="en-US" u="sng" dirty="0" smtClean="0"/>
              <a:t>it is</a:t>
            </a:r>
            <a:r>
              <a:rPr lang="en-US" u="sng" dirty="0" smtClean="0"/>
              <a:t> </a:t>
            </a:r>
            <a:r>
              <a:rPr lang="en-US" u="sng" dirty="0" smtClean="0"/>
              <a:t>the tale of </a:t>
            </a:r>
            <a:r>
              <a:rPr lang="en-US" u="sng" dirty="0" err="1" smtClean="0"/>
              <a:t>wavefunction</a:t>
            </a:r>
            <a:r>
              <a:rPr lang="en-US" u="sng" dirty="0" smtClean="0"/>
              <a:t> </a:t>
            </a:r>
            <a:endParaRPr lang="ru-RU" u="sng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285984" y="4929198"/>
          <a:ext cx="922347" cy="576467"/>
        </p:xfrm>
        <a:graphic>
          <a:graphicData uri="http://schemas.openxmlformats.org/presentationml/2006/ole">
            <p:oleObj spid="_x0000_s56325" name="Equation" r:id="rId7" imgW="406080" imgH="25380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598108" y="5064928"/>
          <a:ext cx="331214" cy="364335"/>
        </p:xfrm>
        <a:graphic>
          <a:graphicData uri="http://schemas.openxmlformats.org/presentationml/2006/ole">
            <p:oleObj spid="_x0000_s56326" name="Equation" r:id="rId8" imgW="126720" imgH="139680" progId="Equation.DSMT4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786578" y="4929198"/>
          <a:ext cx="456986" cy="492139"/>
        </p:xfrm>
        <a:graphic>
          <a:graphicData uri="http://schemas.openxmlformats.org/presentationml/2006/ole">
            <p:oleObj spid="_x0000_s56327" name="Equation" r:id="rId9" imgW="164880" imgH="177480" progId="Equation.DSMT4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214678" y="6000768"/>
          <a:ext cx="2571768" cy="642942"/>
        </p:xfrm>
        <a:graphic>
          <a:graphicData uri="http://schemas.openxmlformats.org/presentationml/2006/ole">
            <p:oleObj spid="_x0000_s56328" name="Equation" r:id="rId10" imgW="101592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928</Words>
  <Application>Microsoft PowerPoint</Application>
  <PresentationFormat>Экран (4:3)</PresentationFormat>
  <Paragraphs>163</Paragraphs>
  <Slides>45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Оформление по умолчанию</vt:lpstr>
      <vt:lpstr>Graph</vt:lpstr>
      <vt:lpstr>Equation</vt:lpstr>
      <vt:lpstr>Формула</vt:lpstr>
      <vt:lpstr>MathType 6.0 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Dependence of the main spin on the excitation  energy  in QWs</vt:lpstr>
      <vt:lpstr>Слайд 23</vt:lpstr>
      <vt:lpstr>Слайд 24</vt:lpstr>
      <vt:lpstr>Слайд 25</vt:lpstr>
      <vt:lpstr>Слайд 26</vt:lpstr>
      <vt:lpstr>Слайд 27</vt:lpstr>
      <vt:lpstr>Spin quantum bits</vt:lpstr>
      <vt:lpstr>Dresselhous and Rashba effective field</vt:lpstr>
      <vt:lpstr>Rashba + Dresselhaus </vt:lpstr>
      <vt:lpstr>Hanle different SRT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Transformation of polarizations in QDs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ФТИ Иоффе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Гуревич</dc:creator>
  <cp:lastModifiedBy>Kochereshko</cp:lastModifiedBy>
  <cp:revision>334</cp:revision>
  <dcterms:created xsi:type="dcterms:W3CDTF">2005-01-16T11:32:38Z</dcterms:created>
  <dcterms:modified xsi:type="dcterms:W3CDTF">2014-06-25T13:48:07Z</dcterms:modified>
</cp:coreProperties>
</file>