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357" r:id="rId2"/>
    <p:sldId id="340" r:id="rId3"/>
    <p:sldId id="288" r:id="rId4"/>
    <p:sldId id="268" r:id="rId5"/>
    <p:sldId id="257" r:id="rId6"/>
    <p:sldId id="296" r:id="rId7"/>
    <p:sldId id="269" r:id="rId8"/>
    <p:sldId id="273" r:id="rId9"/>
    <p:sldId id="311" r:id="rId10"/>
    <p:sldId id="301" r:id="rId11"/>
    <p:sldId id="337" r:id="rId12"/>
    <p:sldId id="292" r:id="rId13"/>
    <p:sldId id="260" r:id="rId14"/>
    <p:sldId id="289" r:id="rId15"/>
    <p:sldId id="276" r:id="rId16"/>
    <p:sldId id="277" r:id="rId17"/>
    <p:sldId id="319" r:id="rId18"/>
    <p:sldId id="342" r:id="rId19"/>
    <p:sldId id="339" r:id="rId20"/>
    <p:sldId id="326" r:id="rId21"/>
    <p:sldId id="325" r:id="rId22"/>
    <p:sldId id="338" r:id="rId23"/>
    <p:sldId id="310" r:id="rId24"/>
    <p:sldId id="332" r:id="rId25"/>
    <p:sldId id="316" r:id="rId26"/>
    <p:sldId id="317" r:id="rId27"/>
    <p:sldId id="293" r:id="rId28"/>
    <p:sldId id="333" r:id="rId29"/>
    <p:sldId id="262" r:id="rId30"/>
    <p:sldId id="329" r:id="rId31"/>
    <p:sldId id="327" r:id="rId32"/>
    <p:sldId id="330" r:id="rId33"/>
    <p:sldId id="298" r:id="rId34"/>
    <p:sldId id="345" r:id="rId35"/>
    <p:sldId id="283" r:id="rId36"/>
    <p:sldId id="286" r:id="rId37"/>
    <p:sldId id="284" r:id="rId38"/>
    <p:sldId id="287" r:id="rId39"/>
    <p:sldId id="356" r:id="rId40"/>
    <p:sldId id="346" r:id="rId41"/>
    <p:sldId id="347" r:id="rId42"/>
    <p:sldId id="348" r:id="rId43"/>
    <p:sldId id="354" r:id="rId44"/>
    <p:sldId id="355" r:id="rId45"/>
    <p:sldId id="351" r:id="rId46"/>
    <p:sldId id="350" r:id="rId47"/>
    <p:sldId id="353" r:id="rId48"/>
    <p:sldId id="352" r:id="rId49"/>
    <p:sldId id="344" r:id="rId50"/>
    <p:sldId id="308" r:id="rId51"/>
    <p:sldId id="290" r:id="rId52"/>
    <p:sldId id="279" r:id="rId53"/>
    <p:sldId id="297" r:id="rId54"/>
    <p:sldId id="281" r:id="rId55"/>
    <p:sldId id="314" r:id="rId56"/>
    <p:sldId id="324" r:id="rId57"/>
    <p:sldId id="322" r:id="rId58"/>
    <p:sldId id="309" r:id="rId59"/>
    <p:sldId id="331" r:id="rId60"/>
    <p:sldId id="313" r:id="rId61"/>
    <p:sldId id="291" r:id="rId62"/>
    <p:sldId id="302" r:id="rId63"/>
    <p:sldId id="303" r:id="rId64"/>
    <p:sldId id="304" r:id="rId65"/>
    <p:sldId id="305" r:id="rId66"/>
    <p:sldId id="306" r:id="rId67"/>
    <p:sldId id="343" r:id="rId68"/>
    <p:sldId id="334" r:id="rId69"/>
    <p:sldId id="336" r:id="rId70"/>
    <p:sldId id="323" r:id="rId71"/>
    <p:sldId id="341" r:id="rId72"/>
    <p:sldId id="312" r:id="rId73"/>
    <p:sldId id="275" r:id="rId74"/>
    <p:sldId id="280" r:id="rId75"/>
    <p:sldId id="272" r:id="rId76"/>
    <p:sldId id="318" r:id="rId77"/>
    <p:sldId id="274" r:id="rId78"/>
    <p:sldId id="321" r:id="rId79"/>
    <p:sldId id="335" r:id="rId80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3399FF"/>
    <a:srgbClr val="66FF66"/>
    <a:srgbClr val="66FFCC"/>
    <a:srgbClr val="99FF99"/>
    <a:srgbClr val="CC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83" autoAdjust="0"/>
    <p:restoredTop sz="94601" autoAdjust="0"/>
  </p:normalViewPr>
  <p:slideViewPr>
    <p:cSldViewPr>
      <p:cViewPr>
        <p:scale>
          <a:sx n="75" d="100"/>
          <a:sy n="75" d="100"/>
        </p:scale>
        <p:origin x="-199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9B2131-18CA-41A3-8609-DF75EA451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fld id="{CD5E0465-4112-4ED6-9CD7-1DAE8AFD3209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fld id="{92E19243-9389-477B-8A10-76FD814DC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0775" y="947738"/>
            <a:ext cx="4556125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4697413"/>
            <a:ext cx="4699000" cy="37925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0775" y="947738"/>
            <a:ext cx="4556125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4697413"/>
            <a:ext cx="4699000" cy="37925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0775" y="947738"/>
            <a:ext cx="4556125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4697413"/>
            <a:ext cx="4699000" cy="37925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A3D7-DE25-4795-A340-CC436F3D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B785-44BB-45C6-A6D7-2E4FCB6BD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4A16-118E-47AA-8ABB-BC2F7E3C3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B8B4-6524-49B7-B827-16C00913F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436F-0DFD-435E-96BF-624D1AC19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1354-167A-4615-8977-04017EAD7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6580-FF5C-4524-8A7B-982602977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A970-25E9-41D6-A144-8FCAD6404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5A37-1F39-4DC5-94D7-E1AC2D655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3A04-943A-4093-86B3-C9643B010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B858-E0E9-4C41-A6AD-717913E4D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5F2E-C1F3-4CE8-BA66-26F9F2BA9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BFB1-0622-4A33-8D87-BF27E762E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3DA0C-13F2-41AB-9CFE-3DD6B9F5C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C684DF1-E00D-4AB6-A0ED-3717D1292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6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4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5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5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6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6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571500" y="2857500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6). </a:t>
            </a:r>
            <a:r>
              <a:rPr lang="en-US" u="sng"/>
              <a:t>Excitons in the presence of electron gas</a:t>
            </a:r>
            <a:r>
              <a:rPr lang="en-US"/>
              <a:t> (2h)</a:t>
            </a:r>
            <a:endParaRPr lang="ru-RU"/>
          </a:p>
          <a:p>
            <a:r>
              <a:rPr lang="en-US"/>
              <a:t>(bound states - trions, triplet and singlet trions, unbound states, combined exciton electron processes; manifestation </a:t>
            </a:r>
          </a:p>
          <a:p>
            <a:r>
              <a:rPr lang="en-US"/>
              <a:t>of exciton electron scattering in optical spectra)</a:t>
            </a:r>
            <a:endParaRPr lang="ru-RU"/>
          </a:p>
          <a:p>
            <a:r>
              <a:rPr lang="en-US"/>
              <a:t>7). </a:t>
            </a:r>
            <a:r>
              <a:rPr lang="en-US" u="sng"/>
              <a:t>Biexcitons</a:t>
            </a:r>
            <a:r>
              <a:rPr lang="en-US"/>
              <a:t> (1h)</a:t>
            </a:r>
            <a:endParaRPr lang="ru-RU"/>
          </a:p>
          <a:p>
            <a:r>
              <a:rPr lang="en-US"/>
              <a:t> </a:t>
            </a:r>
            <a:endParaRPr lang="ru-RU"/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3643313" y="1214438"/>
            <a:ext cx="174625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Lection 6</a:t>
            </a:r>
            <a:endParaRPr lang="ru-RU" sz="3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755650" y="765175"/>
            <a:ext cx="7772400" cy="51149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 algn="ctr">
              <a:spcBef>
                <a:spcPct val="20000"/>
              </a:spcBef>
            </a:pPr>
            <a:r>
              <a:rPr lang="en-US" sz="3200"/>
              <a:t>  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4400"/>
              <a:t>Trion states  in magnetic fields</a:t>
            </a:r>
          </a:p>
          <a:p>
            <a:pPr marL="342900" indent="-342900" algn="ctr">
              <a:spcBef>
                <a:spcPct val="20000"/>
              </a:spcBef>
            </a:pPr>
            <a:endParaRPr lang="ru-RU" sz="40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620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Singlet trion in magnetic fields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endParaRPr lang="ru-RU" sz="3600" smtClean="0">
              <a:solidFill>
                <a:srgbClr val="FF0000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type="body" idx="4294967295"/>
          </p:nvPr>
        </p:nvGraphicFramePr>
        <p:xfrm>
          <a:off x="5105400" y="1423988"/>
          <a:ext cx="3683000" cy="4772025"/>
        </p:xfrm>
        <a:graphic>
          <a:graphicData uri="http://schemas.openxmlformats.org/presentationml/2006/ole">
            <p:oleObj spid="_x0000_s6146" name="Graph" r:id="rId3" imgW="2265120" imgH="2731680" progId="Origin50.Graph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20813" y="9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609600" y="1447800"/>
          <a:ext cx="3836988" cy="3657600"/>
        </p:xfrm>
        <a:graphic>
          <a:graphicData uri="http://schemas.openxmlformats.org/presentationml/2006/ole">
            <p:oleObj spid="_x0000_s6147" r:id="rId4" imgW="6525768" imgH="6269736" progId="Origin50.Graph">
              <p:embed/>
            </p:oleObj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1500" y="5429250"/>
            <a:ext cx="4038600" cy="10699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circular polarization of the trion absorption (reflectivity line )</a:t>
            </a:r>
            <a:r>
              <a:rPr lang="ru-RU" sz="1600"/>
              <a:t> </a:t>
            </a:r>
            <a:r>
              <a:rPr lang="en-US" sz="1600"/>
              <a:t>in magnetic fields can be used to determine electron concentration by pure optical method </a:t>
            </a:r>
            <a:endParaRPr lang="ru-RU" sz="16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765175"/>
            <a:ext cx="7632700" cy="547211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184150" y="-519113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solidFill>
                <a:schemeClr val="accent2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23850" y="836613"/>
          <a:ext cx="6715125" cy="5334000"/>
        </p:xfrm>
        <a:graphic>
          <a:graphicData uri="http://schemas.openxmlformats.org/presentationml/2006/ole">
            <p:oleObj spid="_x0000_s7170" name="Graph" r:id="rId3" imgW="3680640" imgH="2806560" progId="Origin50.Graph">
              <p:embed/>
            </p:oleObj>
          </a:graphicData>
        </a:graphic>
      </p:graphicFrame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-184150" y="-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/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6629400" y="21336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 flipH="1">
            <a:off x="66294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6781800" y="2362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cs typeface="Times New Roman" pitchFamily="18" charset="0"/>
              </a:rPr>
              <a:t>E</a:t>
            </a:r>
            <a:r>
              <a:rPr lang="en-US" sz="1600" b="1" baseline="-30000">
                <a:cs typeface="Times New Roman" pitchFamily="18" charset="0"/>
              </a:rPr>
              <a:t>trip</a:t>
            </a:r>
            <a:r>
              <a:rPr lang="en-US" sz="1600" b="1" baseline="30000">
                <a:cs typeface="Times New Roman" pitchFamily="18" charset="0"/>
              </a:rPr>
              <a:t>bind</a:t>
            </a:r>
            <a:r>
              <a:rPr lang="en-US" sz="1600" b="1">
                <a:cs typeface="Times New Roman" pitchFamily="18" charset="0"/>
              </a:rPr>
              <a:t> = 3 meV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717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6897688" cy="608013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Singlet and Triplet in high fields</a:t>
            </a:r>
            <a:endParaRPr lang="ru-RU" sz="280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765175"/>
            <a:ext cx="7772400" cy="5114925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    </a:t>
            </a:r>
            <a:r>
              <a:rPr lang="en-US" sz="4000" smtClean="0"/>
              <a:t>EXCITON-ELECTRON SCATTERING</a:t>
            </a:r>
          </a:p>
          <a:p>
            <a:pPr algn="ctr" eaLnBrk="1" hangingPunct="1">
              <a:buFontTx/>
              <a:buNone/>
            </a:pPr>
            <a:r>
              <a:rPr lang="en-US" sz="4000" smtClean="0"/>
              <a:t>(</a:t>
            </a:r>
            <a:r>
              <a:rPr lang="en-US" sz="4000" u="sng" smtClean="0"/>
              <a:t>excited states of a trion in magnetic fields</a:t>
            </a:r>
            <a:r>
              <a:rPr lang="en-US" sz="4000" smtClean="0"/>
              <a:t>)</a:t>
            </a:r>
            <a:endParaRPr lang="ru-RU" sz="400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7620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Exciton </a:t>
            </a:r>
            <a:r>
              <a:rPr lang="ru-RU" sz="2800" smtClean="0">
                <a:solidFill>
                  <a:schemeClr val="tx1"/>
                </a:solidFill>
              </a:rPr>
              <a:t>– </a:t>
            </a:r>
            <a:r>
              <a:rPr lang="en-US" sz="2800" smtClean="0">
                <a:solidFill>
                  <a:schemeClr val="tx1"/>
                </a:solidFill>
              </a:rPr>
              <a:t>electron scattering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endParaRPr lang="ru-RU" sz="2800" smtClean="0">
              <a:solidFill>
                <a:srgbClr val="FF0000"/>
              </a:solidFill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114800" y="1473200"/>
          <a:ext cx="4406900" cy="3911600"/>
        </p:xfrm>
        <a:graphic>
          <a:graphicData uri="http://schemas.openxmlformats.org/presentationml/2006/ole">
            <p:oleObj spid="_x0000_s8194" name="Graph" r:id="rId3" imgW="2136960" imgH="1995840" progId="Origin50.Graph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5445125"/>
            <a:ext cx="8153400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The scattering leads to high energy tail of the exciton absorption line.  In magnetic fields it splits into separate lines because the electron spectrum becomes discrete = excited states of trions in magnetic fields.  </a:t>
            </a:r>
            <a:endParaRPr lang="ru-RU" sz="1800">
              <a:solidFill>
                <a:srgbClr val="3399FF"/>
              </a:solidFill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23850" y="1773238"/>
            <a:ext cx="3581400" cy="1600200"/>
            <a:chOff x="2880" y="9360"/>
            <a:chExt cx="3312" cy="864"/>
          </a:xfrm>
        </p:grpSpPr>
        <p:sp>
          <p:nvSpPr>
            <p:cNvPr id="8200" name="Line 6"/>
            <p:cNvSpPr>
              <a:spLocks noChangeShapeType="1"/>
            </p:cNvSpPr>
            <p:nvPr/>
          </p:nvSpPr>
          <p:spPr bwMode="auto">
            <a:xfrm rot="755362" flipV="1">
              <a:off x="5184" y="9977"/>
              <a:ext cx="864" cy="1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flipV="1">
              <a:off x="5184" y="9607"/>
              <a:ext cx="1008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8"/>
            <p:cNvSpPr>
              <a:spLocks noChangeShapeType="1"/>
            </p:cNvSpPr>
            <p:nvPr/>
          </p:nvSpPr>
          <p:spPr bwMode="auto">
            <a:xfrm flipV="1">
              <a:off x="3888" y="9854"/>
              <a:ext cx="86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9"/>
            <p:cNvSpPr>
              <a:spLocks noChangeShapeType="1"/>
            </p:cNvSpPr>
            <p:nvPr/>
          </p:nvSpPr>
          <p:spPr bwMode="auto">
            <a:xfrm>
              <a:off x="3312" y="9483"/>
              <a:ext cx="144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3744" y="9360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electron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2880" y="9854"/>
              <a:ext cx="86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photon</a:t>
              </a:r>
            </a:p>
          </p:txBody>
        </p:sp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 flipH="1">
              <a:off x="3024" y="9854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Text Box 13"/>
            <p:cNvSpPr txBox="1">
              <a:spLocks noChangeArrowheads="1"/>
            </p:cNvSpPr>
            <p:nvPr/>
          </p:nvSpPr>
          <p:spPr bwMode="auto">
            <a:xfrm>
              <a:off x="3744" y="9854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     </a:t>
              </a:r>
              <a:r>
                <a:rPr lang="ru-RU" sz="1200"/>
                <a:t>exciton</a:t>
              </a:r>
            </a:p>
          </p:txBody>
        </p:sp>
        <p:sp>
          <p:nvSpPr>
            <p:cNvPr id="8208" name="Text Box 14"/>
            <p:cNvSpPr txBox="1">
              <a:spLocks noChangeArrowheads="1"/>
            </p:cNvSpPr>
            <p:nvPr/>
          </p:nvSpPr>
          <p:spPr bwMode="auto">
            <a:xfrm>
              <a:off x="3024" y="9360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sym typeface="Symbol" pitchFamily="18" charset="2"/>
                </a:rPr>
                <a:t></a:t>
              </a:r>
              <a:endParaRPr lang="ru-RU" sz="1200"/>
            </a:p>
          </p:txBody>
        </p:sp>
        <p:sp>
          <p:nvSpPr>
            <p:cNvPr id="8209" name="Oval 15" descr="25%"/>
            <p:cNvSpPr>
              <a:spLocks noChangeArrowheads="1"/>
            </p:cNvSpPr>
            <p:nvPr/>
          </p:nvSpPr>
          <p:spPr bwMode="auto">
            <a:xfrm>
              <a:off x="3744" y="9730"/>
              <a:ext cx="288" cy="247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AutoShape 16" descr="25%"/>
            <p:cNvSpPr>
              <a:spLocks noChangeArrowheads="1"/>
            </p:cNvSpPr>
            <p:nvPr/>
          </p:nvSpPr>
          <p:spPr bwMode="auto">
            <a:xfrm>
              <a:off x="4749" y="9607"/>
              <a:ext cx="576" cy="370"/>
            </a:xfrm>
            <a:prstGeom prst="hexagon">
              <a:avLst>
                <a:gd name="adj" fmla="val 38919"/>
                <a:gd name="vf" fmla="val 115470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609600" y="1271588"/>
            <a:ext cx="331470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Exciton – electron scattering </a:t>
            </a:r>
            <a:endParaRPr lang="ru-RU" sz="2000"/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611188" y="3573463"/>
            <a:ext cx="3276600" cy="1190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In magnetic fields in QWs the exciton electron scattering leads to the electron transitions between Landau levels - </a:t>
            </a:r>
            <a:r>
              <a:rPr lang="en-US" sz="1800" b="1"/>
              <a:t>ExCR</a:t>
            </a:r>
            <a:endParaRPr lang="ru-RU" sz="1800" b="1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382000" cy="9144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Combined exciton </a:t>
            </a:r>
            <a:r>
              <a:rPr lang="ru-RU" sz="2800" smtClean="0">
                <a:solidFill>
                  <a:srgbClr val="FF0000"/>
                </a:solidFill>
              </a:rPr>
              <a:t>–</a:t>
            </a:r>
            <a:r>
              <a:rPr lang="en-US" sz="2800" smtClean="0">
                <a:solidFill>
                  <a:srgbClr val="FF0000"/>
                </a:solidFill>
              </a:rPr>
              <a:t>cyclotron resonance ExCR</a:t>
            </a:r>
            <a:endParaRPr lang="ru-RU" sz="2800" smtClean="0">
              <a:solidFill>
                <a:srgbClr val="FF0000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4786313" y="1571625"/>
          <a:ext cx="4152900" cy="4572000"/>
        </p:xfrm>
        <a:graphic>
          <a:graphicData uri="http://schemas.openxmlformats.org/presentationml/2006/ole">
            <p:oleObj spid="_x0000_s9218" name="Graph" r:id="rId3" imgW="2082240" imgH="3493440" progId="Origin50.Graph">
              <p:embed/>
            </p:oleObj>
          </a:graphicData>
        </a:graphic>
      </p:graphicFrame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603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0" y="1524000"/>
          <a:ext cx="4054475" cy="3105150"/>
        </p:xfrm>
        <a:graphic>
          <a:graphicData uri="http://schemas.openxmlformats.org/presentationml/2006/ole">
            <p:oleObj spid="_x0000_s9219" name="Graph" r:id="rId4" imgW="2167200" imgH="1536480" progId="Origin50.Graph">
              <p:embed/>
            </p:oleObj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357188" y="4857750"/>
            <a:ext cx="4191000" cy="1689100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cs typeface="Times New Roman" pitchFamily="18" charset="0"/>
              </a:rPr>
              <a:t>The ExCR line shifts LINEARLY from the exciton resonance to high energies with increase of  magnetic fields </a:t>
            </a:r>
            <a:endParaRPr lang="ru-RU" sz="1800"/>
          </a:p>
          <a:p>
            <a:endParaRPr lang="ru-RU" sz="1800"/>
          </a:p>
          <a:p>
            <a:endParaRPr lang="ru-RU" sz="1600"/>
          </a:p>
          <a:p>
            <a:r>
              <a:rPr lang="en-US" sz="1600">
                <a:cs typeface="Times New Roman" pitchFamily="18" charset="0"/>
              </a:rPr>
              <a:t> </a:t>
            </a:r>
            <a:endParaRPr lang="ru-RU" sz="1600">
              <a:cs typeface="Times New Roman" pitchFamily="18" charset="0"/>
            </a:endParaRPr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p:oleObj spid="_x0000_s9220" name="Формула" r:id="rId5" imgW="126720" imgH="241200" progId="Equation.3">
              <p:embed/>
            </p:oleObj>
          </a:graphicData>
        </a:graphic>
      </p:graphicFrame>
      <p:graphicFrame>
        <p:nvGraphicFramePr>
          <p:cNvPr id="9221" name="Object 12"/>
          <p:cNvGraphicFramePr>
            <a:graphicFrameLocks noChangeAspect="1"/>
          </p:cNvGraphicFramePr>
          <p:nvPr/>
        </p:nvGraphicFramePr>
        <p:xfrm>
          <a:off x="1066800" y="5562600"/>
          <a:ext cx="2514600" cy="677863"/>
        </p:xfrm>
        <a:graphic>
          <a:graphicData uri="http://schemas.openxmlformats.org/presentationml/2006/ole">
            <p:oleObj spid="_x0000_s9221" name="Формула" r:id="rId6" imgW="1650960" imgH="444240" progId="Equation.3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2"/>
          <a:srcRect t="3461"/>
          <a:stretch>
            <a:fillRect/>
          </a:stretch>
        </p:blipFill>
        <p:spPr bwMode="auto">
          <a:xfrm>
            <a:off x="2357438" y="1058863"/>
            <a:ext cx="4786312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571472" y="428604"/>
            <a:ext cx="7972887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With increase of the electron density there is redistribution of absorption from exciton to </a:t>
            </a:r>
            <a:r>
              <a:rPr lang="en-US" sz="1400" dirty="0" err="1" smtClean="0"/>
              <a:t>trion</a:t>
            </a:r>
            <a:r>
              <a:rPr lang="en-US" sz="1400" dirty="0" smtClean="0"/>
              <a:t> and </a:t>
            </a:r>
            <a:r>
              <a:rPr lang="en-US" sz="1400" dirty="0" err="1" smtClean="0"/>
              <a:t>ExCR</a:t>
            </a:r>
            <a:r>
              <a:rPr lang="ru-RU" sz="1400" dirty="0" smtClean="0"/>
              <a:t>С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imap://vladimir%2Ekochereshko@mail.ioffe.ru:993/fetch%3EUID%3E.INBOX%3E73762?part=1.2.4&amp;filename=ID_10483056.jpg"/>
          <p:cNvSpPr>
            <a:spLocks noChangeAspect="1" noChangeArrowheads="1"/>
          </p:cNvSpPr>
          <p:nvPr/>
        </p:nvSpPr>
        <p:spPr bwMode="auto">
          <a:xfrm>
            <a:off x="155575" y="-3657600"/>
            <a:ext cx="505777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42875"/>
            <a:ext cx="4714875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714375" y="2357438"/>
            <a:ext cx="7772400" cy="142875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WHAT IS THE BURSTEIN-MOSS SHIFT?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2"/>
          <p:cNvSpPr>
            <a:spLocks noGrp="1" noChangeArrowheads="1"/>
          </p:cNvSpPr>
          <p:nvPr>
            <p:ph type="title"/>
          </p:nvPr>
        </p:nvSpPr>
        <p:spPr>
          <a:xfrm>
            <a:off x="714375" y="928688"/>
            <a:ext cx="7772400" cy="114300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mtClean="0"/>
              <a:t>EXCITONS IN 2DEG</a:t>
            </a:r>
            <a:endParaRPr lang="ru-RU" smtClean="0"/>
          </a:p>
        </p:txBody>
      </p:sp>
      <p:sp>
        <p:nvSpPr>
          <p:cNvPr id="45059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684213" y="2852738"/>
            <a:ext cx="7920037" cy="3600450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i="1" smtClean="0"/>
              <a:t>	 </a:t>
            </a:r>
            <a:r>
              <a:rPr lang="en-US" sz="2000" b="1" i="1" smtClean="0"/>
              <a:t>L</a:t>
            </a:r>
            <a:r>
              <a:rPr lang="en-US" sz="2000" b="1" i="1" u="sng" smtClean="0"/>
              <a:t>ow electron density limit</a:t>
            </a:r>
            <a:r>
              <a:rPr lang="en-US" sz="2000" b="1" i="1" smtClean="0"/>
              <a:t> </a:t>
            </a:r>
            <a:r>
              <a:rPr lang="en-US" sz="2000" b="1" u="sng" smtClean="0"/>
              <a:t> </a:t>
            </a: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      1</a:t>
            </a:r>
            <a:r>
              <a:rPr lang="ru-RU" sz="2000" b="1" smtClean="0"/>
              <a:t>. </a:t>
            </a:r>
            <a:r>
              <a:rPr lang="en-US" sz="2000" b="1" smtClean="0"/>
              <a:t>Charged exciton-electron complexes </a:t>
            </a:r>
            <a:r>
              <a:rPr lang="ru-RU" sz="2000" b="1" smtClean="0"/>
              <a:t>(</a:t>
            </a:r>
            <a:r>
              <a:rPr lang="en-US" sz="2000" b="1" smtClean="0"/>
              <a:t>trions</a:t>
            </a:r>
            <a:r>
              <a:rPr lang="ru-RU" sz="2000" b="1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      2</a:t>
            </a:r>
            <a:r>
              <a:rPr lang="ru-RU" sz="2000" b="1" smtClean="0"/>
              <a:t>. </a:t>
            </a:r>
            <a:r>
              <a:rPr lang="en-US" sz="2000" b="1" smtClean="0"/>
              <a:t>Singlet and triplet trion states </a:t>
            </a: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      3. Modulation doped QWs 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      4</a:t>
            </a:r>
            <a:r>
              <a:rPr lang="ru-RU" sz="2000" b="1" smtClean="0"/>
              <a:t>. </a:t>
            </a:r>
            <a:r>
              <a:rPr lang="en-US" sz="2000" b="1" smtClean="0"/>
              <a:t>Trions in optical spectra </a:t>
            </a: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5. </a:t>
            </a:r>
            <a:r>
              <a:rPr lang="en-US" sz="2000" b="1" smtClean="0"/>
              <a:t>Action of magnetic fields on the trions </a:t>
            </a:r>
            <a:endParaRPr lang="ru-RU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i="1" smtClean="0"/>
              <a:t>	H</a:t>
            </a:r>
            <a:r>
              <a:rPr lang="en-US" sz="2000" b="1" i="1" u="sng" smtClean="0"/>
              <a:t>igh electron density limit</a:t>
            </a:r>
            <a:r>
              <a:rPr lang="en-US" sz="2000" b="1" u="sng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6. </a:t>
            </a:r>
            <a:r>
              <a:rPr lang="en-US" sz="2000" b="1" smtClean="0"/>
              <a:t>Combined exciton cyclotron resonance </a:t>
            </a: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7. </a:t>
            </a:r>
            <a:r>
              <a:rPr lang="en-US" sz="2000" b="1" smtClean="0"/>
              <a:t>Combined trion cyclotron resonance </a:t>
            </a: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8. </a:t>
            </a:r>
            <a:r>
              <a:rPr lang="en-US" sz="2000" b="1" smtClean="0"/>
              <a:t>Combined exciton electron processes in PL spectra 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      9. Trion Zeeman splitting </a:t>
            </a:r>
            <a:endParaRPr lang="ru-RU" sz="2000" b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071563" y="1214438"/>
            <a:ext cx="7000875" cy="34163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pPr algn="ctr"/>
            <a:r>
              <a:rPr lang="en-US" sz="3600"/>
              <a:t>Photoluminescence</a:t>
            </a:r>
            <a:endParaRPr lang="ru-RU" sz="3600"/>
          </a:p>
          <a:p>
            <a:endParaRPr lang="ru-RU" sz="3600"/>
          </a:p>
          <a:p>
            <a:endParaRPr lang="ru-RU"/>
          </a:p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285875" y="1000125"/>
            <a:ext cx="5170488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Conventional scheme of the B-M shift</a:t>
            </a:r>
            <a:endParaRPr lang="ru-RU" b="1"/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3"/>
          <a:srcRect l="13602" t="3024" r="4295" b="12096"/>
          <a:stretch>
            <a:fillRect/>
          </a:stretch>
        </p:blipFill>
        <p:spPr bwMode="auto">
          <a:xfrm>
            <a:off x="0" y="1643063"/>
            <a:ext cx="6708775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5929313" y="2286000"/>
          <a:ext cx="3214687" cy="3357563"/>
        </p:xfrm>
        <a:graphic>
          <a:graphicData uri="http://schemas.openxmlformats.org/presentationml/2006/ole">
            <p:oleObj spid="_x0000_s10242" name="Graph" r:id="rId4" imgW="4276800" imgH="3024000" progId="Origin50.Graph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1857375" y="642938"/>
            <a:ext cx="4821238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Where is the exciton here</a:t>
            </a:r>
            <a:r>
              <a:rPr lang="ru-RU" sz="3200" b="1"/>
              <a:t>?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 l="22910" r="51546"/>
          <a:stretch>
            <a:fillRect/>
          </a:stretch>
        </p:blipFill>
        <p:spPr bwMode="auto">
          <a:xfrm>
            <a:off x="2714625" y="1428750"/>
            <a:ext cx="23717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41288" y="0"/>
          <a:ext cx="9147175" cy="6858000"/>
        </p:xfrm>
        <a:graphic>
          <a:graphicData uri="http://schemas.openxmlformats.org/presentationml/2006/ole">
            <p:oleObj spid="_x0000_s11266" name="Слайд" r:id="rId3" imgW="4571116" imgH="3428159" progId="PowerPoint.Slide.12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96850"/>
            <a:ext cx="9144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7624763" cy="46196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“Recreation” of the exciton and trion lines in magnetic field </a:t>
            </a:r>
            <a:endParaRPr lang="ru-RU"/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/>
          </p:nvPr>
        </p:nvGraphicFramePr>
        <p:xfrm>
          <a:off x="214313" y="1143000"/>
          <a:ext cx="5811837" cy="5559425"/>
        </p:xfrm>
        <a:graphic>
          <a:graphicData uri="http://schemas.openxmlformats.org/presentationml/2006/ole">
            <p:oleObj spid="_x0000_s12290" name="Graph" r:id="rId3" imgW="3136320" imgH="3216960" progId="Origin50.Graph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6965950" cy="6858000"/>
        </p:xfrm>
        <a:graphic>
          <a:graphicData uri="http://schemas.openxmlformats.org/presentationml/2006/ole">
            <p:oleObj spid="_x0000_s13314" name="Graph" r:id="rId3" imgW="4789440" imgH="440784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116013" y="404813"/>
            <a:ext cx="7167562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heavily doped QW in zero magnetic fields the PL line </a:t>
            </a:r>
          </a:p>
          <a:p>
            <a:r>
              <a:rPr lang="en-US"/>
              <a:t>is shifted to the low energies from its position in low </a:t>
            </a:r>
          </a:p>
          <a:p>
            <a:r>
              <a:rPr lang="en-US"/>
              <a:t>doped structure. The value of this shift is of the order of </a:t>
            </a:r>
          </a:p>
          <a:p>
            <a:r>
              <a:rPr lang="en-US"/>
              <a:t>Fermi energy </a:t>
            </a:r>
            <a:endParaRPr lang="ru-RU"/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1785938" y="2259013"/>
          <a:ext cx="5616575" cy="4598987"/>
        </p:xfrm>
        <a:graphic>
          <a:graphicData uri="http://schemas.openxmlformats.org/presentationml/2006/ole">
            <p:oleObj spid="_x0000_s14338" name="Graph" r:id="rId3" imgW="2867040" imgH="2348640" progId="Origin50.Graph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85A37-1F39-4DC5-94D7-E1AC2D65564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650875"/>
            <a:ext cx="9144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-260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/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00063"/>
            <a:ext cx="8458200" cy="9144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600" smtClean="0"/>
              <a:t>Combined processes in PL</a:t>
            </a:r>
            <a:endParaRPr lang="ru-RU" sz="5400" smtClean="0"/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152400" y="1447800"/>
          <a:ext cx="4194175" cy="4289425"/>
        </p:xfrm>
        <a:graphic>
          <a:graphicData uri="http://schemas.openxmlformats.org/presentationml/2006/ole">
            <p:oleObj spid="_x0000_s15362" name="Graph" r:id="rId3" imgW="2894400" imgH="2328480" progId="Origin50.Graph">
              <p:embed/>
            </p:oleObj>
          </a:graphicData>
        </a:graphic>
      </p:graphicFrame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762000" y="5943600"/>
            <a:ext cx="2989263" cy="34607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Comparison of PL and reflectivity</a:t>
            </a:r>
            <a:endParaRPr lang="ru-RU" sz="1600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6588125" y="5949950"/>
            <a:ext cx="118745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 and SU</a:t>
            </a:r>
            <a:endParaRPr lang="ru-RU" sz="1800"/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4600575" y="1484313"/>
          <a:ext cx="4359275" cy="4113212"/>
        </p:xfrm>
        <a:graphic>
          <a:graphicData uri="http://schemas.openxmlformats.org/presentationml/2006/ole">
            <p:oleObj spid="_x0000_s15363" name="Graph" r:id="rId4" imgW="2810880" imgH="2263680" progId="Origin50.Graph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785813"/>
            <a:ext cx="7772400" cy="5330825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From LOW density to HIGH density  </a:t>
            </a:r>
          </a:p>
          <a:p>
            <a:pPr algn="ctr" eaLnBrk="1" hangingPunct="1">
              <a:buFontTx/>
              <a:buNone/>
            </a:pPr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LOW 2DEG DENSITY </a:t>
            </a:r>
            <a:endParaRPr lang="ru-RU" sz="2800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714500" y="3643313"/>
            <a:ext cx="5348288" cy="58420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Two electrons+one hole  states </a:t>
            </a:r>
            <a:endParaRPr lang="ru-RU" sz="3200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857375" y="4572000"/>
            <a:ext cx="4965700" cy="120015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Trions</a:t>
            </a:r>
          </a:p>
          <a:p>
            <a:pPr>
              <a:buFontTx/>
              <a:buChar char="•"/>
            </a:pPr>
            <a:r>
              <a:rPr lang="en-US"/>
              <a:t>Trions in magnetic fields </a:t>
            </a:r>
          </a:p>
          <a:p>
            <a:pPr>
              <a:buFontTx/>
              <a:buChar char="•"/>
            </a:pPr>
            <a:r>
              <a:rPr lang="en-US"/>
              <a:t>Trion excited states in magnetic fields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1928813" y="1125538"/>
          <a:ext cx="5500687" cy="5680075"/>
        </p:xfrm>
        <a:graphic>
          <a:graphicData uri="http://schemas.openxmlformats.org/presentationml/2006/ole">
            <p:oleObj spid="_x0000_s16386" name="Graph" r:id="rId3" imgW="2972160" imgH="2449440" progId="Origin50.Graph">
              <p:embed/>
            </p:oleObj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714500" y="428625"/>
            <a:ext cx="60118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Circular polarization induced by magnetic field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714375" y="1944688"/>
          <a:ext cx="7572375" cy="4749800"/>
        </p:xfrm>
        <a:graphic>
          <a:graphicData uri="http://schemas.openxmlformats.org/presentationml/2006/ole">
            <p:oleObj spid="_x0000_s17410" name="Graph" r:id="rId3" imgW="2304000" imgH="1439640" progId="Origin50.Graph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1357313" y="1285875"/>
          <a:ext cx="6684962" cy="5429250"/>
        </p:xfrm>
        <a:graphic>
          <a:graphicData uri="http://schemas.openxmlformats.org/presentationml/2006/ole">
            <p:oleObj spid="_x0000_s18434" name="Graph" r:id="rId3" imgW="3282144" imgH="2689080" progId="Origin50.Graph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8105775" cy="302260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</a:t>
            </a:r>
          </a:p>
          <a:p>
            <a:r>
              <a:rPr lang="en-US"/>
              <a:t>In </a:t>
            </a:r>
            <a:r>
              <a:rPr lang="en-US" u="sng"/>
              <a:t>Emission</a:t>
            </a:r>
            <a:r>
              <a:rPr lang="en-US"/>
              <a:t> the initial state is: trion in a ground or excited states; </a:t>
            </a:r>
          </a:p>
          <a:p>
            <a:endParaRPr lang="en-US"/>
          </a:p>
          <a:p>
            <a:r>
              <a:rPr lang="en-US"/>
              <a:t>the final state is: an electron above Fermi level </a:t>
            </a:r>
          </a:p>
          <a:p>
            <a:endParaRPr lang="en-US"/>
          </a:p>
          <a:p>
            <a:r>
              <a:rPr lang="en-US"/>
              <a:t>The energy of the transition is </a:t>
            </a:r>
          </a:p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5003800" y="2492375"/>
          <a:ext cx="2016125" cy="541338"/>
        </p:xfrm>
        <a:graphic>
          <a:graphicData uri="http://schemas.openxmlformats.org/presentationml/2006/ole">
            <p:oleObj spid="_x0000_s19458" name="Формула" r:id="rId3" imgW="838080" imgH="228600" progId="Equation.3">
              <p:embed/>
            </p:oleObj>
          </a:graphicData>
        </a:graphic>
      </p:graphicFrame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9" name="Object 11"/>
          <p:cNvGraphicFramePr>
            <a:graphicFrameLocks noChangeAspect="1"/>
          </p:cNvGraphicFramePr>
          <p:nvPr/>
        </p:nvGraphicFramePr>
        <p:xfrm>
          <a:off x="4859338" y="3789363"/>
          <a:ext cx="3309937" cy="487362"/>
        </p:xfrm>
        <a:graphic>
          <a:graphicData uri="http://schemas.openxmlformats.org/presentationml/2006/ole">
            <p:oleObj spid="_x0000_s19459" name="Формула" r:id="rId4" imgW="1549080" imgH="228600" progId="Equation.3">
              <p:embed/>
            </p:oleObj>
          </a:graphicData>
        </a:graphic>
      </p:graphicFrame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H:\HP\HP0006.jpg"/>
          <p:cNvPicPr>
            <a:picLocks noChangeAspect="1" noChangeArrowheads="1"/>
          </p:cNvPicPr>
          <p:nvPr/>
        </p:nvPicPr>
        <p:blipFill>
          <a:blip r:embed="rId2"/>
          <a:srcRect t="19939"/>
          <a:stretch>
            <a:fillRect/>
          </a:stretch>
        </p:blipFill>
        <p:spPr bwMode="auto">
          <a:xfrm>
            <a:off x="1214438" y="2000250"/>
            <a:ext cx="66436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772400" cy="11430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Recombination </a:t>
            </a: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20488" name="Text Box 7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3810000" cy="1223963"/>
          </a:xfrm>
          <a:solidFill>
            <a:srgbClr val="FFFF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b="1" smtClean="0"/>
              <a:t>In the recombination</a:t>
            </a:r>
            <a:r>
              <a:rPr lang="en-US" sz="1800" smtClean="0"/>
              <a:t>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smtClean="0"/>
              <a:t>      there is a trion in the initial state; in the final state there is photon and one electron on  one of </a:t>
            </a:r>
            <a:r>
              <a:rPr lang="ru-RU" sz="1800" smtClean="0"/>
              <a:t> </a:t>
            </a:r>
            <a:r>
              <a:rPr lang="en-US" sz="1800" smtClean="0"/>
              <a:t>the Landau levels </a:t>
            </a:r>
            <a:endParaRPr lang="ru-RU" sz="1800" smtClean="0"/>
          </a:p>
        </p:txBody>
      </p:sp>
      <p:graphicFrame>
        <p:nvGraphicFramePr>
          <p:cNvPr id="20482" name="Object 21"/>
          <p:cNvGraphicFramePr>
            <a:graphicFrameLocks noChangeAspect="1"/>
          </p:cNvGraphicFramePr>
          <p:nvPr>
            <p:ph sz="half" idx="2"/>
          </p:nvPr>
        </p:nvGraphicFramePr>
        <p:xfrm>
          <a:off x="357188" y="2997200"/>
          <a:ext cx="4319587" cy="3860800"/>
        </p:xfrm>
        <a:graphic>
          <a:graphicData uri="http://schemas.openxmlformats.org/presentationml/2006/ole">
            <p:oleObj spid="_x0000_s20482" name="Graph" r:id="rId3" imgW="2443680" imgH="2700000" progId="Origin50.Graph">
              <p:embed/>
            </p:oleObj>
          </a:graphicData>
        </a:graphic>
      </p:graphicFrame>
      <p:sp>
        <p:nvSpPr>
          <p:cNvPr id="20489" name="Text Box 23"/>
          <p:cNvSpPr txBox="1">
            <a:spLocks noChangeArrowheads="1"/>
          </p:cNvSpPr>
          <p:nvPr/>
        </p:nvSpPr>
        <p:spPr bwMode="auto">
          <a:xfrm>
            <a:off x="5072063" y="1785938"/>
            <a:ext cx="3744912" cy="4770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In our magnetic fields we have hierarchy of energies: </a:t>
            </a:r>
          </a:p>
          <a:p>
            <a:endParaRPr lang="en-US" sz="1800"/>
          </a:p>
          <a:p>
            <a:r>
              <a:rPr lang="en-US" sz="1800"/>
              <a:t>where  are binding energies of exciton and trion respectively. Hence we can assume that these magnetic fields are small for exciton and strong for trion, </a:t>
            </a:r>
          </a:p>
          <a:p>
            <a:r>
              <a:rPr lang="en-US" sz="1800"/>
              <a:t>and the trion has energies: </a:t>
            </a:r>
          </a:p>
          <a:p>
            <a:r>
              <a:rPr lang="en-US" sz="1800"/>
              <a:t> </a:t>
            </a:r>
          </a:p>
          <a:p>
            <a:endParaRPr lang="en-US" sz="1800"/>
          </a:p>
          <a:p>
            <a:r>
              <a:rPr lang="en-US" sz="1800"/>
              <a:t>The residual electron after the trion annihilation can have </a:t>
            </a:r>
          </a:p>
          <a:p>
            <a:r>
              <a:rPr lang="en-US" sz="1800"/>
              <a:t>energy: </a:t>
            </a:r>
          </a:p>
          <a:p>
            <a:endParaRPr lang="en-US" sz="1800"/>
          </a:p>
          <a:p>
            <a:r>
              <a:rPr lang="en-US" sz="1800"/>
              <a:t>, and </a:t>
            </a:r>
            <a:r>
              <a:rPr lang="en-US" sz="1800" i="1"/>
              <a:t>Е*</a:t>
            </a:r>
            <a:r>
              <a:rPr lang="en-US" sz="1800"/>
              <a:t> corresponds to the empty Landau levels above the Fermi level of 2DEG. </a:t>
            </a:r>
            <a:endParaRPr lang="ru-RU" sz="1800"/>
          </a:p>
        </p:txBody>
      </p:sp>
      <p:sp>
        <p:nvSpPr>
          <p:cNvPr id="2049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0483" name="Object 24"/>
          <p:cNvGraphicFramePr>
            <a:graphicFrameLocks noChangeAspect="1"/>
          </p:cNvGraphicFramePr>
          <p:nvPr/>
        </p:nvGraphicFramePr>
        <p:xfrm>
          <a:off x="5867400" y="2349500"/>
          <a:ext cx="1657350" cy="346075"/>
        </p:xfrm>
        <a:graphic>
          <a:graphicData uri="http://schemas.openxmlformats.org/presentationml/2006/ole">
            <p:oleObj spid="_x0000_s20483" name="Формула" r:id="rId4" imgW="1143000" imgH="241300" progId="Equation.3">
              <p:embed/>
            </p:oleObj>
          </a:graphicData>
        </a:graphic>
      </p:graphicFrame>
      <p:sp>
        <p:nvSpPr>
          <p:cNvPr id="2049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4" name="Object 26"/>
          <p:cNvGraphicFramePr>
            <a:graphicFrameLocks noChangeAspect="1"/>
          </p:cNvGraphicFramePr>
          <p:nvPr/>
        </p:nvGraphicFramePr>
        <p:xfrm>
          <a:off x="5219700" y="4005263"/>
          <a:ext cx="2592388" cy="617537"/>
        </p:xfrm>
        <a:graphic>
          <a:graphicData uri="http://schemas.openxmlformats.org/presentationml/2006/ole">
            <p:oleObj spid="_x0000_s20484" name="Формула" r:id="rId5" imgW="1803400" imgH="431800" progId="Equation.3">
              <p:embed/>
            </p:oleObj>
          </a:graphicData>
        </a:graphic>
      </p:graphicFrame>
      <p:sp>
        <p:nvSpPr>
          <p:cNvPr id="2049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5" name="Object 28"/>
          <p:cNvGraphicFramePr>
            <a:graphicFrameLocks noChangeAspect="1"/>
          </p:cNvGraphicFramePr>
          <p:nvPr/>
        </p:nvGraphicFramePr>
        <p:xfrm>
          <a:off x="6084888" y="5076825"/>
          <a:ext cx="1727200" cy="652463"/>
        </p:xfrm>
        <a:graphic>
          <a:graphicData uri="http://schemas.openxmlformats.org/presentationml/2006/ole">
            <p:oleObj spid="_x0000_s20485" name="Формула" r:id="rId6" imgW="1129810" imgH="431613" progId="Equation.3">
              <p:embed/>
            </p:oleObj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1354-167A-4615-8977-04017EAD7F7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714375"/>
            <a:ext cx="5257800" cy="9906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smtClean="0"/>
              <a:t>Shake</a:t>
            </a:r>
            <a:r>
              <a:rPr lang="ru-RU" sz="3200" smtClean="0"/>
              <a:t>-</a:t>
            </a:r>
            <a:r>
              <a:rPr lang="en-US" sz="3200" smtClean="0"/>
              <a:t>up</a:t>
            </a:r>
            <a:endParaRPr lang="ru-RU" sz="3200" smtClean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500563" y="2000250"/>
          <a:ext cx="4222750" cy="4572000"/>
        </p:xfrm>
        <a:graphic>
          <a:graphicData uri="http://schemas.openxmlformats.org/presentationml/2006/ole">
            <p:oleObj spid="_x0000_s21506" name="Graph" r:id="rId3" imgW="2685600" imgH="2805120" progId="Origin50.Graph">
              <p:embed/>
            </p:oleObj>
          </a:graphicData>
        </a:graphic>
      </p:graphicFrame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3429000" cy="4572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Shake up </a:t>
            </a:r>
            <a:r>
              <a:rPr lang="ru-RU"/>
              <a:t>процессы </a:t>
            </a:r>
            <a:r>
              <a:rPr lang="en-US"/>
              <a:t>SU</a:t>
            </a:r>
            <a:endParaRPr lang="ru-RU"/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219200" y="3200400"/>
          <a:ext cx="1905000" cy="482600"/>
        </p:xfrm>
        <a:graphic>
          <a:graphicData uri="http://schemas.openxmlformats.org/presentationml/2006/ole">
            <p:oleObj spid="_x0000_s21507" name="Формула" r:id="rId4" imgW="952200" imgH="241200" progId="Equation.3">
              <p:embed/>
            </p:oleObj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762000" y="3810000"/>
          <a:ext cx="2971800" cy="806450"/>
        </p:xfrm>
        <a:graphic>
          <a:graphicData uri="http://schemas.openxmlformats.org/presentationml/2006/ole">
            <p:oleObj spid="_x0000_s21508" name="Формула" r:id="rId5" imgW="1638000" imgH="444240" progId="Equation.3">
              <p:embed/>
            </p:oleObj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685800" y="4648200"/>
          <a:ext cx="3048000" cy="827088"/>
        </p:xfrm>
        <a:graphic>
          <a:graphicData uri="http://schemas.openxmlformats.org/presentationml/2006/ole">
            <p:oleObj spid="_x0000_s21509" name="Формула" r:id="rId6" imgW="1638000" imgH="444240" progId="Equation.3">
              <p:embed/>
            </p:oleObj>
          </a:graphicData>
        </a:graphic>
      </p:graphicFrame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1000" y="3048000"/>
            <a:ext cx="3505200" cy="2657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Linear shift of the trion line in magnetic fields </a:t>
            </a:r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2214563"/>
            <a:ext cx="3810000" cy="388778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smtClean="0"/>
              <a:t>      </a:t>
            </a:r>
            <a:r>
              <a:rPr lang="en-US" sz="1800" smtClean="0"/>
              <a:t>In the final state after the trion recombination a free electron remains. It can appears in the unoccupied states above Fermi level</a:t>
            </a: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600" smtClean="0"/>
              <a:t>    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	</a:t>
            </a: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      </a:t>
            </a:r>
            <a:r>
              <a:rPr lang="en-US" sz="1800" smtClean="0"/>
              <a:t>In magnetic fields the Fermi energy decreases as</a:t>
            </a:r>
            <a:endParaRPr lang="ru-RU" sz="1800" smtClean="0"/>
          </a:p>
          <a:p>
            <a:pPr eaLnBrk="1" hangingPunct="1">
              <a:buFontTx/>
              <a:buNone/>
            </a:pPr>
            <a:endParaRPr lang="ru-RU" sz="1800" smtClean="0"/>
          </a:p>
        </p:txBody>
      </p:sp>
      <p:graphicFrame>
        <p:nvGraphicFramePr>
          <p:cNvPr id="22530" name="Object 7"/>
          <p:cNvGraphicFramePr>
            <a:graphicFrameLocks noChangeAspect="1"/>
          </p:cNvGraphicFramePr>
          <p:nvPr/>
        </p:nvGraphicFramePr>
        <p:xfrm>
          <a:off x="827088" y="3716338"/>
          <a:ext cx="3429000" cy="374650"/>
        </p:xfrm>
        <a:graphic>
          <a:graphicData uri="http://schemas.openxmlformats.org/presentationml/2006/ole">
            <p:oleObj spid="_x0000_s22530" name="Формула" r:id="rId3" imgW="2209680" imgH="241200" progId="Equation.3">
              <p:embed/>
            </p:oleObj>
          </a:graphicData>
        </a:graphic>
      </p:graphicFrame>
      <p:graphicFrame>
        <p:nvGraphicFramePr>
          <p:cNvPr id="22531" name="Object 9"/>
          <p:cNvGraphicFramePr>
            <a:graphicFrameLocks noChangeAspect="1"/>
          </p:cNvGraphicFramePr>
          <p:nvPr/>
        </p:nvGraphicFramePr>
        <p:xfrm>
          <a:off x="2124075" y="4941888"/>
          <a:ext cx="762000" cy="741362"/>
        </p:xfrm>
        <a:graphic>
          <a:graphicData uri="http://schemas.openxmlformats.org/presentationml/2006/ole">
            <p:oleObj spid="_x0000_s22531" name="Формула" r:id="rId4" imgW="457200" imgH="444240" progId="Equation.3">
              <p:embed/>
            </p:oleObj>
          </a:graphicData>
        </a:graphic>
      </p:graphicFrame>
      <p:graphicFrame>
        <p:nvGraphicFramePr>
          <p:cNvPr id="2253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4643438" y="2428875"/>
          <a:ext cx="4249737" cy="3584575"/>
        </p:xfrm>
        <a:graphic>
          <a:graphicData uri="http://schemas.openxmlformats.org/presentationml/2006/ole">
            <p:oleObj spid="_x0000_s22532" name="Graph" r:id="rId5" imgW="2731680" imgH="2305440" progId="Origin50.Graph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1354-167A-4615-8977-04017EAD7F7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641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3557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852738"/>
            <a:ext cx="36068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708400" y="307975"/>
            <a:ext cx="1514475" cy="650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155825"/>
            <a:r>
              <a:rPr lang="en-US" sz="3600"/>
              <a:t>Theory</a:t>
            </a:r>
            <a:endParaRPr lang="ru-RU" sz="360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339725" y="1125538"/>
            <a:ext cx="8480425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155825"/>
            <a:endParaRPr lang="en-US" sz="2800"/>
          </a:p>
          <a:p>
            <a:pPr defTabSz="2155825"/>
            <a:endParaRPr lang="ru-RU" sz="2800"/>
          </a:p>
        </p:txBody>
      </p:sp>
      <p:graphicFrame>
        <p:nvGraphicFramePr>
          <p:cNvPr id="23554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323850" y="4797425"/>
          <a:ext cx="4535488" cy="677863"/>
        </p:xfrm>
        <a:graphic>
          <a:graphicData uri="http://schemas.openxmlformats.org/presentationml/2006/ole">
            <p:oleObj spid="_x0000_s23554" name="Формула" r:id="rId4" imgW="2806700" imgH="419100" progId="Equation.3">
              <p:embed/>
            </p:oleObj>
          </a:graphicData>
        </a:graphic>
      </p:graphicFrame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395288" y="2349500"/>
            <a:ext cx="4248150" cy="1016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155825"/>
            <a:r>
              <a:rPr lang="ru-RU" sz="2000"/>
              <a:t>Figure gives the energy positions of maxima of emitted bands</a:t>
            </a:r>
            <a:r>
              <a:rPr lang="en-US" sz="2000"/>
              <a:t> </a:t>
            </a:r>
            <a:r>
              <a:rPr lang="ru-RU" sz="2000"/>
              <a:t>which are described by</a:t>
            </a:r>
            <a:r>
              <a:rPr lang="en-US" sz="2000"/>
              <a:t> </a:t>
            </a:r>
            <a:r>
              <a:rPr lang="ru-RU" sz="2000"/>
              <a:t>equation</a:t>
            </a:r>
          </a:p>
        </p:txBody>
      </p:sp>
      <p:graphicFrame>
        <p:nvGraphicFramePr>
          <p:cNvPr id="23555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900113" y="1268413"/>
          <a:ext cx="6696075" cy="530225"/>
        </p:xfrm>
        <a:graphic>
          <a:graphicData uri="http://schemas.openxmlformats.org/presentationml/2006/ole">
            <p:oleObj spid="_x0000_s23555" name="Формула" r:id="rId5" imgW="2882900" imgH="228600" progId="Equation.3">
              <p:embed/>
            </p:oleObj>
          </a:graphicData>
        </a:graphic>
      </p:graphicFrame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468313" y="3573463"/>
            <a:ext cx="417512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155825"/>
            <a:r>
              <a:rPr lang="en-US" sz="2000"/>
              <a:t>The shape of the states in presented by the Gaussian form </a:t>
            </a:r>
            <a:endParaRPr lang="ru-RU" sz="200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85A37-1F39-4DC5-94D7-E1AC2D65564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038600" cy="9144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Conclusions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4643438"/>
          </a:xfrm>
          <a:solidFill>
            <a:srgbClr val="CCFFCC"/>
          </a:solidFill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	   </a:t>
            </a:r>
          </a:p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en-US" sz="2400" smtClean="0"/>
              <a:t>In</a:t>
            </a:r>
            <a:r>
              <a:rPr lang="ru-RU" sz="2400" smtClean="0"/>
              <a:t> 2</a:t>
            </a:r>
            <a:r>
              <a:rPr lang="en-US" sz="2400" smtClean="0"/>
              <a:t>D structures contained </a:t>
            </a:r>
            <a:r>
              <a:rPr lang="ru-RU" sz="2400" smtClean="0"/>
              <a:t> </a:t>
            </a:r>
            <a:r>
              <a:rPr lang="en-US" sz="2400" smtClean="0"/>
              <a:t>electron gas the screening effects are suppressed</a:t>
            </a:r>
            <a:r>
              <a:rPr lang="ru-RU" sz="2400" smtClean="0"/>
              <a:t>,  </a:t>
            </a:r>
            <a:r>
              <a:rPr lang="en-US" sz="2400" smtClean="0"/>
              <a:t>and the scattering effects are in contrary enhanced</a:t>
            </a:r>
            <a:r>
              <a:rPr lang="ru-RU" sz="2400" smtClean="0"/>
              <a:t>.</a:t>
            </a:r>
            <a:r>
              <a:rPr lang="en-US" sz="2400" smtClean="0"/>
              <a:t> 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en-US" sz="2400" smtClean="0"/>
              <a:t>	Analyzing the optical spectra we shell have in mind that initial and final state of “dark” electron can be different. 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	</a:t>
            </a:r>
            <a:r>
              <a:rPr lang="en-US" sz="2400" smtClean="0"/>
              <a:t>In PL the Moss-Burstein shift displays in combined exciton electron processes. 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1143000"/>
          <a:ext cx="4240212" cy="3886200"/>
        </p:xfrm>
        <a:graphic>
          <a:graphicData uri="http://schemas.openxmlformats.org/presentationml/2006/ole">
            <p:oleObj spid="_x0000_s1026" name="Graph" r:id="rId3" imgW="3228480" imgH="2495520" progId="Origin50.Graph">
              <p:embed/>
            </p:oleObj>
          </a:graphicData>
        </a:graphic>
      </p:graphicFrame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914400" y="2514600"/>
            <a:ext cx="533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990600" y="30480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23850" y="52292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electrons</a:t>
            </a:r>
            <a:endParaRPr lang="ru-RU" sz="2000" b="1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 flipV="1">
            <a:off x="2514600" y="3429000"/>
            <a:ext cx="381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627313" y="5805488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hole</a:t>
            </a:r>
            <a:endParaRPr lang="ru-RU" sz="2000" b="1"/>
          </a:p>
        </p:txBody>
      </p:sp>
      <p:sp>
        <p:nvSpPr>
          <p:cNvPr id="1032" name="Oval 13"/>
          <p:cNvSpPr>
            <a:spLocks noChangeArrowheads="1"/>
          </p:cNvSpPr>
          <p:nvPr/>
        </p:nvSpPr>
        <p:spPr bwMode="auto">
          <a:xfrm>
            <a:off x="4953000" y="2667000"/>
            <a:ext cx="19050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Oval 14"/>
          <p:cNvSpPr>
            <a:spLocks noChangeArrowheads="1"/>
          </p:cNvSpPr>
          <p:nvPr/>
        </p:nvSpPr>
        <p:spPr bwMode="auto">
          <a:xfrm>
            <a:off x="6858000" y="2667000"/>
            <a:ext cx="19050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Oval 15"/>
          <p:cNvSpPr>
            <a:spLocks noChangeArrowheads="1"/>
          </p:cNvSpPr>
          <p:nvPr/>
        </p:nvSpPr>
        <p:spPr bwMode="auto">
          <a:xfrm>
            <a:off x="4953000" y="3352800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Oval 16"/>
          <p:cNvSpPr>
            <a:spLocks noChangeArrowheads="1"/>
          </p:cNvSpPr>
          <p:nvPr/>
        </p:nvSpPr>
        <p:spPr bwMode="auto">
          <a:xfrm>
            <a:off x="5715000" y="2971800"/>
            <a:ext cx="4572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Text Box 17"/>
          <p:cNvSpPr txBox="1">
            <a:spLocks noChangeArrowheads="1"/>
          </p:cNvSpPr>
          <p:nvPr/>
        </p:nvSpPr>
        <p:spPr bwMode="auto">
          <a:xfrm>
            <a:off x="5715000" y="2895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037" name="Text Box 19"/>
          <p:cNvSpPr txBox="1">
            <a:spLocks noChangeArrowheads="1"/>
          </p:cNvSpPr>
          <p:nvPr/>
        </p:nvSpPr>
        <p:spPr bwMode="auto">
          <a:xfrm>
            <a:off x="7543800" y="2895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038" name="Oval 20"/>
          <p:cNvSpPr>
            <a:spLocks noChangeArrowheads="1"/>
          </p:cNvSpPr>
          <p:nvPr/>
        </p:nvSpPr>
        <p:spPr bwMode="auto">
          <a:xfrm>
            <a:off x="7543800" y="2971800"/>
            <a:ext cx="4572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Text Box 21"/>
          <p:cNvSpPr txBox="1">
            <a:spLocks noChangeArrowheads="1"/>
          </p:cNvSpPr>
          <p:nvPr/>
        </p:nvSpPr>
        <p:spPr bwMode="auto">
          <a:xfrm>
            <a:off x="5029200" y="3276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40" name="Line 22"/>
          <p:cNvSpPr>
            <a:spLocks noChangeShapeType="1"/>
          </p:cNvSpPr>
          <p:nvPr/>
        </p:nvSpPr>
        <p:spPr bwMode="auto">
          <a:xfrm>
            <a:off x="5257800" y="3733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Text Box 23"/>
          <p:cNvSpPr txBox="1">
            <a:spLocks noChangeArrowheads="1"/>
          </p:cNvSpPr>
          <p:nvPr/>
        </p:nvSpPr>
        <p:spPr bwMode="auto">
          <a:xfrm>
            <a:off x="4787900" y="5516563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electron</a:t>
            </a:r>
            <a:endParaRPr lang="ru-RU" sz="2000" b="1"/>
          </a:p>
        </p:txBody>
      </p:sp>
      <p:sp>
        <p:nvSpPr>
          <p:cNvPr id="1042" name="Line 24"/>
          <p:cNvSpPr>
            <a:spLocks noChangeShapeType="1"/>
          </p:cNvSpPr>
          <p:nvPr/>
        </p:nvSpPr>
        <p:spPr bwMode="auto">
          <a:xfrm flipV="1">
            <a:off x="7696200" y="3352800"/>
            <a:ext cx="76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25"/>
          <p:cNvSpPr>
            <a:spLocks noChangeShapeType="1"/>
          </p:cNvSpPr>
          <p:nvPr/>
        </p:nvSpPr>
        <p:spPr bwMode="auto">
          <a:xfrm flipH="1" flipV="1">
            <a:off x="6096000" y="3352800"/>
            <a:ext cx="1600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" name="Text Box 26"/>
          <p:cNvSpPr txBox="1">
            <a:spLocks noChangeArrowheads="1"/>
          </p:cNvSpPr>
          <p:nvPr/>
        </p:nvSpPr>
        <p:spPr bwMode="auto">
          <a:xfrm>
            <a:off x="7235825" y="5373688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holes</a:t>
            </a:r>
            <a:endParaRPr lang="ru-RU" sz="2000" b="1"/>
          </a:p>
        </p:txBody>
      </p:sp>
      <p:sp>
        <p:nvSpPr>
          <p:cNvPr id="1045" name="Text Box 27"/>
          <p:cNvSpPr txBox="1">
            <a:spLocks noChangeArrowheads="1"/>
          </p:cNvSpPr>
          <p:nvPr/>
        </p:nvSpPr>
        <p:spPr bwMode="auto">
          <a:xfrm>
            <a:off x="571500" y="928688"/>
            <a:ext cx="3278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Negatively charged Trion</a:t>
            </a:r>
            <a:r>
              <a:rPr lang="ru-RU" sz="2000" b="1" i="1"/>
              <a:t> </a:t>
            </a:r>
            <a:r>
              <a:rPr lang="en-US" sz="2000" b="1" i="1">
                <a:cs typeface="Times New Roman" pitchFamily="18" charset="0"/>
              </a:rPr>
              <a:t>X</a:t>
            </a:r>
            <a:r>
              <a:rPr lang="en-US" sz="2000" b="1" i="1" baseline="30000">
                <a:cs typeface="Times New Roman" pitchFamily="18" charset="0"/>
              </a:rPr>
              <a:t>- </a:t>
            </a:r>
          </a:p>
          <a:p>
            <a:r>
              <a:rPr lang="en-US" sz="2000" b="1" i="1">
                <a:cs typeface="Times New Roman" pitchFamily="18" charset="0"/>
              </a:rPr>
              <a:t>  similar to ion H-</a:t>
            </a:r>
            <a:r>
              <a:rPr lang="ru-RU"/>
              <a:t> </a:t>
            </a:r>
          </a:p>
        </p:txBody>
      </p:sp>
      <p:sp>
        <p:nvSpPr>
          <p:cNvPr id="1046" name="Text Box 28"/>
          <p:cNvSpPr txBox="1">
            <a:spLocks noChangeArrowheads="1"/>
          </p:cNvSpPr>
          <p:nvPr/>
        </p:nvSpPr>
        <p:spPr bwMode="auto">
          <a:xfrm>
            <a:off x="5292725" y="1052513"/>
            <a:ext cx="3438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Positively charged Trion</a:t>
            </a:r>
            <a:r>
              <a:rPr lang="ru-RU" sz="2000" b="1" i="1"/>
              <a:t> </a:t>
            </a:r>
            <a:r>
              <a:rPr lang="en-US" sz="2000" b="1" i="1">
                <a:cs typeface="Times New Roman" pitchFamily="18" charset="0"/>
              </a:rPr>
              <a:t>X</a:t>
            </a:r>
            <a:r>
              <a:rPr lang="en-US" sz="2000" b="1" i="1" baseline="30000">
                <a:cs typeface="Times New Roman" pitchFamily="18" charset="0"/>
              </a:rPr>
              <a:t>+</a:t>
            </a:r>
            <a:r>
              <a:rPr lang="ru-RU" b="1"/>
              <a:t> </a:t>
            </a:r>
            <a:endParaRPr lang="en-US" b="1"/>
          </a:p>
          <a:p>
            <a:r>
              <a:rPr lang="en-US" sz="2000" b="1" i="1"/>
              <a:t>Similar to ionized molecule H+</a:t>
            </a:r>
            <a:endParaRPr lang="ru-RU" sz="2000" b="1" i="1"/>
          </a:p>
        </p:txBody>
      </p:sp>
      <p:sp>
        <p:nvSpPr>
          <p:cNvPr id="104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Charged exciton – electron complex </a:t>
            </a:r>
            <a:r>
              <a:rPr lang="ru-RU" sz="3200" b="1" smtClean="0">
                <a:solidFill>
                  <a:schemeClr val="accent2"/>
                </a:solidFill>
              </a:rPr>
              <a:t>(</a:t>
            </a:r>
            <a:r>
              <a:rPr lang="en-US" sz="3200" b="1" smtClean="0">
                <a:solidFill>
                  <a:schemeClr val="accent2"/>
                </a:solidFill>
              </a:rPr>
              <a:t>trion</a:t>
            </a:r>
            <a:r>
              <a:rPr lang="ru-RU" sz="3200" b="1" smtClean="0">
                <a:solidFill>
                  <a:schemeClr val="accent2"/>
                </a:solidFill>
              </a:rPr>
              <a:t>) </a:t>
            </a:r>
            <a:endParaRPr lang="ru-RU" sz="4800" smtClean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395413"/>
            <a:ext cx="7651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40995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88975" y="2428875"/>
          <a:ext cx="3732213" cy="674688"/>
        </p:xfrm>
        <a:graphic>
          <a:graphicData uri="http://schemas.openxmlformats.org/presentationml/2006/ole">
            <p:oleObj spid="_x0000_s2050" name="Формула" r:id="rId3" imgW="2247840" imgH="406080" progId="Equation.3">
              <p:embed/>
            </p:oleObj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" y="1893888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/>
              <a:t>Spatial part of the wavefunction</a:t>
            </a:r>
            <a:r>
              <a:rPr lang="en-US" sz="1600" b="1"/>
              <a:t> </a:t>
            </a:r>
            <a:endParaRPr lang="ru-RU" sz="1600" b="1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304800" y="966788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Wavefunction for two electrons in the trion  </a:t>
            </a:r>
            <a:endParaRPr lang="ru-RU" sz="1600" b="1"/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894138" y="309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1295400" y="1423988"/>
          <a:ext cx="2590800" cy="392112"/>
        </p:xfrm>
        <a:graphic>
          <a:graphicData uri="http://schemas.openxmlformats.org/presentationml/2006/ole">
            <p:oleObj spid="_x0000_s2051" r:id="rId4" imgW="1358310" imgH="203112" progId="Equation.3">
              <p:embed/>
            </p:oleObj>
          </a:graphicData>
        </a:graphic>
      </p:graphicFrame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395288" y="3357563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Singlet state +</a:t>
            </a:r>
            <a:endParaRPr lang="ru-RU" sz="1600" b="1"/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auto">
          <a:xfrm>
            <a:off x="323850" y="4076700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Triplet state  - 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2339975" y="3284538"/>
            <a:ext cx="80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cs typeface="Times New Roman" pitchFamily="18" charset="0"/>
              </a:rPr>
              <a:t>S</a:t>
            </a:r>
            <a:r>
              <a:rPr lang="en-US" sz="1800" b="1" i="1" baseline="-30000">
                <a:cs typeface="Times New Roman" pitchFamily="18" charset="0"/>
              </a:rPr>
              <a:t>z</a:t>
            </a:r>
            <a:r>
              <a:rPr lang="ru-RU" sz="1800" b="1">
                <a:cs typeface="Times New Roman" pitchFamily="18" charset="0"/>
              </a:rPr>
              <a:t> = 0</a:t>
            </a:r>
            <a:r>
              <a:rPr lang="ru-RU"/>
              <a:t> </a:t>
            </a: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2124075" y="4005263"/>
            <a:ext cx="110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1800" b="1" i="1" baseline="-3000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ru-RU" sz="1800" b="1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ru-RU" sz="18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±</a:t>
            </a:r>
            <a:r>
              <a:rPr lang="ru-RU" sz="1800" b="1">
                <a:solidFill>
                  <a:srgbClr val="FF0000"/>
                </a:solidFill>
                <a:cs typeface="Times New Roman" pitchFamily="18" charset="0"/>
              </a:rPr>
              <a:t>1,0</a:t>
            </a:r>
            <a:r>
              <a:rPr lang="ru-RU"/>
              <a:t> </a:t>
            </a:r>
          </a:p>
        </p:txBody>
      </p:sp>
      <p:sp>
        <p:nvSpPr>
          <p:cNvPr id="2061" name="Rectangle 21"/>
          <p:cNvSpPr>
            <a:spLocks noChangeArrowheads="1"/>
          </p:cNvSpPr>
          <p:nvPr/>
        </p:nvSpPr>
        <p:spPr bwMode="auto">
          <a:xfrm>
            <a:off x="312420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62" name="Rectangle 24"/>
          <p:cNvSpPr>
            <a:spLocks noChangeArrowheads="1"/>
          </p:cNvSpPr>
          <p:nvPr/>
        </p:nvSpPr>
        <p:spPr bwMode="auto">
          <a:xfrm>
            <a:off x="3295650" y="29908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63" name="Rectangle 31"/>
          <p:cNvSpPr>
            <a:spLocks noChangeArrowheads="1"/>
          </p:cNvSpPr>
          <p:nvPr/>
        </p:nvSpPr>
        <p:spPr bwMode="auto">
          <a:xfrm>
            <a:off x="3173413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64" name="Line 37"/>
          <p:cNvSpPr>
            <a:spLocks noChangeShapeType="1"/>
          </p:cNvSpPr>
          <p:nvPr/>
        </p:nvSpPr>
        <p:spPr bwMode="auto">
          <a:xfrm>
            <a:off x="6553200" y="12715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38"/>
          <p:cNvSpPr>
            <a:spLocks noChangeShapeType="1"/>
          </p:cNvSpPr>
          <p:nvPr/>
        </p:nvSpPr>
        <p:spPr bwMode="auto">
          <a:xfrm>
            <a:off x="6553200" y="15763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39"/>
          <p:cNvSpPr>
            <a:spLocks noChangeShapeType="1"/>
          </p:cNvSpPr>
          <p:nvPr/>
        </p:nvSpPr>
        <p:spPr bwMode="auto">
          <a:xfrm>
            <a:off x="6553200" y="18811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Rectangle 40"/>
          <p:cNvSpPr>
            <a:spLocks noChangeArrowheads="1"/>
          </p:cNvSpPr>
          <p:nvPr/>
        </p:nvSpPr>
        <p:spPr bwMode="auto">
          <a:xfrm>
            <a:off x="33258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68" name="Line 41"/>
          <p:cNvSpPr>
            <a:spLocks noChangeShapeType="1"/>
          </p:cNvSpPr>
          <p:nvPr/>
        </p:nvSpPr>
        <p:spPr bwMode="auto">
          <a:xfrm>
            <a:off x="6588125" y="27082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AutoShape 45"/>
          <p:cNvSpPr>
            <a:spLocks/>
          </p:cNvSpPr>
          <p:nvPr/>
        </p:nvSpPr>
        <p:spPr bwMode="auto">
          <a:xfrm>
            <a:off x="7543800" y="1119188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Text Box 46"/>
          <p:cNvSpPr txBox="1">
            <a:spLocks noChangeArrowheads="1"/>
          </p:cNvSpPr>
          <p:nvPr/>
        </p:nvSpPr>
        <p:spPr bwMode="auto">
          <a:xfrm>
            <a:off x="8001000" y="136207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triplet</a:t>
            </a:r>
            <a:endParaRPr lang="ru-RU" sz="1800" b="1">
              <a:solidFill>
                <a:srgbClr val="FF0000"/>
              </a:solidFill>
            </a:endParaRP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7848600" y="25669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singlet</a:t>
            </a:r>
            <a:endParaRPr lang="ru-RU" sz="1800" b="1">
              <a:solidFill>
                <a:schemeClr val="accent2"/>
              </a:solidFill>
            </a:endParaRPr>
          </a:p>
        </p:txBody>
      </p:sp>
      <p:sp>
        <p:nvSpPr>
          <p:cNvPr id="2072" name="Text Box 49"/>
          <p:cNvSpPr txBox="1">
            <a:spLocks noChangeArrowheads="1"/>
          </p:cNvSpPr>
          <p:nvPr/>
        </p:nvSpPr>
        <p:spPr bwMode="auto">
          <a:xfrm>
            <a:off x="5824538" y="2490788"/>
            <a:ext cx="80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cs typeface="Times New Roman" pitchFamily="18" charset="0"/>
              </a:rPr>
              <a:t>S</a:t>
            </a:r>
            <a:r>
              <a:rPr lang="en-US" sz="1800" b="1" i="1" baseline="-30000">
                <a:cs typeface="Times New Roman" pitchFamily="18" charset="0"/>
              </a:rPr>
              <a:t>z</a:t>
            </a:r>
            <a:r>
              <a:rPr lang="ru-RU" sz="1800" b="1">
                <a:cs typeface="Times New Roman" pitchFamily="18" charset="0"/>
              </a:rPr>
              <a:t> = 0</a:t>
            </a:r>
            <a:r>
              <a:rPr lang="ru-RU"/>
              <a:t> </a:t>
            </a:r>
          </a:p>
        </p:txBody>
      </p:sp>
      <p:sp>
        <p:nvSpPr>
          <p:cNvPr id="2073" name="Text Box 50"/>
          <p:cNvSpPr txBox="1">
            <a:spLocks noChangeArrowheads="1"/>
          </p:cNvSpPr>
          <p:nvPr/>
        </p:nvSpPr>
        <p:spPr bwMode="auto">
          <a:xfrm>
            <a:off x="5824538" y="1347788"/>
            <a:ext cx="80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cs typeface="Times New Roman" pitchFamily="18" charset="0"/>
              </a:rPr>
              <a:t>S</a:t>
            </a:r>
            <a:r>
              <a:rPr lang="en-US" sz="1800" b="1" i="1" baseline="-30000">
                <a:cs typeface="Times New Roman" pitchFamily="18" charset="0"/>
              </a:rPr>
              <a:t>z</a:t>
            </a:r>
            <a:r>
              <a:rPr lang="ru-RU" sz="1800" b="1">
                <a:cs typeface="Times New Roman" pitchFamily="18" charset="0"/>
              </a:rPr>
              <a:t> = 0</a:t>
            </a:r>
            <a:r>
              <a:rPr lang="ru-RU"/>
              <a:t> </a:t>
            </a:r>
          </a:p>
        </p:txBody>
      </p:sp>
      <p:sp>
        <p:nvSpPr>
          <p:cNvPr id="2074" name="Text Box 51"/>
          <p:cNvSpPr txBox="1">
            <a:spLocks noChangeArrowheads="1"/>
          </p:cNvSpPr>
          <p:nvPr/>
        </p:nvSpPr>
        <p:spPr bwMode="auto">
          <a:xfrm>
            <a:off x="5748338" y="1652588"/>
            <a:ext cx="88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cs typeface="Times New Roman" pitchFamily="18" charset="0"/>
              </a:rPr>
              <a:t>S</a:t>
            </a:r>
            <a:r>
              <a:rPr lang="en-US" sz="1800" b="1" i="1" baseline="-30000">
                <a:cs typeface="Times New Roman" pitchFamily="18" charset="0"/>
              </a:rPr>
              <a:t>z</a:t>
            </a:r>
            <a:r>
              <a:rPr lang="ru-RU" sz="1800" b="1">
                <a:cs typeface="Times New Roman" pitchFamily="18" charset="0"/>
              </a:rPr>
              <a:t> = </a:t>
            </a:r>
            <a:r>
              <a:rPr lang="en-US" sz="1800" b="1">
                <a:cs typeface="Times New Roman" pitchFamily="18" charset="0"/>
              </a:rPr>
              <a:t>-1</a:t>
            </a:r>
            <a:r>
              <a:rPr lang="ru-RU"/>
              <a:t> </a:t>
            </a:r>
          </a:p>
        </p:txBody>
      </p:sp>
      <p:sp>
        <p:nvSpPr>
          <p:cNvPr id="2075" name="Text Box 52"/>
          <p:cNvSpPr txBox="1">
            <a:spLocks noChangeArrowheads="1"/>
          </p:cNvSpPr>
          <p:nvPr/>
        </p:nvSpPr>
        <p:spPr bwMode="auto">
          <a:xfrm>
            <a:off x="5694363" y="104298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cs typeface="Times New Roman" pitchFamily="18" charset="0"/>
              </a:rPr>
              <a:t>S</a:t>
            </a:r>
            <a:r>
              <a:rPr lang="en-US" sz="1800" b="1" i="1" baseline="-30000">
                <a:cs typeface="Times New Roman" pitchFamily="18" charset="0"/>
              </a:rPr>
              <a:t>z</a:t>
            </a:r>
            <a:r>
              <a:rPr lang="ru-RU" sz="1800" b="1">
                <a:cs typeface="Times New Roman" pitchFamily="18" charset="0"/>
              </a:rPr>
              <a:t> = </a:t>
            </a:r>
            <a:r>
              <a:rPr lang="en-US" sz="1800" b="1">
                <a:cs typeface="Times New Roman" pitchFamily="18" charset="0"/>
              </a:rPr>
              <a:t>+1</a:t>
            </a:r>
            <a:r>
              <a:rPr lang="ru-RU"/>
              <a:t> </a:t>
            </a:r>
          </a:p>
        </p:txBody>
      </p:sp>
      <p:sp>
        <p:nvSpPr>
          <p:cNvPr id="2076" name="Text Box 53"/>
          <p:cNvSpPr txBox="1">
            <a:spLocks noChangeArrowheads="1"/>
          </p:cNvSpPr>
          <p:nvPr/>
        </p:nvSpPr>
        <p:spPr bwMode="auto">
          <a:xfrm>
            <a:off x="250825" y="5589588"/>
            <a:ext cx="8424863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 if n </a:t>
            </a:r>
            <a:r>
              <a:rPr lang="en-US">
                <a:sym typeface="Symbol" pitchFamily="18" charset="2"/>
              </a:rPr>
              <a:t></a:t>
            </a:r>
            <a:r>
              <a:rPr lang="en-US"/>
              <a:t> 1 </a:t>
            </a:r>
            <a:r>
              <a:rPr lang="en-US" sz="1800"/>
              <a:t>one electron is in</a:t>
            </a:r>
            <a:r>
              <a:rPr lang="en-US" sz="1800" i="1"/>
              <a:t> 1S</a:t>
            </a:r>
            <a:r>
              <a:rPr lang="ru-RU" sz="1800"/>
              <a:t>, </a:t>
            </a:r>
            <a:r>
              <a:rPr lang="en-US" sz="1800"/>
              <a:t>and the second is in </a:t>
            </a:r>
            <a:r>
              <a:rPr lang="ru-RU" sz="1800"/>
              <a:t>а </a:t>
            </a:r>
            <a:r>
              <a:rPr lang="en-US" sz="1800" i="1"/>
              <a:t>2S </a:t>
            </a:r>
            <a:r>
              <a:rPr lang="en-US" sz="1800"/>
              <a:t>state bright triplet</a:t>
            </a:r>
            <a:endParaRPr lang="ru-RU" sz="1800"/>
          </a:p>
        </p:txBody>
      </p:sp>
      <p:sp>
        <p:nvSpPr>
          <p:cNvPr id="2077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FF0000"/>
                </a:solidFill>
              </a:rPr>
              <a:t>Singlet and Triplet trion states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2078" name="Text Box 55"/>
          <p:cNvSpPr txBox="1">
            <a:spLocks noChangeArrowheads="1"/>
          </p:cNvSpPr>
          <p:nvPr/>
        </p:nvSpPr>
        <p:spPr bwMode="auto">
          <a:xfrm>
            <a:off x="250825" y="4868863"/>
            <a:ext cx="8424863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U</a:t>
            </a:r>
            <a:r>
              <a:rPr lang="en-US" sz="1800" i="1" baseline="-25000"/>
              <a:t>nlm</a:t>
            </a:r>
            <a:r>
              <a:rPr lang="en-US" sz="1800"/>
              <a:t> </a:t>
            </a:r>
            <a:r>
              <a:rPr lang="en-US">
                <a:sym typeface="Symbol" pitchFamily="18" charset="2"/>
              </a:rPr>
              <a:t></a:t>
            </a:r>
            <a:r>
              <a:rPr lang="ru-RU" sz="1800"/>
              <a:t> 0 , </a:t>
            </a:r>
            <a:r>
              <a:rPr lang="en-US" sz="1800"/>
              <a:t>if </a:t>
            </a:r>
            <a:r>
              <a:rPr lang="en-US" sz="1800" i="1"/>
              <a:t>l</a:t>
            </a:r>
            <a:r>
              <a:rPr lang="en-US" sz="1800"/>
              <a:t> </a:t>
            </a:r>
            <a:r>
              <a:rPr lang="en-US" sz="1800">
                <a:sym typeface="Symbol" pitchFamily="18" charset="2"/>
              </a:rPr>
              <a:t></a:t>
            </a:r>
            <a:r>
              <a:rPr lang="ru-RU" sz="1800"/>
              <a:t> 0</a:t>
            </a:r>
            <a:r>
              <a:rPr lang="en-US" sz="1800"/>
              <a:t> one electron is in </a:t>
            </a:r>
            <a:r>
              <a:rPr lang="en-US" sz="1800" i="1"/>
              <a:t>1S</a:t>
            </a:r>
            <a:r>
              <a:rPr lang="en-US" sz="1800"/>
              <a:t> and the second is in </a:t>
            </a:r>
            <a:r>
              <a:rPr lang="en-US" sz="1800" i="1"/>
              <a:t>2P</a:t>
            </a:r>
            <a:r>
              <a:rPr lang="en-US" sz="1800"/>
              <a:t> state – dark triplet</a:t>
            </a:r>
            <a:endParaRPr lang="ru-RU" sz="1800"/>
          </a:p>
        </p:txBody>
      </p:sp>
      <p:sp>
        <p:nvSpPr>
          <p:cNvPr id="2079" name="Rectangle 5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2" name="Object 56"/>
          <p:cNvGraphicFramePr>
            <a:graphicFrameLocks noChangeAspect="1"/>
          </p:cNvGraphicFramePr>
          <p:nvPr/>
        </p:nvGraphicFramePr>
        <p:xfrm>
          <a:off x="3708400" y="3213100"/>
          <a:ext cx="1584325" cy="482600"/>
        </p:xfrm>
        <a:graphic>
          <a:graphicData uri="http://schemas.openxmlformats.org/presentationml/2006/ole">
            <p:oleObj spid="_x0000_s2052" name="Формула" r:id="rId5" imgW="660113" imgH="203112" progId="Equation.3">
              <p:embed/>
            </p:oleObj>
          </a:graphicData>
        </a:graphic>
      </p:graphicFrame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0386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Conclusions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077200" cy="5111750"/>
          </a:xfrm>
          <a:solidFill>
            <a:srgbClr val="CCFFCC"/>
          </a:solidFill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</a:t>
            </a:r>
            <a:r>
              <a:rPr lang="en-US" sz="2800" smtClean="0"/>
              <a:t>In</a:t>
            </a:r>
            <a:r>
              <a:rPr lang="ru-RU" sz="2800" smtClean="0"/>
              <a:t> 2</a:t>
            </a:r>
            <a:r>
              <a:rPr lang="en-US" sz="2800" smtClean="0"/>
              <a:t>D structures containing </a:t>
            </a:r>
            <a:r>
              <a:rPr lang="ru-RU" sz="2800" smtClean="0"/>
              <a:t> </a:t>
            </a:r>
            <a:r>
              <a:rPr lang="en-US" sz="2800" smtClean="0"/>
              <a:t>electron gas the scattering effects are enhanced</a:t>
            </a:r>
            <a:r>
              <a:rPr lang="ru-RU" sz="2800" smtClean="0"/>
              <a:t>.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In the presence of magnetic fields the electron energy  spectrum becomes discreet and the scattering processes  revel  as combined exciton- electron processes</a:t>
            </a:r>
            <a:r>
              <a:rPr lang="ru-RU" sz="2800" smtClean="0"/>
              <a:t>. 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In such processes we can see directly only the exciton transition but the state of the additional electron, which we can not see, reveals only in the final result.  </a:t>
            </a:r>
            <a:endParaRPr lang="ru-RU" sz="28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772400" cy="518795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   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3600" smtClean="0"/>
              <a:t>Combined processes in </a:t>
            </a:r>
          </a:p>
          <a:p>
            <a:pPr algn="ctr" eaLnBrk="1" hangingPunct="1">
              <a:buFontTx/>
              <a:buNone/>
            </a:pPr>
            <a:r>
              <a:rPr lang="en-US" sz="3600" smtClean="0"/>
              <a:t>  Dense 2DEG</a:t>
            </a:r>
            <a:endParaRPr lang="ru-RU" sz="3600" smtClean="0"/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2339975" y="3860800"/>
            <a:ext cx="4814888" cy="1441450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Three electrons+one hole states</a:t>
            </a:r>
            <a:endParaRPr lang="ru-RU" sz="4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62913" cy="11430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In the dense </a:t>
            </a:r>
            <a:r>
              <a:rPr lang="ru-RU" sz="2400" smtClean="0">
                <a:solidFill>
                  <a:srgbClr val="FF0000"/>
                </a:solidFill>
              </a:rPr>
              <a:t>2</a:t>
            </a:r>
            <a:r>
              <a:rPr lang="en-US" sz="2400" smtClean="0">
                <a:solidFill>
                  <a:srgbClr val="FF0000"/>
                </a:solidFill>
              </a:rPr>
              <a:t>DEG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two-electron processes emerge in the spectra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TrCR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endParaRPr lang="ru-RU" sz="2400" smtClean="0">
              <a:solidFill>
                <a:srgbClr val="FF0000"/>
              </a:solidFill>
            </a:endParaRP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572000" y="1538288"/>
          <a:ext cx="3886200" cy="4862512"/>
        </p:xfrm>
        <a:graphic>
          <a:graphicData uri="http://schemas.openxmlformats.org/presentationml/2006/ole">
            <p:oleObj spid="_x0000_s24578" name="Graph" r:id="rId3" imgW="1925280" imgH="2063520" progId="Origin50.Graph">
              <p:embed/>
            </p:oleObj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1219200" y="3733800"/>
          <a:ext cx="2438400" cy="476250"/>
        </p:xfrm>
        <a:graphic>
          <a:graphicData uri="http://schemas.openxmlformats.org/presentationml/2006/ole">
            <p:oleObj spid="_x0000_s24579" name="Формула" r:id="rId4" imgW="1434960" imgH="241200" progId="Equation.3">
              <p:embed/>
            </p:oleObj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457200" y="4343400"/>
          <a:ext cx="3962400" cy="733425"/>
        </p:xfrm>
        <a:graphic>
          <a:graphicData uri="http://schemas.openxmlformats.org/presentationml/2006/ole">
            <p:oleObj spid="_x0000_s24580" name="Формула" r:id="rId5" imgW="2400120" imgH="444240" progId="Equation.3">
              <p:embed/>
            </p:oleObj>
          </a:graphicData>
        </a:graphic>
      </p:graphicFrame>
      <p:graphicFrame>
        <p:nvGraphicFramePr>
          <p:cNvPr id="24581" name="Object 9"/>
          <p:cNvGraphicFramePr>
            <a:graphicFrameLocks noChangeAspect="1"/>
          </p:cNvGraphicFramePr>
          <p:nvPr/>
        </p:nvGraphicFramePr>
        <p:xfrm>
          <a:off x="1295400" y="5257800"/>
          <a:ext cx="2209800" cy="806450"/>
        </p:xfrm>
        <a:graphic>
          <a:graphicData uri="http://schemas.openxmlformats.org/presentationml/2006/ole">
            <p:oleObj spid="_x0000_s24581" name="Формула" r:id="rId6" imgW="1218960" imgH="444240" progId="Equation.3">
              <p:embed/>
            </p:oleObj>
          </a:graphicData>
        </a:graphic>
      </p:graphicFrame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85800" y="1981200"/>
            <a:ext cx="3597275" cy="15589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There are two electrons in the initial state; an incident photon creates an exciton which binds with one of the electrons forming a trion; and the second electron excites on the second Landau level </a:t>
            </a:r>
            <a:endParaRPr lang="ru-RU" sz="160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547813" y="549275"/>
            <a:ext cx="6408737" cy="58896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Trion Cyclotron Resonance</a:t>
            </a:r>
            <a:endParaRPr lang="ru-RU" sz="3200"/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>
            <p:ph/>
          </p:nvPr>
        </p:nvGraphicFramePr>
        <p:xfrm>
          <a:off x="1763713" y="1417638"/>
          <a:ext cx="5689600" cy="5440362"/>
        </p:xfrm>
        <a:graphic>
          <a:graphicData uri="http://schemas.openxmlformats.org/presentationml/2006/ole">
            <p:oleObj spid="_x0000_s25602" name="Graph" r:id="rId3" imgW="2070720" imgH="1980000" progId="Origin50.Graph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Line  of  the  TrCR  is  observable  at  filling  factors  &gt;  </a:t>
            </a:r>
            <a:r>
              <a:rPr lang="ru-RU" sz="2400" smtClean="0">
                <a:solidFill>
                  <a:srgbClr val="FF0000"/>
                </a:solidFill>
              </a:rPr>
              <a:t>1. </a:t>
            </a:r>
            <a:r>
              <a:rPr lang="en-US" sz="2400" smtClean="0">
                <a:solidFill>
                  <a:srgbClr val="FF0000"/>
                </a:solidFill>
              </a:rPr>
              <a:t>  The intensity of the TrCR line is proportional to the second power of the 2DEG density  </a:t>
            </a:r>
            <a:endParaRPr lang="ru-RU" sz="2400" smtClean="0">
              <a:solidFill>
                <a:srgbClr val="FF0000"/>
              </a:solidFill>
            </a:endParaRP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343400" y="1981200"/>
          <a:ext cx="3756025" cy="3916363"/>
        </p:xfrm>
        <a:graphic>
          <a:graphicData uri="http://schemas.openxmlformats.org/presentationml/2006/ole">
            <p:oleObj spid="_x0000_s26626" name="Graph" r:id="rId3" imgW="1488960" imgH="1463040" progId="Origin50.Graph">
              <p:embed/>
            </p:oleObj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143000" y="1828800"/>
          <a:ext cx="2670175" cy="4724400"/>
        </p:xfrm>
        <a:graphic>
          <a:graphicData uri="http://schemas.openxmlformats.org/presentationml/2006/ole">
            <p:oleObj spid="_x0000_s26627" name="Graph" r:id="rId4" imgW="1437120" imgH="2377440" progId="Origin50.Graph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772400" cy="5114925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  </a:t>
            </a:r>
            <a:r>
              <a:rPr lang="en-US" sz="3600" smtClean="0"/>
              <a:t>Surprising Trion stability against free electron screening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2400" smtClean="0"/>
              <a:t>Экситон исчезает из спектра при относительно малых концентрациях электронов, а трион остается </a:t>
            </a:r>
            <a:r>
              <a:rPr lang="ru-RU" smtClean="0"/>
              <a:t> 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71450" y="1628775"/>
          <a:ext cx="3997325" cy="4392613"/>
        </p:xfrm>
        <a:graphic>
          <a:graphicData uri="http://schemas.openxmlformats.org/presentationml/2006/ole">
            <p:oleObj spid="_x0000_s27650" name="Graph" r:id="rId3" imgW="1863360" imgH="2047680" progId="Origin50.Graph">
              <p:embed/>
            </p:oleObj>
          </a:graphicData>
        </a:graphic>
      </p:graphicFrame>
      <p:graphicFrame>
        <p:nvGraphicFramePr>
          <p:cNvPr id="27651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9788" y="1484313"/>
          <a:ext cx="4311650" cy="4681537"/>
        </p:xfrm>
        <a:graphic>
          <a:graphicData uri="http://schemas.openxmlformats.org/presentationml/2006/ole">
            <p:oleObj spid="_x0000_s27651" name="Graph" r:id="rId4" imgW="1928160" imgH="2093760" progId="Origin50.Graph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85A37-1F39-4DC5-94D7-E1AC2D65564B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560513"/>
            <a:ext cx="53276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7881937" cy="119697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ru-RU"/>
              <a:t>Сила осциллятора экситона не зависит от плотности 2</a:t>
            </a:r>
            <a:r>
              <a:rPr lang="en-US"/>
              <a:t>DEG</a:t>
            </a:r>
            <a:endParaRPr lang="ru-RU"/>
          </a:p>
          <a:p>
            <a:endParaRPr lang="ru-RU"/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395288" y="4868863"/>
            <a:ext cx="2828925" cy="1196975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Затухание экситона </a:t>
            </a:r>
          </a:p>
          <a:p>
            <a:r>
              <a:rPr lang="ru-RU"/>
              <a:t>растет с ростом </a:t>
            </a:r>
          </a:p>
          <a:p>
            <a:r>
              <a:rPr lang="ru-RU"/>
              <a:t>плотности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ph/>
          </p:nvPr>
        </p:nvGraphicFramePr>
        <p:xfrm>
          <a:off x="250825" y="914400"/>
          <a:ext cx="6553200" cy="5832475"/>
        </p:xfrm>
        <a:graphic>
          <a:graphicData uri="http://schemas.openxmlformats.org/presentationml/2006/ole">
            <p:oleObj spid="_x0000_s28674" name="Graph" r:id="rId3" imgW="4240800" imgH="3775680" progId="Origin50.Graph">
              <p:embed/>
            </p:oleObj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743585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Спектры поглощения (</a:t>
            </a:r>
            <a:r>
              <a:rPr lang="en-US"/>
              <a:t>PLE</a:t>
            </a:r>
            <a:r>
              <a:rPr lang="ru-RU"/>
              <a:t>) как функция концентрации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90563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824038" y="330200"/>
            <a:ext cx="58689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4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GB" sz="2000" i="1">
                <a:solidFill>
                  <a:srgbClr val="000000"/>
                </a:solidFill>
              </a:rPr>
              <a:t>Optical density of CdMnTe QW m1120 in zero field at 2K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116013" y="765175"/>
            <a:ext cx="6913562" cy="4791075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r>
              <a:rPr lang="en-US" sz="4400"/>
              <a:t>Experimental studies of trions</a:t>
            </a:r>
          </a:p>
          <a:p>
            <a:endParaRPr lang="en-US" sz="4400"/>
          </a:p>
          <a:p>
            <a:endParaRPr lang="en-US" sz="4400"/>
          </a:p>
          <a:p>
            <a:endParaRPr lang="ru-RU" sz="4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2"/>
          <a:srcRect l="19746" r="26329"/>
          <a:stretch>
            <a:fillRect/>
          </a:stretch>
        </p:blipFill>
        <p:spPr bwMode="auto">
          <a:xfrm>
            <a:off x="0" y="115888"/>
            <a:ext cx="373697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565400"/>
            <a:ext cx="52308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0" y="-176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0" y="560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772400" cy="5114925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Trion Zeeman splitting as a function of the electron density 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2051050" y="4221163"/>
            <a:ext cx="5329238" cy="1943100"/>
            <a:chOff x="3168" y="7328"/>
            <a:chExt cx="3168" cy="864"/>
          </a:xfrm>
        </p:grpSpPr>
        <p:sp>
          <p:nvSpPr>
            <p:cNvPr id="29704" name="Line 3"/>
            <p:cNvSpPr>
              <a:spLocks noChangeShapeType="1"/>
            </p:cNvSpPr>
            <p:nvPr/>
          </p:nvSpPr>
          <p:spPr bwMode="auto">
            <a:xfrm flipV="1">
              <a:off x="4176" y="7822"/>
              <a:ext cx="86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Line 4"/>
            <p:cNvSpPr>
              <a:spLocks noChangeShapeType="1"/>
            </p:cNvSpPr>
            <p:nvPr/>
          </p:nvSpPr>
          <p:spPr bwMode="auto">
            <a:xfrm>
              <a:off x="3600" y="7451"/>
              <a:ext cx="144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AutoShape 5" descr="25%"/>
            <p:cNvSpPr>
              <a:spLocks noChangeArrowheads="1"/>
            </p:cNvSpPr>
            <p:nvPr/>
          </p:nvSpPr>
          <p:spPr bwMode="auto">
            <a:xfrm>
              <a:off x="5616" y="7575"/>
              <a:ext cx="720" cy="370"/>
            </a:xfrm>
            <a:prstGeom prst="rightArrow">
              <a:avLst>
                <a:gd name="adj1" fmla="val 50000"/>
                <a:gd name="adj2" fmla="val 48649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Text Box 6"/>
            <p:cNvSpPr txBox="1">
              <a:spLocks noChangeArrowheads="1"/>
            </p:cNvSpPr>
            <p:nvPr/>
          </p:nvSpPr>
          <p:spPr bwMode="auto">
            <a:xfrm>
              <a:off x="4032" y="7328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electron</a:t>
              </a:r>
            </a:p>
          </p:txBody>
        </p:sp>
        <p:sp>
          <p:nvSpPr>
            <p:cNvPr id="29708" name="Text Box 7"/>
            <p:cNvSpPr txBox="1">
              <a:spLocks noChangeArrowheads="1"/>
            </p:cNvSpPr>
            <p:nvPr/>
          </p:nvSpPr>
          <p:spPr bwMode="auto">
            <a:xfrm>
              <a:off x="3168" y="7822"/>
              <a:ext cx="86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photon</a:t>
              </a:r>
            </a:p>
          </p:txBody>
        </p:sp>
        <p:sp>
          <p:nvSpPr>
            <p:cNvPr id="29709" name="Text Box 8"/>
            <p:cNvSpPr txBox="1">
              <a:spLocks noChangeArrowheads="1"/>
            </p:cNvSpPr>
            <p:nvPr/>
          </p:nvSpPr>
          <p:spPr bwMode="auto">
            <a:xfrm>
              <a:off x="5616" y="7328"/>
              <a:ext cx="7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trion</a:t>
              </a:r>
            </a:p>
          </p:txBody>
        </p:sp>
        <p:sp>
          <p:nvSpPr>
            <p:cNvPr id="29710" name="Line 9"/>
            <p:cNvSpPr>
              <a:spLocks noChangeShapeType="1"/>
            </p:cNvSpPr>
            <p:nvPr/>
          </p:nvSpPr>
          <p:spPr bwMode="auto">
            <a:xfrm flipH="1">
              <a:off x="3312" y="7822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Text Box 10"/>
            <p:cNvSpPr txBox="1">
              <a:spLocks noChangeArrowheads="1"/>
            </p:cNvSpPr>
            <p:nvPr/>
          </p:nvSpPr>
          <p:spPr bwMode="auto">
            <a:xfrm>
              <a:off x="4032" y="7822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exciton</a:t>
              </a:r>
            </a:p>
          </p:txBody>
        </p:sp>
        <p:sp>
          <p:nvSpPr>
            <p:cNvPr id="29712" name="Text Box 11"/>
            <p:cNvSpPr txBox="1">
              <a:spLocks noChangeArrowheads="1"/>
            </p:cNvSpPr>
            <p:nvPr/>
          </p:nvSpPr>
          <p:spPr bwMode="auto">
            <a:xfrm>
              <a:off x="3312" y="7328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sym typeface="Symbol" pitchFamily="18" charset="2"/>
                </a:rPr>
                <a:t></a:t>
              </a:r>
              <a:endParaRPr lang="ru-RU" sz="1200"/>
            </a:p>
          </p:txBody>
        </p:sp>
        <p:sp>
          <p:nvSpPr>
            <p:cNvPr id="29713" name="Oval 12" descr="25%"/>
            <p:cNvSpPr>
              <a:spLocks noChangeArrowheads="1"/>
            </p:cNvSpPr>
            <p:nvPr/>
          </p:nvSpPr>
          <p:spPr bwMode="auto">
            <a:xfrm>
              <a:off x="4032" y="7698"/>
              <a:ext cx="288" cy="247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AutoShape 13" descr="25%"/>
            <p:cNvSpPr>
              <a:spLocks noChangeArrowheads="1"/>
            </p:cNvSpPr>
            <p:nvPr/>
          </p:nvSpPr>
          <p:spPr bwMode="auto">
            <a:xfrm>
              <a:off x="5037" y="7575"/>
              <a:ext cx="576" cy="370"/>
            </a:xfrm>
            <a:prstGeom prst="hexagon">
              <a:avLst>
                <a:gd name="adj" fmla="val 38919"/>
                <a:gd name="vf" fmla="val 115470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900113" y="1916113"/>
            <a:ext cx="7497762" cy="15621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Because the initial and the final state of the electron are </a:t>
            </a:r>
          </a:p>
          <a:p>
            <a:r>
              <a:rPr lang="en-US"/>
              <a:t>the same (the same spin and the same Landau level)  </a:t>
            </a:r>
          </a:p>
          <a:p>
            <a:r>
              <a:rPr lang="en-US"/>
              <a:t>we should see only the exciton Zeeman splitting on exciton </a:t>
            </a:r>
          </a:p>
          <a:p>
            <a:r>
              <a:rPr lang="en-US"/>
              <a:t>and on trion line   </a:t>
            </a:r>
            <a:endParaRPr lang="ru-RU"/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1258888" y="836613"/>
            <a:ext cx="6657975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value of the exciton and trion Zeeman splitting? </a:t>
            </a:r>
            <a:endParaRPr lang="ru-RU"/>
          </a:p>
        </p:txBody>
      </p:sp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698" name="Object 17"/>
          <p:cNvGraphicFramePr>
            <a:graphicFrameLocks noChangeAspect="1"/>
          </p:cNvGraphicFramePr>
          <p:nvPr/>
        </p:nvGraphicFramePr>
        <p:xfrm>
          <a:off x="2700338" y="1325563"/>
          <a:ext cx="3816350" cy="539750"/>
        </p:xfrm>
        <a:graphic>
          <a:graphicData uri="http://schemas.openxmlformats.org/presentationml/2006/ole">
            <p:oleObj spid="_x0000_s29698" name="Формула" r:id="rId3" imgW="1688367" imgH="241195" progId="Equation.3">
              <p:embed/>
            </p:oleObj>
          </a:graphicData>
        </a:graphic>
      </p:graphicFrame>
      <p:sp>
        <p:nvSpPr>
          <p:cNvPr id="29703" name="Rectangle 18"/>
          <p:cNvSpPr>
            <a:spLocks noChangeArrowheads="1"/>
          </p:cNvSpPr>
          <p:nvPr/>
        </p:nvSpPr>
        <p:spPr bwMode="auto">
          <a:xfrm>
            <a:off x="0" y="341153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  <a:solidFill>
            <a:srgbClr val="FFFF66"/>
          </a:solidFill>
          <a:ln>
            <a:solidFill>
              <a:srgbClr val="FF33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 Photoluminescence </a:t>
            </a:r>
            <a:endParaRPr lang="ru-RU" smtClean="0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50825" y="2852738"/>
          <a:ext cx="4681538" cy="3744912"/>
        </p:xfrm>
        <a:graphic>
          <a:graphicData uri="http://schemas.openxmlformats.org/presentationml/2006/ole">
            <p:oleObj spid="_x0000_s30722" name="Graph" r:id="rId3" imgW="4649760" imgH="2846880" progId="Origin50.Graph">
              <p:embed/>
            </p:oleObj>
          </a:graphicData>
        </a:graphic>
      </p:graphicFrame>
      <p:graphicFrame>
        <p:nvGraphicFramePr>
          <p:cNvPr id="30723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716463" y="1412875"/>
          <a:ext cx="4041775" cy="5329238"/>
        </p:xfrm>
        <a:graphic>
          <a:graphicData uri="http://schemas.openxmlformats.org/presentationml/2006/ole">
            <p:oleObj spid="_x0000_s30723" name="Graph" r:id="rId4" imgW="2635200" imgH="3471840" progId="Origin50.Graph">
              <p:embed/>
            </p:oleObj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3168650" cy="711200"/>
          </a:xfrm>
          <a:prstGeom prst="rect">
            <a:avLst/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 PL the exciton and trion </a:t>
            </a:r>
          </a:p>
          <a:p>
            <a:r>
              <a:rPr lang="en-US" sz="2000"/>
              <a:t>Zeeman splitting are equal </a:t>
            </a:r>
            <a:endParaRPr lang="ru-RU" sz="20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F436F-0DFD-435E-96BF-624D1AC1927F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ph/>
          </p:nvPr>
        </p:nvGraphicFramePr>
        <p:xfrm>
          <a:off x="2081213" y="836613"/>
          <a:ext cx="4811712" cy="6021387"/>
        </p:xfrm>
        <a:graphic>
          <a:graphicData uri="http://schemas.openxmlformats.org/presentationml/2006/ole">
            <p:oleObj spid="_x0000_s31746" name="Graph" r:id="rId3" imgW="2633760" imgH="3296160" progId="Origin50.Graph">
              <p:embed/>
            </p:oleObj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25500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Exciton and trion Zeeman splitting at high electron concentrations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47813" y="765175"/>
            <a:ext cx="6169025" cy="119697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This is possible only in the case if the initial and </a:t>
            </a:r>
          </a:p>
          <a:p>
            <a:pPr algn="ctr"/>
            <a:r>
              <a:rPr lang="en-US"/>
              <a:t>final spin state of the electron are not the same – </a:t>
            </a:r>
          </a:p>
          <a:p>
            <a:pPr algn="ctr"/>
            <a:r>
              <a:rPr lang="en-US" u="sng"/>
              <a:t>we need spin-flip</a:t>
            </a:r>
            <a:r>
              <a:rPr lang="en-US"/>
              <a:t> </a:t>
            </a:r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68313" y="3860800"/>
            <a:ext cx="8207375" cy="1562100"/>
          </a:xfrm>
          <a:prstGeom prst="rect">
            <a:avLst/>
          </a:prstGeom>
          <a:solidFill>
            <a:srgbClr val="CC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 the initial state the photon creates virtual state of the triplet trion. Because of very fast spin-flip of  one of the electrons in the final state we have the singlet trion (already real). </a:t>
            </a:r>
          </a:p>
          <a:p>
            <a:pPr algn="ctr"/>
            <a:r>
              <a:rPr lang="en-US"/>
              <a:t>This is the process reversal to the ExCR</a:t>
            </a:r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476375" y="2492375"/>
            <a:ext cx="6261100" cy="831850"/>
          </a:xfrm>
          <a:prstGeom prst="rect">
            <a:avLst/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For spin-flip we need spin-orbital interaction. </a:t>
            </a:r>
          </a:p>
          <a:p>
            <a:pPr algn="ctr"/>
            <a:r>
              <a:rPr lang="en-US"/>
              <a:t>This can be the triplet-singlet splitting of the trion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85A37-1F39-4DC5-94D7-E1AC2D65564B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27088" y="1341438"/>
            <a:ext cx="7632700" cy="1320800"/>
          </a:xfrm>
          <a:prstGeom prst="rect">
            <a:avLst/>
          </a:prstGeom>
          <a:solidFill>
            <a:srgbClr val="CC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An incident photon creates a virtual trion in the triplet state. This trion produces a spin-flip with one of the electrons on the first Landau level. </a:t>
            </a:r>
          </a:p>
          <a:p>
            <a:r>
              <a:rPr lang="en-US" sz="2000"/>
              <a:t>As a result, in the final state, we get a trion in the singlet state plus an electron on the second Landau level with opposite spin. </a:t>
            </a:r>
            <a:endParaRPr lang="ru-RU" sz="200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84213" y="6021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0" name="Object 6"/>
          <p:cNvGraphicFramePr>
            <a:graphicFrameLocks noChangeAspect="1"/>
          </p:cNvGraphicFramePr>
          <p:nvPr/>
        </p:nvGraphicFramePr>
        <p:xfrm>
          <a:off x="1763713" y="4365625"/>
          <a:ext cx="6073775" cy="639763"/>
        </p:xfrm>
        <a:graphic>
          <a:graphicData uri="http://schemas.openxmlformats.org/presentationml/2006/ole">
            <p:oleObj spid="_x0000_s32770" name="Формула" r:id="rId3" imgW="2260600" imgH="241300" progId="Equation.3">
              <p:embed/>
            </p:oleObj>
          </a:graphicData>
        </a:graphic>
      </p:graphicFrame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492500" y="3284538"/>
            <a:ext cx="26035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reaction looks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85A37-1F39-4DC5-94D7-E1AC2D65564B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90638" y="112713"/>
          <a:ext cx="4352925" cy="6745287"/>
        </p:xfrm>
        <a:graphic>
          <a:graphicData uri="http://schemas.openxmlformats.org/presentationml/2006/ole">
            <p:oleObj spid="_x0000_s33794" name="Graph" r:id="rId3" imgW="4789440" imgH="440784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1"/>
          <p:cNvGraphicFramePr>
            <a:graphicFrameLocks noChangeAspect="1"/>
          </p:cNvGraphicFramePr>
          <p:nvPr/>
        </p:nvGraphicFramePr>
        <p:xfrm>
          <a:off x="785813" y="1571625"/>
          <a:ext cx="7288212" cy="5089525"/>
        </p:xfrm>
        <a:graphic>
          <a:graphicData uri="http://schemas.openxmlformats.org/presentationml/2006/ole">
            <p:oleObj spid="_x0000_s34818" name="Graph" r:id="rId3" imgW="4129920" imgH="2884320" progId="Origin50.Graph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619283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7843838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Трионы можно наблюдать и в нелегированных структурах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6"/>
          <p:cNvSpPr txBox="1">
            <a:spLocks noChangeArrowheads="1"/>
          </p:cNvSpPr>
          <p:nvPr/>
        </p:nvSpPr>
        <p:spPr bwMode="auto">
          <a:xfrm>
            <a:off x="228600" y="-312738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chemeClr val="accent2"/>
              </a:solidFill>
            </a:endParaRPr>
          </a:p>
        </p:txBody>
      </p:sp>
      <p:graphicFrame>
        <p:nvGraphicFramePr>
          <p:cNvPr id="3074" name="Object 1027"/>
          <p:cNvGraphicFramePr>
            <a:graphicFrameLocks noChangeAspect="1"/>
          </p:cNvGraphicFramePr>
          <p:nvPr/>
        </p:nvGraphicFramePr>
        <p:xfrm>
          <a:off x="2000250" y="1285875"/>
          <a:ext cx="4970463" cy="4254500"/>
        </p:xfrm>
        <a:graphic>
          <a:graphicData uri="http://schemas.openxmlformats.org/presentationml/2006/ole">
            <p:oleObj spid="_x0000_s3074" name="Graph" r:id="rId3" imgW="2340000" imgH="2219040" progId="Origin50.Graph">
              <p:embed/>
            </p:oleObj>
          </a:graphicData>
        </a:graphic>
      </p:graphicFrame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1071563" y="585787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2</a:t>
            </a:r>
            <a:r>
              <a:rPr lang="en-US" sz="2000"/>
              <a:t>DEG density varied from</a:t>
            </a:r>
            <a:r>
              <a:rPr lang="ru-RU" sz="2000"/>
              <a:t> </a:t>
            </a:r>
            <a:r>
              <a:rPr lang="en-US" sz="2000" b="1">
                <a:cs typeface="Times New Roman" pitchFamily="18" charset="0"/>
              </a:rPr>
              <a:t>n</a:t>
            </a:r>
            <a:r>
              <a:rPr lang="en-US" sz="2000" b="1" baseline="-30000">
                <a:cs typeface="Times New Roman" pitchFamily="18" charset="0"/>
              </a:rPr>
              <a:t>e</a:t>
            </a:r>
            <a:r>
              <a:rPr lang="ru-RU" sz="2000" b="1">
                <a:cs typeface="Times New Roman" pitchFamily="18" charset="0"/>
              </a:rPr>
              <a:t>=</a:t>
            </a:r>
            <a:r>
              <a:rPr lang="ru-RU" sz="2000" b="1"/>
              <a:t>5</a:t>
            </a:r>
            <a:r>
              <a:rPr lang="ru-RU" sz="2000" b="1">
                <a:cs typeface="Times New Roman" pitchFamily="18" charset="0"/>
              </a:rPr>
              <a:t>*10</a:t>
            </a:r>
            <a:r>
              <a:rPr lang="ru-RU" sz="2000" b="1" baseline="30000"/>
              <a:t>9</a:t>
            </a:r>
            <a:r>
              <a:rPr lang="ru-RU" sz="2000" b="1">
                <a:cs typeface="Times New Roman" pitchFamily="18" charset="0"/>
              </a:rPr>
              <a:t> см</a:t>
            </a:r>
            <a:r>
              <a:rPr lang="ru-RU" sz="2000" b="1" baseline="30000">
                <a:cs typeface="Times New Roman" pitchFamily="18" charset="0"/>
              </a:rPr>
              <a:t>-2</a:t>
            </a:r>
            <a:r>
              <a:rPr lang="ru-RU" sz="2000"/>
              <a:t>  </a:t>
            </a:r>
            <a:r>
              <a:rPr lang="en-US" sz="2000"/>
              <a:t>to</a:t>
            </a:r>
            <a:r>
              <a:rPr lang="ru-RU" sz="2000"/>
              <a:t>  </a:t>
            </a:r>
            <a:r>
              <a:rPr lang="ru-RU" sz="2000" b="1"/>
              <a:t>9</a:t>
            </a:r>
            <a:r>
              <a:rPr lang="ru-RU" sz="2000" b="1">
                <a:cs typeface="Times New Roman" pitchFamily="18" charset="0"/>
              </a:rPr>
              <a:t>*10</a:t>
            </a:r>
            <a:r>
              <a:rPr lang="ru-RU" sz="2000" b="1" baseline="30000">
                <a:cs typeface="Times New Roman" pitchFamily="18" charset="0"/>
              </a:rPr>
              <a:t>11</a:t>
            </a:r>
            <a:r>
              <a:rPr lang="ru-RU" sz="2000" b="1">
                <a:cs typeface="Times New Roman" pitchFamily="18" charset="0"/>
              </a:rPr>
              <a:t> см</a:t>
            </a:r>
            <a:r>
              <a:rPr lang="ru-RU" sz="2000" b="1" baseline="30000">
                <a:cs typeface="Times New Roman" pitchFamily="18" charset="0"/>
              </a:rPr>
              <a:t>-2</a:t>
            </a:r>
            <a:r>
              <a:rPr lang="ru-RU" sz="2000"/>
              <a:t> </a:t>
            </a:r>
          </a:p>
        </p:txBody>
      </p:sp>
      <p:sp>
        <p:nvSpPr>
          <p:cNvPr id="3077" name="Line 1030"/>
          <p:cNvSpPr>
            <a:spLocks noChangeShapeType="1"/>
          </p:cNvSpPr>
          <p:nvPr/>
        </p:nvSpPr>
        <p:spPr bwMode="auto">
          <a:xfrm flipH="1">
            <a:off x="4495800" y="16764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8" name="Text Box 1031"/>
          <p:cNvSpPr txBox="1">
            <a:spLocks noChangeArrowheads="1"/>
          </p:cNvSpPr>
          <p:nvPr/>
        </p:nvSpPr>
        <p:spPr bwMode="auto">
          <a:xfrm>
            <a:off x="6656388" y="13716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  <a:r>
              <a:rPr lang="en-US"/>
              <a:t>DEG</a:t>
            </a:r>
            <a:endParaRPr lang="ru-RU"/>
          </a:p>
        </p:txBody>
      </p:sp>
      <p:sp>
        <p:nvSpPr>
          <p:cNvPr id="3079" name="Rectangle 1032"/>
          <p:cNvSpPr>
            <a:spLocks noGrp="1" noChangeArrowheads="1"/>
          </p:cNvSpPr>
          <p:nvPr>
            <p:ph type="title" idx="4294967295"/>
          </p:nvPr>
        </p:nvSpPr>
        <p:spPr>
          <a:xfrm flipH="1">
            <a:off x="304800" y="228600"/>
            <a:ext cx="8534400" cy="838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Modulation doped structures</a:t>
            </a:r>
            <a:endParaRPr lang="ru-RU" sz="480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5F2E-C1F3-4CE8-BA66-26F9F2BA9C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0" y="260350"/>
            <a:ext cx="51879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3752850" cy="16256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Сила осциллятора экситона </a:t>
            </a:r>
          </a:p>
          <a:p>
            <a:r>
              <a:rPr lang="ru-RU" sz="2000"/>
              <a:t>приходящаяся на элементарную </a:t>
            </a:r>
          </a:p>
          <a:p>
            <a:r>
              <a:rPr lang="ru-RU" sz="2000"/>
              <a:t>ячейку равна силе осциллятора </a:t>
            </a:r>
          </a:p>
          <a:p>
            <a:r>
              <a:rPr lang="ru-RU" sz="2000"/>
              <a:t>триона на один электрон, также </a:t>
            </a:r>
          </a:p>
          <a:p>
            <a:r>
              <a:rPr lang="ru-RU" sz="2000"/>
              <a:t>Как для связанных экситонов </a:t>
            </a: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42" name="Object 9"/>
          <p:cNvGraphicFramePr>
            <a:graphicFrameLocks noChangeAspect="1"/>
          </p:cNvGraphicFramePr>
          <p:nvPr/>
        </p:nvGraphicFramePr>
        <p:xfrm>
          <a:off x="1258888" y="4221163"/>
          <a:ext cx="2089150" cy="1495425"/>
        </p:xfrm>
        <a:graphic>
          <a:graphicData uri="http://schemas.openxmlformats.org/presentationml/2006/ole">
            <p:oleObj spid="_x0000_s35842" name="Формула" r:id="rId4" imgW="634725" imgH="457002" progId="Equation.3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2051050" y="4221163"/>
            <a:ext cx="5329238" cy="1943100"/>
            <a:chOff x="3168" y="7328"/>
            <a:chExt cx="3168" cy="864"/>
          </a:xfrm>
        </p:grpSpPr>
        <p:sp>
          <p:nvSpPr>
            <p:cNvPr id="36872" name="Line 3"/>
            <p:cNvSpPr>
              <a:spLocks noChangeShapeType="1"/>
            </p:cNvSpPr>
            <p:nvPr/>
          </p:nvSpPr>
          <p:spPr bwMode="auto">
            <a:xfrm flipV="1">
              <a:off x="4176" y="7822"/>
              <a:ext cx="86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Line 4"/>
            <p:cNvSpPr>
              <a:spLocks noChangeShapeType="1"/>
            </p:cNvSpPr>
            <p:nvPr/>
          </p:nvSpPr>
          <p:spPr bwMode="auto">
            <a:xfrm>
              <a:off x="3600" y="7451"/>
              <a:ext cx="144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AutoShape 5" descr="25%"/>
            <p:cNvSpPr>
              <a:spLocks noChangeArrowheads="1"/>
            </p:cNvSpPr>
            <p:nvPr/>
          </p:nvSpPr>
          <p:spPr bwMode="auto">
            <a:xfrm>
              <a:off x="5616" y="7575"/>
              <a:ext cx="720" cy="370"/>
            </a:xfrm>
            <a:prstGeom prst="rightArrow">
              <a:avLst>
                <a:gd name="adj1" fmla="val 50000"/>
                <a:gd name="adj2" fmla="val 48649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Text Box 6"/>
            <p:cNvSpPr txBox="1">
              <a:spLocks noChangeArrowheads="1"/>
            </p:cNvSpPr>
            <p:nvPr/>
          </p:nvSpPr>
          <p:spPr bwMode="auto">
            <a:xfrm>
              <a:off x="4032" y="7328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electron</a:t>
              </a:r>
            </a:p>
          </p:txBody>
        </p:sp>
        <p:sp>
          <p:nvSpPr>
            <p:cNvPr id="36876" name="Text Box 7"/>
            <p:cNvSpPr txBox="1">
              <a:spLocks noChangeArrowheads="1"/>
            </p:cNvSpPr>
            <p:nvPr/>
          </p:nvSpPr>
          <p:spPr bwMode="auto">
            <a:xfrm>
              <a:off x="3168" y="7822"/>
              <a:ext cx="86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photon</a:t>
              </a:r>
            </a:p>
          </p:txBody>
        </p:sp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>
              <a:off x="5616" y="7328"/>
              <a:ext cx="7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trion</a:t>
              </a:r>
            </a:p>
          </p:txBody>
        </p:sp>
        <p:sp>
          <p:nvSpPr>
            <p:cNvPr id="36878" name="Line 9"/>
            <p:cNvSpPr>
              <a:spLocks noChangeShapeType="1"/>
            </p:cNvSpPr>
            <p:nvPr/>
          </p:nvSpPr>
          <p:spPr bwMode="auto">
            <a:xfrm flipH="1">
              <a:off x="3312" y="7822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Text Box 10"/>
            <p:cNvSpPr txBox="1">
              <a:spLocks noChangeArrowheads="1"/>
            </p:cNvSpPr>
            <p:nvPr/>
          </p:nvSpPr>
          <p:spPr bwMode="auto">
            <a:xfrm>
              <a:off x="4032" y="7822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exciton</a:t>
              </a:r>
            </a:p>
          </p:txBody>
        </p:sp>
        <p:sp>
          <p:nvSpPr>
            <p:cNvPr id="36880" name="Text Box 11"/>
            <p:cNvSpPr txBox="1">
              <a:spLocks noChangeArrowheads="1"/>
            </p:cNvSpPr>
            <p:nvPr/>
          </p:nvSpPr>
          <p:spPr bwMode="auto">
            <a:xfrm>
              <a:off x="3312" y="7328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sym typeface="Symbol" pitchFamily="18" charset="2"/>
                </a:rPr>
                <a:t></a:t>
              </a:r>
              <a:endParaRPr lang="ru-RU" sz="1200"/>
            </a:p>
          </p:txBody>
        </p:sp>
        <p:sp>
          <p:nvSpPr>
            <p:cNvPr id="36881" name="Oval 12" descr="25%"/>
            <p:cNvSpPr>
              <a:spLocks noChangeArrowheads="1"/>
            </p:cNvSpPr>
            <p:nvPr/>
          </p:nvSpPr>
          <p:spPr bwMode="auto">
            <a:xfrm>
              <a:off x="4032" y="7698"/>
              <a:ext cx="288" cy="247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AutoShape 13" descr="25%"/>
            <p:cNvSpPr>
              <a:spLocks noChangeArrowheads="1"/>
            </p:cNvSpPr>
            <p:nvPr/>
          </p:nvSpPr>
          <p:spPr bwMode="auto">
            <a:xfrm>
              <a:off x="5037" y="7575"/>
              <a:ext cx="576" cy="370"/>
            </a:xfrm>
            <a:prstGeom prst="hexagon">
              <a:avLst>
                <a:gd name="adj" fmla="val 38919"/>
                <a:gd name="vf" fmla="val 115470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900113" y="1916113"/>
            <a:ext cx="7497762" cy="15621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Because the initial and the final state of the electron are </a:t>
            </a:r>
          </a:p>
          <a:p>
            <a:r>
              <a:rPr lang="en-US"/>
              <a:t>the same (the same spin and the same Landau level)  </a:t>
            </a:r>
          </a:p>
          <a:p>
            <a:r>
              <a:rPr lang="en-US"/>
              <a:t>we should see only the exciton Zeeman splitting on exciton </a:t>
            </a:r>
          </a:p>
          <a:p>
            <a:r>
              <a:rPr lang="en-US"/>
              <a:t>and on trion line   </a:t>
            </a:r>
            <a:endParaRPr lang="ru-RU"/>
          </a:p>
        </p:txBody>
      </p:sp>
      <p:sp>
        <p:nvSpPr>
          <p:cNvPr id="36869" name="Text Box 15"/>
          <p:cNvSpPr txBox="1">
            <a:spLocks noChangeArrowheads="1"/>
          </p:cNvSpPr>
          <p:nvPr/>
        </p:nvSpPr>
        <p:spPr bwMode="auto">
          <a:xfrm>
            <a:off x="1258888" y="836613"/>
            <a:ext cx="6657975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value of the exciton and trion Zeeman splitting? </a:t>
            </a:r>
            <a:endParaRPr lang="ru-RU"/>
          </a:p>
        </p:txBody>
      </p:sp>
      <p:sp>
        <p:nvSpPr>
          <p:cNvPr id="36870" name="Rectangle 16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66" name="Object 17"/>
          <p:cNvGraphicFramePr>
            <a:graphicFrameLocks noChangeAspect="1"/>
          </p:cNvGraphicFramePr>
          <p:nvPr/>
        </p:nvGraphicFramePr>
        <p:xfrm>
          <a:off x="2700338" y="1325563"/>
          <a:ext cx="3816350" cy="539750"/>
        </p:xfrm>
        <a:graphic>
          <a:graphicData uri="http://schemas.openxmlformats.org/presentationml/2006/ole">
            <p:oleObj spid="_x0000_s36866" name="Формула" r:id="rId3" imgW="1688367" imgH="241195" progId="Equation.3">
              <p:embed/>
            </p:oleObj>
          </a:graphicData>
        </a:graphic>
      </p:graphicFrame>
      <p:sp>
        <p:nvSpPr>
          <p:cNvPr id="36871" name="Rectangle 18"/>
          <p:cNvSpPr>
            <a:spLocks noChangeArrowheads="1"/>
          </p:cNvSpPr>
          <p:nvPr/>
        </p:nvSpPr>
        <p:spPr bwMode="auto">
          <a:xfrm>
            <a:off x="0" y="341153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7"/>
          <p:cNvGraphicFramePr>
            <a:graphicFrameLocks noChangeAspect="1"/>
          </p:cNvGraphicFramePr>
          <p:nvPr>
            <p:ph/>
          </p:nvPr>
        </p:nvGraphicFramePr>
        <p:xfrm>
          <a:off x="4716463" y="620713"/>
          <a:ext cx="4030662" cy="6237287"/>
        </p:xfrm>
        <a:graphic>
          <a:graphicData uri="http://schemas.openxmlformats.org/presentationml/2006/ole">
            <p:oleObj spid="_x0000_s37890" name="Graph" r:id="rId3" imgW="1173960" imgH="1889280" progId="Origin50.Graph">
              <p:embed/>
            </p:oleObj>
          </a:graphicData>
        </a:graphic>
      </p:graphicFrame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539750" y="1125538"/>
            <a:ext cx="4348163" cy="119697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Еще сильнее эффект подсветки </a:t>
            </a:r>
          </a:p>
          <a:p>
            <a:r>
              <a:rPr lang="ru-RU"/>
              <a:t>проявляется в спектрах </a:t>
            </a:r>
            <a:r>
              <a:rPr lang="en-US"/>
              <a:t>PLE </a:t>
            </a:r>
            <a:r>
              <a:rPr lang="ru-RU"/>
              <a:t>на </a:t>
            </a:r>
            <a:endParaRPr lang="en-US"/>
          </a:p>
          <a:p>
            <a:r>
              <a:rPr lang="ru-RU"/>
              <a:t>линии </a:t>
            </a:r>
            <a:r>
              <a:rPr lang="en-US"/>
              <a:t>ExCR</a:t>
            </a:r>
            <a:r>
              <a:rPr lang="ru-RU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4572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Triplet trion in high magnetic fields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endParaRPr lang="ru-RU" sz="3600" smtClean="0">
              <a:solidFill>
                <a:srgbClr val="FF0000"/>
              </a:solidFill>
            </a:endParaRP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304800" y="1196975"/>
          <a:ext cx="4953000" cy="5113338"/>
        </p:xfrm>
        <a:graphic>
          <a:graphicData uri="http://schemas.openxmlformats.org/presentationml/2006/ole">
            <p:oleObj spid="_x0000_s38914" name="Graph" r:id="rId3" imgW="2596320" imgH="2679840" progId="Origin50.Graph">
              <p:embed/>
            </p:oleObj>
          </a:graphicData>
        </a:graphic>
      </p:graphicFrame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5276850" y="1371600"/>
          <a:ext cx="3314700" cy="5029200"/>
        </p:xfrm>
        <a:graphic>
          <a:graphicData uri="http://schemas.openxmlformats.org/presentationml/2006/ole">
            <p:oleObj spid="_x0000_s38915" name="Graph" r:id="rId4" imgW="2550240" imgH="3686400" progId="Origin50.Graph">
              <p:embed/>
            </p:oleObj>
          </a:graphicData>
        </a:graphic>
      </p:graphicFrame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635375" y="1125538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6019800" y="13716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6019800" y="1371600"/>
            <a:ext cx="990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019800" y="1371600"/>
            <a:ext cx="762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1150937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chemeClr val="tx1"/>
                </a:solidFill>
              </a:rPr>
              <a:t>We can neglect the trion binding energy because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ph type="body" idx="4294967295"/>
          </p:nvPr>
        </p:nvGraphicFramePr>
        <p:xfrm>
          <a:off x="4994275" y="1447800"/>
          <a:ext cx="4149725" cy="4800600"/>
        </p:xfrm>
        <a:graphic>
          <a:graphicData uri="http://schemas.openxmlformats.org/presentationml/2006/ole">
            <p:oleObj spid="_x0000_s39938" name="Graph" r:id="rId3" imgW="2089440" imgH="4878720" progId="Origin50.Graph">
              <p:embed/>
            </p:oleObj>
          </a:graphicData>
        </a:graphic>
      </p:graphicFrame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365125" y="20177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/>
          </a:p>
        </p:txBody>
      </p:sp>
      <p:graphicFrame>
        <p:nvGraphicFramePr>
          <p:cNvPr id="39939" name="Object 8"/>
          <p:cNvGraphicFramePr>
            <a:graphicFrameLocks noChangeAspect="1"/>
          </p:cNvGraphicFramePr>
          <p:nvPr/>
        </p:nvGraphicFramePr>
        <p:xfrm>
          <a:off x="1187450" y="1916113"/>
          <a:ext cx="2819400" cy="558800"/>
        </p:xfrm>
        <a:graphic>
          <a:graphicData uri="http://schemas.openxmlformats.org/presentationml/2006/ole">
            <p:oleObj spid="_x0000_s39939" name="Формула" r:id="rId4" imgW="1218960" imgH="241200" progId="Equation.3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4213" y="1844675"/>
            <a:ext cx="3749675" cy="2292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ru-RU"/>
          </a:p>
        </p:txBody>
      </p:sp>
      <p:graphicFrame>
        <p:nvGraphicFramePr>
          <p:cNvPr id="39940" name="Object 11"/>
          <p:cNvGraphicFramePr>
            <a:graphicFrameLocks noChangeAspect="1"/>
          </p:cNvGraphicFramePr>
          <p:nvPr/>
        </p:nvGraphicFramePr>
        <p:xfrm>
          <a:off x="684213" y="2924175"/>
          <a:ext cx="3733800" cy="889000"/>
        </p:xfrm>
        <a:graphic>
          <a:graphicData uri="http://schemas.openxmlformats.org/presentationml/2006/ole">
            <p:oleObj spid="_x0000_s39940" name="Microsoft Equation 3.0" r:id="rId5" imgW="1866600" imgH="444240" progId="Equation.3">
              <p:embed/>
            </p:oleObj>
          </a:graphicData>
        </a:graphic>
      </p:graphicFrame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827088" y="4581525"/>
            <a:ext cx="3521075" cy="1311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The intensity of the ExCR absorption line is comparable with the intensity of the exciton line</a:t>
            </a:r>
            <a:r>
              <a:rPr lang="en-US" sz="1800">
                <a:solidFill>
                  <a:srgbClr val="FF0000"/>
                </a:solidFill>
              </a:rPr>
              <a:t> </a:t>
            </a:r>
            <a:endParaRPr lang="ru-RU" sz="1800">
              <a:solidFill>
                <a:srgbClr val="FF0000"/>
              </a:solidFill>
            </a:endParaRPr>
          </a:p>
        </p:txBody>
      </p:sp>
      <p:graphicFrame>
        <p:nvGraphicFramePr>
          <p:cNvPr id="39941" name="Object 13"/>
          <p:cNvGraphicFramePr>
            <a:graphicFrameLocks noChangeAspect="1"/>
          </p:cNvGraphicFramePr>
          <p:nvPr>
            <p:ph idx="1"/>
          </p:nvPr>
        </p:nvGraphicFramePr>
        <p:xfrm>
          <a:off x="6443663" y="795338"/>
          <a:ext cx="2376487" cy="503237"/>
        </p:xfrm>
        <a:graphic>
          <a:graphicData uri="http://schemas.openxmlformats.org/presentationml/2006/ole">
            <p:oleObj spid="_x0000_s39941" name="Формула" r:id="rId6" imgW="1143000" imgH="241200" progId="Equation.3">
              <p:embed/>
            </p:oleObj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  <a:solidFill>
            <a:srgbClr val="FFFF66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 ТРИОНЫ В КВАНТОВЫХ ЯМАХ</a:t>
            </a:r>
          </a:p>
        </p:txBody>
      </p:sp>
      <p:sp>
        <p:nvSpPr>
          <p:cNvPr id="70659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684213" y="2852738"/>
            <a:ext cx="7920037" cy="3600450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 smtClean="0"/>
              <a:t>	 </a:t>
            </a:r>
            <a:r>
              <a:rPr lang="en-US" sz="2000" b="1" i="1" u="sng" smtClean="0"/>
              <a:t>Trions at low electron density limit</a:t>
            </a:r>
            <a:r>
              <a:rPr lang="en-US" sz="2000" b="1" i="1" smtClean="0"/>
              <a:t> </a:t>
            </a:r>
            <a:r>
              <a:rPr lang="en-US" sz="2000" b="1" u="sng" smtClean="0"/>
              <a:t> </a:t>
            </a: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1</a:t>
            </a:r>
            <a:r>
              <a:rPr lang="ru-RU" sz="2000" b="1" smtClean="0"/>
              <a:t>. </a:t>
            </a:r>
            <a:r>
              <a:rPr lang="en-US" sz="2000" b="1" smtClean="0"/>
              <a:t>Charged exciton-electron complexes </a:t>
            </a:r>
            <a:r>
              <a:rPr lang="ru-RU" sz="2000" b="1" smtClean="0"/>
              <a:t>(</a:t>
            </a:r>
            <a:r>
              <a:rPr lang="en-US" sz="2000" b="1" smtClean="0"/>
              <a:t>trions</a:t>
            </a:r>
            <a:r>
              <a:rPr lang="ru-RU" sz="2000" b="1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2</a:t>
            </a:r>
            <a:r>
              <a:rPr lang="ru-RU" sz="2000" b="1" smtClean="0"/>
              <a:t>. </a:t>
            </a:r>
            <a:r>
              <a:rPr lang="en-US" sz="2000" b="1" smtClean="0"/>
              <a:t>Singlet and triplet trion states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3. Modulation doped QWs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4</a:t>
            </a:r>
            <a:r>
              <a:rPr lang="ru-RU" sz="2000" b="1" smtClean="0"/>
              <a:t>. </a:t>
            </a:r>
            <a:r>
              <a:rPr lang="en-US" sz="2000" b="1" smtClean="0"/>
              <a:t>Trions in optical spectra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5. </a:t>
            </a:r>
            <a:r>
              <a:rPr lang="en-US" sz="2000" b="1" smtClean="0"/>
              <a:t>Action of magnetic fields on the trions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smtClean="0"/>
              <a:t>	</a:t>
            </a:r>
            <a:r>
              <a:rPr lang="en-US" sz="2000" b="1" i="1" u="sng" smtClean="0"/>
              <a:t>Trions at high electron density limit</a:t>
            </a:r>
            <a:r>
              <a:rPr lang="en-US" sz="2000" b="1" u="sng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6. </a:t>
            </a:r>
            <a:r>
              <a:rPr lang="en-US" sz="2000" b="1" smtClean="0"/>
              <a:t>Combined exciton cyclotron resonance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7. </a:t>
            </a:r>
            <a:r>
              <a:rPr lang="en-US" sz="2000" b="1" smtClean="0"/>
              <a:t>Combined trion cyclotron resonance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</a:t>
            </a:r>
            <a:r>
              <a:rPr lang="ru-RU" sz="2000" b="1" smtClean="0"/>
              <a:t>8. </a:t>
            </a:r>
            <a:r>
              <a:rPr lang="en-US" sz="2000" b="1" smtClean="0"/>
              <a:t>Combined exciton electron processes in PL spectra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     9. Trion Zeeman splitting </a:t>
            </a:r>
            <a:endParaRPr lang="ru-RU" sz="2000" b="1" smtClean="0"/>
          </a:p>
        </p:txBody>
      </p:sp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3214688" y="2071688"/>
            <a:ext cx="2811462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КОЧЕРЕШКО В.П.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1214438" y="2857500"/>
            <a:ext cx="6826250" cy="4619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Спин зависимое экситон – электронное рассеяние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Singlet trion in magnetic fields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endParaRPr lang="ru-RU" sz="3600" smtClean="0">
              <a:solidFill>
                <a:srgbClr val="FF0000"/>
              </a:solidFill>
            </a:endParaRP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5105400" y="1219200"/>
          <a:ext cx="3683000" cy="5181600"/>
        </p:xfrm>
        <a:graphic>
          <a:graphicData uri="http://schemas.openxmlformats.org/presentationml/2006/ole">
            <p:oleObj spid="_x0000_s40962" name="Graph" r:id="rId3" imgW="2265120" imgH="2731680" progId="Origin50.Graph">
              <p:embed/>
            </p:oleObj>
          </a:graphicData>
        </a:graphic>
      </p:graphicFrame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20813" y="9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0963" name="Object 4"/>
          <p:cNvGraphicFramePr>
            <a:graphicFrameLocks noChangeAspect="1"/>
          </p:cNvGraphicFramePr>
          <p:nvPr/>
        </p:nvGraphicFramePr>
        <p:xfrm>
          <a:off x="609600" y="1447800"/>
          <a:ext cx="3836988" cy="3657600"/>
        </p:xfrm>
        <a:graphic>
          <a:graphicData uri="http://schemas.openxmlformats.org/presentationml/2006/ole">
            <p:oleObj spid="_x0000_s40963" r:id="rId4" imgW="6525768" imgH="6269736" progId="Origin50.Graph">
              <p:embed/>
            </p:oleObj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9600" y="5257800"/>
            <a:ext cx="4038600" cy="10699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circular polarization of the trion absorption (reflectivity line )</a:t>
            </a:r>
            <a:r>
              <a:rPr lang="ru-RU" sz="1600"/>
              <a:t> </a:t>
            </a:r>
            <a:r>
              <a:rPr lang="en-US" sz="1600"/>
              <a:t>in magnetic fields can be used to determine electron concentration by pure optical method </a:t>
            </a:r>
            <a:endParaRPr lang="ru-RU" sz="16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476375" y="1077913"/>
          <a:ext cx="6119813" cy="5780087"/>
        </p:xfrm>
        <a:graphic>
          <a:graphicData uri="http://schemas.openxmlformats.org/presentationml/2006/ole">
            <p:oleObj spid="_x0000_s41986" name="Graph" r:id="rId3" imgW="2181600" imgH="2779200" progId="Origin50.Graph">
              <p:embed/>
            </p:oleObj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4313" y="642938"/>
            <a:ext cx="8496300" cy="446087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/>
              <a:t>Изменение экситонных и трионных параметров в магнитном поле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63" y="1571625"/>
            <a:ext cx="1143000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000250" y="1571625"/>
            <a:ext cx="857250" cy="35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71688" y="1928813"/>
            <a:ext cx="785812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143000" y="1785938"/>
            <a:ext cx="879475" cy="217487"/>
          </a:xfrm>
          <a:custGeom>
            <a:avLst/>
            <a:gdLst>
              <a:gd name="connsiteX0" fmla="*/ 879566 w 879566"/>
              <a:gd name="connsiteY0" fmla="*/ 113212 h 217714"/>
              <a:gd name="connsiteX1" fmla="*/ 844732 w 879566"/>
              <a:gd name="connsiteY1" fmla="*/ 60960 h 217714"/>
              <a:gd name="connsiteX2" fmla="*/ 783772 w 879566"/>
              <a:gd name="connsiteY2" fmla="*/ 26126 h 217714"/>
              <a:gd name="connsiteX3" fmla="*/ 757646 w 879566"/>
              <a:gd name="connsiteY3" fmla="*/ 8709 h 217714"/>
              <a:gd name="connsiteX4" fmla="*/ 722812 w 879566"/>
              <a:gd name="connsiteY4" fmla="*/ 0 h 217714"/>
              <a:gd name="connsiteX5" fmla="*/ 687978 w 879566"/>
              <a:gd name="connsiteY5" fmla="*/ 8709 h 217714"/>
              <a:gd name="connsiteX6" fmla="*/ 644435 w 879566"/>
              <a:gd name="connsiteY6" fmla="*/ 52252 h 217714"/>
              <a:gd name="connsiteX7" fmla="*/ 635726 w 879566"/>
              <a:gd name="connsiteY7" fmla="*/ 78377 h 217714"/>
              <a:gd name="connsiteX8" fmla="*/ 618309 w 879566"/>
              <a:gd name="connsiteY8" fmla="*/ 104503 h 217714"/>
              <a:gd name="connsiteX9" fmla="*/ 600892 w 879566"/>
              <a:gd name="connsiteY9" fmla="*/ 156754 h 217714"/>
              <a:gd name="connsiteX10" fmla="*/ 574766 w 879566"/>
              <a:gd name="connsiteY10" fmla="*/ 209006 h 217714"/>
              <a:gd name="connsiteX11" fmla="*/ 539932 w 879566"/>
              <a:gd name="connsiteY11" fmla="*/ 217714 h 217714"/>
              <a:gd name="connsiteX12" fmla="*/ 487680 w 879566"/>
              <a:gd name="connsiteY12" fmla="*/ 200297 h 217714"/>
              <a:gd name="connsiteX13" fmla="*/ 461555 w 879566"/>
              <a:gd name="connsiteY13" fmla="*/ 191589 h 217714"/>
              <a:gd name="connsiteX14" fmla="*/ 426720 w 879566"/>
              <a:gd name="connsiteY14" fmla="*/ 139337 h 217714"/>
              <a:gd name="connsiteX15" fmla="*/ 409303 w 879566"/>
              <a:gd name="connsiteY15" fmla="*/ 113212 h 217714"/>
              <a:gd name="connsiteX16" fmla="*/ 391886 w 879566"/>
              <a:gd name="connsiteY16" fmla="*/ 95794 h 217714"/>
              <a:gd name="connsiteX17" fmla="*/ 374469 w 879566"/>
              <a:gd name="connsiteY17" fmla="*/ 69669 h 217714"/>
              <a:gd name="connsiteX18" fmla="*/ 322218 w 879566"/>
              <a:gd name="connsiteY18" fmla="*/ 17417 h 217714"/>
              <a:gd name="connsiteX19" fmla="*/ 252549 w 879566"/>
              <a:gd name="connsiteY19" fmla="*/ 26126 h 217714"/>
              <a:gd name="connsiteX20" fmla="*/ 191589 w 879566"/>
              <a:gd name="connsiteY20" fmla="*/ 95794 h 217714"/>
              <a:gd name="connsiteX21" fmla="*/ 182880 w 879566"/>
              <a:gd name="connsiteY21" fmla="*/ 121920 h 217714"/>
              <a:gd name="connsiteX22" fmla="*/ 148046 w 879566"/>
              <a:gd name="connsiteY22" fmla="*/ 174172 h 217714"/>
              <a:gd name="connsiteX23" fmla="*/ 95795 w 879566"/>
              <a:gd name="connsiteY23" fmla="*/ 191589 h 217714"/>
              <a:gd name="connsiteX24" fmla="*/ 60960 w 879566"/>
              <a:gd name="connsiteY24" fmla="*/ 174172 h 217714"/>
              <a:gd name="connsiteX25" fmla="*/ 34835 w 879566"/>
              <a:gd name="connsiteY25" fmla="*/ 165463 h 217714"/>
              <a:gd name="connsiteX26" fmla="*/ 26126 w 879566"/>
              <a:gd name="connsiteY26" fmla="*/ 139337 h 217714"/>
              <a:gd name="connsiteX27" fmla="*/ 17418 w 879566"/>
              <a:gd name="connsiteY27" fmla="*/ 78377 h 217714"/>
              <a:gd name="connsiteX28" fmla="*/ 0 w 879566"/>
              <a:gd name="connsiteY28" fmla="*/ 9579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9566" h="217714">
                <a:moveTo>
                  <a:pt x="879566" y="113212"/>
                </a:moveTo>
                <a:cubicBezTo>
                  <a:pt x="867955" y="95795"/>
                  <a:pt x="862149" y="72571"/>
                  <a:pt x="844732" y="60960"/>
                </a:cubicBezTo>
                <a:cubicBezTo>
                  <a:pt x="781080" y="18526"/>
                  <a:pt x="861115" y="70321"/>
                  <a:pt x="783772" y="26126"/>
                </a:cubicBezTo>
                <a:cubicBezTo>
                  <a:pt x="774685" y="20933"/>
                  <a:pt x="767266" y="12832"/>
                  <a:pt x="757646" y="8709"/>
                </a:cubicBezTo>
                <a:cubicBezTo>
                  <a:pt x="746645" y="3994"/>
                  <a:pt x="734423" y="2903"/>
                  <a:pt x="722812" y="0"/>
                </a:cubicBezTo>
                <a:cubicBezTo>
                  <a:pt x="711201" y="2903"/>
                  <a:pt x="698979" y="3994"/>
                  <a:pt x="687978" y="8709"/>
                </a:cubicBezTo>
                <a:cubicBezTo>
                  <a:pt x="665809" y="18210"/>
                  <a:pt x="654992" y="31139"/>
                  <a:pt x="644435" y="52252"/>
                </a:cubicBezTo>
                <a:cubicBezTo>
                  <a:pt x="640330" y="60462"/>
                  <a:pt x="639831" y="70167"/>
                  <a:pt x="635726" y="78377"/>
                </a:cubicBezTo>
                <a:cubicBezTo>
                  <a:pt x="631045" y="87738"/>
                  <a:pt x="622560" y="94939"/>
                  <a:pt x="618309" y="104503"/>
                </a:cubicBezTo>
                <a:cubicBezTo>
                  <a:pt x="610853" y="121280"/>
                  <a:pt x="606698" y="139337"/>
                  <a:pt x="600892" y="156754"/>
                </a:cubicBezTo>
                <a:cubicBezTo>
                  <a:pt x="595925" y="171656"/>
                  <a:pt x="589235" y="199360"/>
                  <a:pt x="574766" y="209006"/>
                </a:cubicBezTo>
                <a:cubicBezTo>
                  <a:pt x="564807" y="215645"/>
                  <a:pt x="551543" y="214811"/>
                  <a:pt x="539932" y="217714"/>
                </a:cubicBezTo>
                <a:lnTo>
                  <a:pt x="487680" y="200297"/>
                </a:lnTo>
                <a:lnTo>
                  <a:pt x="461555" y="191589"/>
                </a:lnTo>
                <a:lnTo>
                  <a:pt x="426720" y="139337"/>
                </a:lnTo>
                <a:cubicBezTo>
                  <a:pt x="420914" y="130629"/>
                  <a:pt x="416703" y="120613"/>
                  <a:pt x="409303" y="113212"/>
                </a:cubicBezTo>
                <a:cubicBezTo>
                  <a:pt x="403497" y="107406"/>
                  <a:pt x="397015" y="102205"/>
                  <a:pt x="391886" y="95794"/>
                </a:cubicBezTo>
                <a:cubicBezTo>
                  <a:pt x="385348" y="87621"/>
                  <a:pt x="381422" y="77492"/>
                  <a:pt x="374469" y="69669"/>
                </a:cubicBezTo>
                <a:cubicBezTo>
                  <a:pt x="358105" y="51259"/>
                  <a:pt x="322218" y="17417"/>
                  <a:pt x="322218" y="17417"/>
                </a:cubicBezTo>
                <a:cubicBezTo>
                  <a:pt x="298995" y="20320"/>
                  <a:pt x="275128" y="19968"/>
                  <a:pt x="252549" y="26126"/>
                </a:cubicBezTo>
                <a:cubicBezTo>
                  <a:pt x="226471" y="33238"/>
                  <a:pt x="197299" y="78666"/>
                  <a:pt x="191589" y="95794"/>
                </a:cubicBezTo>
                <a:cubicBezTo>
                  <a:pt x="188686" y="104503"/>
                  <a:pt x="187338" y="113895"/>
                  <a:pt x="182880" y="121920"/>
                </a:cubicBezTo>
                <a:cubicBezTo>
                  <a:pt x="172714" y="140219"/>
                  <a:pt x="167905" y="167552"/>
                  <a:pt x="148046" y="174172"/>
                </a:cubicBezTo>
                <a:lnTo>
                  <a:pt x="95795" y="191589"/>
                </a:lnTo>
                <a:cubicBezTo>
                  <a:pt x="84183" y="185783"/>
                  <a:pt x="72892" y="179286"/>
                  <a:pt x="60960" y="174172"/>
                </a:cubicBezTo>
                <a:cubicBezTo>
                  <a:pt x="52523" y="170556"/>
                  <a:pt x="41326" y="171954"/>
                  <a:pt x="34835" y="165463"/>
                </a:cubicBezTo>
                <a:cubicBezTo>
                  <a:pt x="28344" y="158972"/>
                  <a:pt x="29029" y="148046"/>
                  <a:pt x="26126" y="139337"/>
                </a:cubicBezTo>
                <a:cubicBezTo>
                  <a:pt x="23223" y="119017"/>
                  <a:pt x="27979" y="95978"/>
                  <a:pt x="17418" y="78377"/>
                </a:cubicBezTo>
                <a:cubicBezTo>
                  <a:pt x="13194" y="71336"/>
                  <a:pt x="0" y="95794"/>
                  <a:pt x="0" y="9579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Straight Connector 36"/>
          <p:cNvCxnSpPr/>
          <p:nvPr/>
        </p:nvCxnSpPr>
        <p:spPr>
          <a:xfrm>
            <a:off x="1857375" y="1000125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57750" y="1000125"/>
            <a:ext cx="1071563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2857500" y="1571625"/>
            <a:ext cx="3571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57500" y="2214563"/>
            <a:ext cx="385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6429375" y="1000125"/>
            <a:ext cx="714375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6429375" y="1285875"/>
            <a:ext cx="714375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7143750" y="1214438"/>
            <a:ext cx="879475" cy="217487"/>
          </a:xfrm>
          <a:custGeom>
            <a:avLst/>
            <a:gdLst>
              <a:gd name="connsiteX0" fmla="*/ 879566 w 879566"/>
              <a:gd name="connsiteY0" fmla="*/ 113212 h 217714"/>
              <a:gd name="connsiteX1" fmla="*/ 844732 w 879566"/>
              <a:gd name="connsiteY1" fmla="*/ 60960 h 217714"/>
              <a:gd name="connsiteX2" fmla="*/ 783772 w 879566"/>
              <a:gd name="connsiteY2" fmla="*/ 26126 h 217714"/>
              <a:gd name="connsiteX3" fmla="*/ 757646 w 879566"/>
              <a:gd name="connsiteY3" fmla="*/ 8709 h 217714"/>
              <a:gd name="connsiteX4" fmla="*/ 722812 w 879566"/>
              <a:gd name="connsiteY4" fmla="*/ 0 h 217714"/>
              <a:gd name="connsiteX5" fmla="*/ 687978 w 879566"/>
              <a:gd name="connsiteY5" fmla="*/ 8709 h 217714"/>
              <a:gd name="connsiteX6" fmla="*/ 644435 w 879566"/>
              <a:gd name="connsiteY6" fmla="*/ 52252 h 217714"/>
              <a:gd name="connsiteX7" fmla="*/ 635726 w 879566"/>
              <a:gd name="connsiteY7" fmla="*/ 78377 h 217714"/>
              <a:gd name="connsiteX8" fmla="*/ 618309 w 879566"/>
              <a:gd name="connsiteY8" fmla="*/ 104503 h 217714"/>
              <a:gd name="connsiteX9" fmla="*/ 600892 w 879566"/>
              <a:gd name="connsiteY9" fmla="*/ 156754 h 217714"/>
              <a:gd name="connsiteX10" fmla="*/ 574766 w 879566"/>
              <a:gd name="connsiteY10" fmla="*/ 209006 h 217714"/>
              <a:gd name="connsiteX11" fmla="*/ 539932 w 879566"/>
              <a:gd name="connsiteY11" fmla="*/ 217714 h 217714"/>
              <a:gd name="connsiteX12" fmla="*/ 487680 w 879566"/>
              <a:gd name="connsiteY12" fmla="*/ 200297 h 217714"/>
              <a:gd name="connsiteX13" fmla="*/ 461555 w 879566"/>
              <a:gd name="connsiteY13" fmla="*/ 191589 h 217714"/>
              <a:gd name="connsiteX14" fmla="*/ 426720 w 879566"/>
              <a:gd name="connsiteY14" fmla="*/ 139337 h 217714"/>
              <a:gd name="connsiteX15" fmla="*/ 409303 w 879566"/>
              <a:gd name="connsiteY15" fmla="*/ 113212 h 217714"/>
              <a:gd name="connsiteX16" fmla="*/ 391886 w 879566"/>
              <a:gd name="connsiteY16" fmla="*/ 95794 h 217714"/>
              <a:gd name="connsiteX17" fmla="*/ 374469 w 879566"/>
              <a:gd name="connsiteY17" fmla="*/ 69669 h 217714"/>
              <a:gd name="connsiteX18" fmla="*/ 322218 w 879566"/>
              <a:gd name="connsiteY18" fmla="*/ 17417 h 217714"/>
              <a:gd name="connsiteX19" fmla="*/ 252549 w 879566"/>
              <a:gd name="connsiteY19" fmla="*/ 26126 h 217714"/>
              <a:gd name="connsiteX20" fmla="*/ 191589 w 879566"/>
              <a:gd name="connsiteY20" fmla="*/ 95794 h 217714"/>
              <a:gd name="connsiteX21" fmla="*/ 182880 w 879566"/>
              <a:gd name="connsiteY21" fmla="*/ 121920 h 217714"/>
              <a:gd name="connsiteX22" fmla="*/ 148046 w 879566"/>
              <a:gd name="connsiteY22" fmla="*/ 174172 h 217714"/>
              <a:gd name="connsiteX23" fmla="*/ 95795 w 879566"/>
              <a:gd name="connsiteY23" fmla="*/ 191589 h 217714"/>
              <a:gd name="connsiteX24" fmla="*/ 60960 w 879566"/>
              <a:gd name="connsiteY24" fmla="*/ 174172 h 217714"/>
              <a:gd name="connsiteX25" fmla="*/ 34835 w 879566"/>
              <a:gd name="connsiteY25" fmla="*/ 165463 h 217714"/>
              <a:gd name="connsiteX26" fmla="*/ 26126 w 879566"/>
              <a:gd name="connsiteY26" fmla="*/ 139337 h 217714"/>
              <a:gd name="connsiteX27" fmla="*/ 17418 w 879566"/>
              <a:gd name="connsiteY27" fmla="*/ 78377 h 217714"/>
              <a:gd name="connsiteX28" fmla="*/ 0 w 879566"/>
              <a:gd name="connsiteY28" fmla="*/ 9579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9566" h="217714">
                <a:moveTo>
                  <a:pt x="879566" y="113212"/>
                </a:moveTo>
                <a:cubicBezTo>
                  <a:pt x="867955" y="95795"/>
                  <a:pt x="862149" y="72571"/>
                  <a:pt x="844732" y="60960"/>
                </a:cubicBezTo>
                <a:cubicBezTo>
                  <a:pt x="781080" y="18526"/>
                  <a:pt x="861115" y="70321"/>
                  <a:pt x="783772" y="26126"/>
                </a:cubicBezTo>
                <a:cubicBezTo>
                  <a:pt x="774685" y="20933"/>
                  <a:pt x="767266" y="12832"/>
                  <a:pt x="757646" y="8709"/>
                </a:cubicBezTo>
                <a:cubicBezTo>
                  <a:pt x="746645" y="3994"/>
                  <a:pt x="734423" y="2903"/>
                  <a:pt x="722812" y="0"/>
                </a:cubicBezTo>
                <a:cubicBezTo>
                  <a:pt x="711201" y="2903"/>
                  <a:pt x="698979" y="3994"/>
                  <a:pt x="687978" y="8709"/>
                </a:cubicBezTo>
                <a:cubicBezTo>
                  <a:pt x="665809" y="18210"/>
                  <a:pt x="654992" y="31139"/>
                  <a:pt x="644435" y="52252"/>
                </a:cubicBezTo>
                <a:cubicBezTo>
                  <a:pt x="640330" y="60462"/>
                  <a:pt x="639831" y="70167"/>
                  <a:pt x="635726" y="78377"/>
                </a:cubicBezTo>
                <a:cubicBezTo>
                  <a:pt x="631045" y="87738"/>
                  <a:pt x="622560" y="94939"/>
                  <a:pt x="618309" y="104503"/>
                </a:cubicBezTo>
                <a:cubicBezTo>
                  <a:pt x="610853" y="121280"/>
                  <a:pt x="606698" y="139337"/>
                  <a:pt x="600892" y="156754"/>
                </a:cubicBezTo>
                <a:cubicBezTo>
                  <a:pt x="595925" y="171656"/>
                  <a:pt x="589235" y="199360"/>
                  <a:pt x="574766" y="209006"/>
                </a:cubicBezTo>
                <a:cubicBezTo>
                  <a:pt x="564807" y="215645"/>
                  <a:pt x="551543" y="214811"/>
                  <a:pt x="539932" y="217714"/>
                </a:cubicBezTo>
                <a:lnTo>
                  <a:pt x="487680" y="200297"/>
                </a:lnTo>
                <a:lnTo>
                  <a:pt x="461555" y="191589"/>
                </a:lnTo>
                <a:lnTo>
                  <a:pt x="426720" y="139337"/>
                </a:lnTo>
                <a:cubicBezTo>
                  <a:pt x="420914" y="130629"/>
                  <a:pt x="416703" y="120613"/>
                  <a:pt x="409303" y="113212"/>
                </a:cubicBezTo>
                <a:cubicBezTo>
                  <a:pt x="403497" y="107406"/>
                  <a:pt x="397015" y="102205"/>
                  <a:pt x="391886" y="95794"/>
                </a:cubicBezTo>
                <a:cubicBezTo>
                  <a:pt x="385348" y="87621"/>
                  <a:pt x="381422" y="77492"/>
                  <a:pt x="374469" y="69669"/>
                </a:cubicBezTo>
                <a:cubicBezTo>
                  <a:pt x="358105" y="51259"/>
                  <a:pt x="322218" y="17417"/>
                  <a:pt x="322218" y="17417"/>
                </a:cubicBezTo>
                <a:cubicBezTo>
                  <a:pt x="298995" y="20320"/>
                  <a:pt x="275128" y="19968"/>
                  <a:pt x="252549" y="26126"/>
                </a:cubicBezTo>
                <a:cubicBezTo>
                  <a:pt x="226471" y="33238"/>
                  <a:pt x="197299" y="78666"/>
                  <a:pt x="191589" y="95794"/>
                </a:cubicBezTo>
                <a:cubicBezTo>
                  <a:pt x="188686" y="104503"/>
                  <a:pt x="187338" y="113895"/>
                  <a:pt x="182880" y="121920"/>
                </a:cubicBezTo>
                <a:cubicBezTo>
                  <a:pt x="172714" y="140219"/>
                  <a:pt x="167905" y="167552"/>
                  <a:pt x="148046" y="174172"/>
                </a:cubicBezTo>
                <a:lnTo>
                  <a:pt x="95795" y="191589"/>
                </a:lnTo>
                <a:cubicBezTo>
                  <a:pt x="84183" y="185783"/>
                  <a:pt x="72892" y="179286"/>
                  <a:pt x="60960" y="174172"/>
                </a:cubicBezTo>
                <a:cubicBezTo>
                  <a:pt x="52523" y="170556"/>
                  <a:pt x="41326" y="171954"/>
                  <a:pt x="34835" y="165463"/>
                </a:cubicBezTo>
                <a:cubicBezTo>
                  <a:pt x="28344" y="158972"/>
                  <a:pt x="29029" y="148046"/>
                  <a:pt x="26126" y="139337"/>
                </a:cubicBezTo>
                <a:cubicBezTo>
                  <a:pt x="23223" y="119017"/>
                  <a:pt x="27979" y="95978"/>
                  <a:pt x="17418" y="78377"/>
                </a:cubicBezTo>
                <a:cubicBezTo>
                  <a:pt x="13194" y="71336"/>
                  <a:pt x="0" y="95794"/>
                  <a:pt x="0" y="9579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3786982" y="999331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5215732" y="2213769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Up Arrow 67"/>
          <p:cNvSpPr/>
          <p:nvPr/>
        </p:nvSpPr>
        <p:spPr>
          <a:xfrm>
            <a:off x="4643438" y="1428750"/>
            <a:ext cx="46037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720" name="TextBox 68"/>
          <p:cNvSpPr txBox="1">
            <a:spLocks noChangeArrowheads="1"/>
          </p:cNvSpPr>
          <p:nvPr/>
        </p:nvSpPr>
        <p:spPr bwMode="auto">
          <a:xfrm>
            <a:off x="1214438" y="207168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M=1</a:t>
            </a:r>
            <a:endParaRPr lang="ru-RU"/>
          </a:p>
        </p:txBody>
      </p:sp>
      <p:sp>
        <p:nvSpPr>
          <p:cNvPr id="72721" name="TextBox 69"/>
          <p:cNvSpPr txBox="1">
            <a:spLocks noChangeArrowheads="1"/>
          </p:cNvSpPr>
          <p:nvPr/>
        </p:nvSpPr>
        <p:spPr bwMode="auto">
          <a:xfrm>
            <a:off x="7143750" y="642938"/>
            <a:ext cx="78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M=1</a:t>
            </a:r>
            <a:endParaRPr lang="ru-RU"/>
          </a:p>
        </p:txBody>
      </p:sp>
      <p:sp>
        <p:nvSpPr>
          <p:cNvPr id="116" name="Donut 115"/>
          <p:cNvSpPr/>
          <p:nvPr/>
        </p:nvSpPr>
        <p:spPr>
          <a:xfrm>
            <a:off x="2000250" y="1857375"/>
            <a:ext cx="71438" cy="714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2856707" y="2213769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Up Arrow 118"/>
          <p:cNvSpPr/>
          <p:nvPr/>
        </p:nvSpPr>
        <p:spPr>
          <a:xfrm flipH="1">
            <a:off x="3071813" y="1428750"/>
            <a:ext cx="46037" cy="2841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Up Arrow 119"/>
          <p:cNvSpPr/>
          <p:nvPr/>
        </p:nvSpPr>
        <p:spPr>
          <a:xfrm>
            <a:off x="6215063" y="1428750"/>
            <a:ext cx="46037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2" name="Straight Arrow Connector 121"/>
          <p:cNvCxnSpPr/>
          <p:nvPr/>
        </p:nvCxnSpPr>
        <p:spPr>
          <a:xfrm rot="5400000">
            <a:off x="6072982" y="999331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3786188" y="4857750"/>
            <a:ext cx="1143000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2428875" y="4857750"/>
            <a:ext cx="857250" cy="35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500313" y="5214938"/>
            <a:ext cx="785812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1571625" y="5072063"/>
            <a:ext cx="879475" cy="217487"/>
          </a:xfrm>
          <a:custGeom>
            <a:avLst/>
            <a:gdLst>
              <a:gd name="connsiteX0" fmla="*/ 879566 w 879566"/>
              <a:gd name="connsiteY0" fmla="*/ 113212 h 217714"/>
              <a:gd name="connsiteX1" fmla="*/ 844732 w 879566"/>
              <a:gd name="connsiteY1" fmla="*/ 60960 h 217714"/>
              <a:gd name="connsiteX2" fmla="*/ 783772 w 879566"/>
              <a:gd name="connsiteY2" fmla="*/ 26126 h 217714"/>
              <a:gd name="connsiteX3" fmla="*/ 757646 w 879566"/>
              <a:gd name="connsiteY3" fmla="*/ 8709 h 217714"/>
              <a:gd name="connsiteX4" fmla="*/ 722812 w 879566"/>
              <a:gd name="connsiteY4" fmla="*/ 0 h 217714"/>
              <a:gd name="connsiteX5" fmla="*/ 687978 w 879566"/>
              <a:gd name="connsiteY5" fmla="*/ 8709 h 217714"/>
              <a:gd name="connsiteX6" fmla="*/ 644435 w 879566"/>
              <a:gd name="connsiteY6" fmla="*/ 52252 h 217714"/>
              <a:gd name="connsiteX7" fmla="*/ 635726 w 879566"/>
              <a:gd name="connsiteY7" fmla="*/ 78377 h 217714"/>
              <a:gd name="connsiteX8" fmla="*/ 618309 w 879566"/>
              <a:gd name="connsiteY8" fmla="*/ 104503 h 217714"/>
              <a:gd name="connsiteX9" fmla="*/ 600892 w 879566"/>
              <a:gd name="connsiteY9" fmla="*/ 156754 h 217714"/>
              <a:gd name="connsiteX10" fmla="*/ 574766 w 879566"/>
              <a:gd name="connsiteY10" fmla="*/ 209006 h 217714"/>
              <a:gd name="connsiteX11" fmla="*/ 539932 w 879566"/>
              <a:gd name="connsiteY11" fmla="*/ 217714 h 217714"/>
              <a:gd name="connsiteX12" fmla="*/ 487680 w 879566"/>
              <a:gd name="connsiteY12" fmla="*/ 200297 h 217714"/>
              <a:gd name="connsiteX13" fmla="*/ 461555 w 879566"/>
              <a:gd name="connsiteY13" fmla="*/ 191589 h 217714"/>
              <a:gd name="connsiteX14" fmla="*/ 426720 w 879566"/>
              <a:gd name="connsiteY14" fmla="*/ 139337 h 217714"/>
              <a:gd name="connsiteX15" fmla="*/ 409303 w 879566"/>
              <a:gd name="connsiteY15" fmla="*/ 113212 h 217714"/>
              <a:gd name="connsiteX16" fmla="*/ 391886 w 879566"/>
              <a:gd name="connsiteY16" fmla="*/ 95794 h 217714"/>
              <a:gd name="connsiteX17" fmla="*/ 374469 w 879566"/>
              <a:gd name="connsiteY17" fmla="*/ 69669 h 217714"/>
              <a:gd name="connsiteX18" fmla="*/ 322218 w 879566"/>
              <a:gd name="connsiteY18" fmla="*/ 17417 h 217714"/>
              <a:gd name="connsiteX19" fmla="*/ 252549 w 879566"/>
              <a:gd name="connsiteY19" fmla="*/ 26126 h 217714"/>
              <a:gd name="connsiteX20" fmla="*/ 191589 w 879566"/>
              <a:gd name="connsiteY20" fmla="*/ 95794 h 217714"/>
              <a:gd name="connsiteX21" fmla="*/ 182880 w 879566"/>
              <a:gd name="connsiteY21" fmla="*/ 121920 h 217714"/>
              <a:gd name="connsiteX22" fmla="*/ 148046 w 879566"/>
              <a:gd name="connsiteY22" fmla="*/ 174172 h 217714"/>
              <a:gd name="connsiteX23" fmla="*/ 95795 w 879566"/>
              <a:gd name="connsiteY23" fmla="*/ 191589 h 217714"/>
              <a:gd name="connsiteX24" fmla="*/ 60960 w 879566"/>
              <a:gd name="connsiteY24" fmla="*/ 174172 h 217714"/>
              <a:gd name="connsiteX25" fmla="*/ 34835 w 879566"/>
              <a:gd name="connsiteY25" fmla="*/ 165463 h 217714"/>
              <a:gd name="connsiteX26" fmla="*/ 26126 w 879566"/>
              <a:gd name="connsiteY26" fmla="*/ 139337 h 217714"/>
              <a:gd name="connsiteX27" fmla="*/ 17418 w 879566"/>
              <a:gd name="connsiteY27" fmla="*/ 78377 h 217714"/>
              <a:gd name="connsiteX28" fmla="*/ 0 w 879566"/>
              <a:gd name="connsiteY28" fmla="*/ 9579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9566" h="217714">
                <a:moveTo>
                  <a:pt x="879566" y="113212"/>
                </a:moveTo>
                <a:cubicBezTo>
                  <a:pt x="867955" y="95795"/>
                  <a:pt x="862149" y="72571"/>
                  <a:pt x="844732" y="60960"/>
                </a:cubicBezTo>
                <a:cubicBezTo>
                  <a:pt x="781080" y="18526"/>
                  <a:pt x="861115" y="70321"/>
                  <a:pt x="783772" y="26126"/>
                </a:cubicBezTo>
                <a:cubicBezTo>
                  <a:pt x="774685" y="20933"/>
                  <a:pt x="767266" y="12832"/>
                  <a:pt x="757646" y="8709"/>
                </a:cubicBezTo>
                <a:cubicBezTo>
                  <a:pt x="746645" y="3994"/>
                  <a:pt x="734423" y="2903"/>
                  <a:pt x="722812" y="0"/>
                </a:cubicBezTo>
                <a:cubicBezTo>
                  <a:pt x="711201" y="2903"/>
                  <a:pt x="698979" y="3994"/>
                  <a:pt x="687978" y="8709"/>
                </a:cubicBezTo>
                <a:cubicBezTo>
                  <a:pt x="665809" y="18210"/>
                  <a:pt x="654992" y="31139"/>
                  <a:pt x="644435" y="52252"/>
                </a:cubicBezTo>
                <a:cubicBezTo>
                  <a:pt x="640330" y="60462"/>
                  <a:pt x="639831" y="70167"/>
                  <a:pt x="635726" y="78377"/>
                </a:cubicBezTo>
                <a:cubicBezTo>
                  <a:pt x="631045" y="87738"/>
                  <a:pt x="622560" y="94939"/>
                  <a:pt x="618309" y="104503"/>
                </a:cubicBezTo>
                <a:cubicBezTo>
                  <a:pt x="610853" y="121280"/>
                  <a:pt x="606698" y="139337"/>
                  <a:pt x="600892" y="156754"/>
                </a:cubicBezTo>
                <a:cubicBezTo>
                  <a:pt x="595925" y="171656"/>
                  <a:pt x="589235" y="199360"/>
                  <a:pt x="574766" y="209006"/>
                </a:cubicBezTo>
                <a:cubicBezTo>
                  <a:pt x="564807" y="215645"/>
                  <a:pt x="551543" y="214811"/>
                  <a:pt x="539932" y="217714"/>
                </a:cubicBezTo>
                <a:lnTo>
                  <a:pt x="487680" y="200297"/>
                </a:lnTo>
                <a:lnTo>
                  <a:pt x="461555" y="191589"/>
                </a:lnTo>
                <a:lnTo>
                  <a:pt x="426720" y="139337"/>
                </a:lnTo>
                <a:cubicBezTo>
                  <a:pt x="420914" y="130629"/>
                  <a:pt x="416703" y="120613"/>
                  <a:pt x="409303" y="113212"/>
                </a:cubicBezTo>
                <a:cubicBezTo>
                  <a:pt x="403497" y="107406"/>
                  <a:pt x="397015" y="102205"/>
                  <a:pt x="391886" y="95794"/>
                </a:cubicBezTo>
                <a:cubicBezTo>
                  <a:pt x="385348" y="87621"/>
                  <a:pt x="381422" y="77492"/>
                  <a:pt x="374469" y="69669"/>
                </a:cubicBezTo>
                <a:cubicBezTo>
                  <a:pt x="358105" y="51259"/>
                  <a:pt x="322218" y="17417"/>
                  <a:pt x="322218" y="17417"/>
                </a:cubicBezTo>
                <a:cubicBezTo>
                  <a:pt x="298995" y="20320"/>
                  <a:pt x="275128" y="19968"/>
                  <a:pt x="252549" y="26126"/>
                </a:cubicBezTo>
                <a:cubicBezTo>
                  <a:pt x="226471" y="33238"/>
                  <a:pt x="197299" y="78666"/>
                  <a:pt x="191589" y="95794"/>
                </a:cubicBezTo>
                <a:cubicBezTo>
                  <a:pt x="188686" y="104503"/>
                  <a:pt x="187338" y="113895"/>
                  <a:pt x="182880" y="121920"/>
                </a:cubicBezTo>
                <a:cubicBezTo>
                  <a:pt x="172714" y="140219"/>
                  <a:pt x="167905" y="167552"/>
                  <a:pt x="148046" y="174172"/>
                </a:cubicBezTo>
                <a:lnTo>
                  <a:pt x="95795" y="191589"/>
                </a:lnTo>
                <a:cubicBezTo>
                  <a:pt x="84183" y="185783"/>
                  <a:pt x="72892" y="179286"/>
                  <a:pt x="60960" y="174172"/>
                </a:cubicBezTo>
                <a:cubicBezTo>
                  <a:pt x="52523" y="170556"/>
                  <a:pt x="41326" y="171954"/>
                  <a:pt x="34835" y="165463"/>
                </a:cubicBezTo>
                <a:cubicBezTo>
                  <a:pt x="28344" y="158972"/>
                  <a:pt x="29029" y="148046"/>
                  <a:pt x="26126" y="139337"/>
                </a:cubicBezTo>
                <a:cubicBezTo>
                  <a:pt x="23223" y="119017"/>
                  <a:pt x="27979" y="95978"/>
                  <a:pt x="17418" y="78377"/>
                </a:cubicBezTo>
                <a:cubicBezTo>
                  <a:pt x="13194" y="71336"/>
                  <a:pt x="0" y="95794"/>
                  <a:pt x="0" y="9579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2286000" y="428625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286375" y="4286250"/>
            <a:ext cx="1071563" cy="571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3286125" y="4857750"/>
            <a:ext cx="3571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286125" y="5500688"/>
            <a:ext cx="385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>
            <a:off x="6858000" y="4286250"/>
            <a:ext cx="714375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 flipV="1">
            <a:off x="6858000" y="4572000"/>
            <a:ext cx="714375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 138"/>
          <p:cNvSpPr/>
          <p:nvPr/>
        </p:nvSpPr>
        <p:spPr>
          <a:xfrm>
            <a:off x="7572375" y="4500563"/>
            <a:ext cx="879475" cy="217487"/>
          </a:xfrm>
          <a:custGeom>
            <a:avLst/>
            <a:gdLst>
              <a:gd name="connsiteX0" fmla="*/ 879566 w 879566"/>
              <a:gd name="connsiteY0" fmla="*/ 113212 h 217714"/>
              <a:gd name="connsiteX1" fmla="*/ 844732 w 879566"/>
              <a:gd name="connsiteY1" fmla="*/ 60960 h 217714"/>
              <a:gd name="connsiteX2" fmla="*/ 783772 w 879566"/>
              <a:gd name="connsiteY2" fmla="*/ 26126 h 217714"/>
              <a:gd name="connsiteX3" fmla="*/ 757646 w 879566"/>
              <a:gd name="connsiteY3" fmla="*/ 8709 h 217714"/>
              <a:gd name="connsiteX4" fmla="*/ 722812 w 879566"/>
              <a:gd name="connsiteY4" fmla="*/ 0 h 217714"/>
              <a:gd name="connsiteX5" fmla="*/ 687978 w 879566"/>
              <a:gd name="connsiteY5" fmla="*/ 8709 h 217714"/>
              <a:gd name="connsiteX6" fmla="*/ 644435 w 879566"/>
              <a:gd name="connsiteY6" fmla="*/ 52252 h 217714"/>
              <a:gd name="connsiteX7" fmla="*/ 635726 w 879566"/>
              <a:gd name="connsiteY7" fmla="*/ 78377 h 217714"/>
              <a:gd name="connsiteX8" fmla="*/ 618309 w 879566"/>
              <a:gd name="connsiteY8" fmla="*/ 104503 h 217714"/>
              <a:gd name="connsiteX9" fmla="*/ 600892 w 879566"/>
              <a:gd name="connsiteY9" fmla="*/ 156754 h 217714"/>
              <a:gd name="connsiteX10" fmla="*/ 574766 w 879566"/>
              <a:gd name="connsiteY10" fmla="*/ 209006 h 217714"/>
              <a:gd name="connsiteX11" fmla="*/ 539932 w 879566"/>
              <a:gd name="connsiteY11" fmla="*/ 217714 h 217714"/>
              <a:gd name="connsiteX12" fmla="*/ 487680 w 879566"/>
              <a:gd name="connsiteY12" fmla="*/ 200297 h 217714"/>
              <a:gd name="connsiteX13" fmla="*/ 461555 w 879566"/>
              <a:gd name="connsiteY13" fmla="*/ 191589 h 217714"/>
              <a:gd name="connsiteX14" fmla="*/ 426720 w 879566"/>
              <a:gd name="connsiteY14" fmla="*/ 139337 h 217714"/>
              <a:gd name="connsiteX15" fmla="*/ 409303 w 879566"/>
              <a:gd name="connsiteY15" fmla="*/ 113212 h 217714"/>
              <a:gd name="connsiteX16" fmla="*/ 391886 w 879566"/>
              <a:gd name="connsiteY16" fmla="*/ 95794 h 217714"/>
              <a:gd name="connsiteX17" fmla="*/ 374469 w 879566"/>
              <a:gd name="connsiteY17" fmla="*/ 69669 h 217714"/>
              <a:gd name="connsiteX18" fmla="*/ 322218 w 879566"/>
              <a:gd name="connsiteY18" fmla="*/ 17417 h 217714"/>
              <a:gd name="connsiteX19" fmla="*/ 252549 w 879566"/>
              <a:gd name="connsiteY19" fmla="*/ 26126 h 217714"/>
              <a:gd name="connsiteX20" fmla="*/ 191589 w 879566"/>
              <a:gd name="connsiteY20" fmla="*/ 95794 h 217714"/>
              <a:gd name="connsiteX21" fmla="*/ 182880 w 879566"/>
              <a:gd name="connsiteY21" fmla="*/ 121920 h 217714"/>
              <a:gd name="connsiteX22" fmla="*/ 148046 w 879566"/>
              <a:gd name="connsiteY22" fmla="*/ 174172 h 217714"/>
              <a:gd name="connsiteX23" fmla="*/ 95795 w 879566"/>
              <a:gd name="connsiteY23" fmla="*/ 191589 h 217714"/>
              <a:gd name="connsiteX24" fmla="*/ 60960 w 879566"/>
              <a:gd name="connsiteY24" fmla="*/ 174172 h 217714"/>
              <a:gd name="connsiteX25" fmla="*/ 34835 w 879566"/>
              <a:gd name="connsiteY25" fmla="*/ 165463 h 217714"/>
              <a:gd name="connsiteX26" fmla="*/ 26126 w 879566"/>
              <a:gd name="connsiteY26" fmla="*/ 139337 h 217714"/>
              <a:gd name="connsiteX27" fmla="*/ 17418 w 879566"/>
              <a:gd name="connsiteY27" fmla="*/ 78377 h 217714"/>
              <a:gd name="connsiteX28" fmla="*/ 0 w 879566"/>
              <a:gd name="connsiteY28" fmla="*/ 9579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9566" h="217714">
                <a:moveTo>
                  <a:pt x="879566" y="113212"/>
                </a:moveTo>
                <a:cubicBezTo>
                  <a:pt x="867955" y="95795"/>
                  <a:pt x="862149" y="72571"/>
                  <a:pt x="844732" y="60960"/>
                </a:cubicBezTo>
                <a:cubicBezTo>
                  <a:pt x="781080" y="18526"/>
                  <a:pt x="861115" y="70321"/>
                  <a:pt x="783772" y="26126"/>
                </a:cubicBezTo>
                <a:cubicBezTo>
                  <a:pt x="774685" y="20933"/>
                  <a:pt x="767266" y="12832"/>
                  <a:pt x="757646" y="8709"/>
                </a:cubicBezTo>
                <a:cubicBezTo>
                  <a:pt x="746645" y="3994"/>
                  <a:pt x="734423" y="2903"/>
                  <a:pt x="722812" y="0"/>
                </a:cubicBezTo>
                <a:cubicBezTo>
                  <a:pt x="711201" y="2903"/>
                  <a:pt x="698979" y="3994"/>
                  <a:pt x="687978" y="8709"/>
                </a:cubicBezTo>
                <a:cubicBezTo>
                  <a:pt x="665809" y="18210"/>
                  <a:pt x="654992" y="31139"/>
                  <a:pt x="644435" y="52252"/>
                </a:cubicBezTo>
                <a:cubicBezTo>
                  <a:pt x="640330" y="60462"/>
                  <a:pt x="639831" y="70167"/>
                  <a:pt x="635726" y="78377"/>
                </a:cubicBezTo>
                <a:cubicBezTo>
                  <a:pt x="631045" y="87738"/>
                  <a:pt x="622560" y="94939"/>
                  <a:pt x="618309" y="104503"/>
                </a:cubicBezTo>
                <a:cubicBezTo>
                  <a:pt x="610853" y="121280"/>
                  <a:pt x="606698" y="139337"/>
                  <a:pt x="600892" y="156754"/>
                </a:cubicBezTo>
                <a:cubicBezTo>
                  <a:pt x="595925" y="171656"/>
                  <a:pt x="589235" y="199360"/>
                  <a:pt x="574766" y="209006"/>
                </a:cubicBezTo>
                <a:cubicBezTo>
                  <a:pt x="564807" y="215645"/>
                  <a:pt x="551543" y="214811"/>
                  <a:pt x="539932" y="217714"/>
                </a:cubicBezTo>
                <a:lnTo>
                  <a:pt x="487680" y="200297"/>
                </a:lnTo>
                <a:lnTo>
                  <a:pt x="461555" y="191589"/>
                </a:lnTo>
                <a:lnTo>
                  <a:pt x="426720" y="139337"/>
                </a:lnTo>
                <a:cubicBezTo>
                  <a:pt x="420914" y="130629"/>
                  <a:pt x="416703" y="120613"/>
                  <a:pt x="409303" y="113212"/>
                </a:cubicBezTo>
                <a:cubicBezTo>
                  <a:pt x="403497" y="107406"/>
                  <a:pt x="397015" y="102205"/>
                  <a:pt x="391886" y="95794"/>
                </a:cubicBezTo>
                <a:cubicBezTo>
                  <a:pt x="385348" y="87621"/>
                  <a:pt x="381422" y="77492"/>
                  <a:pt x="374469" y="69669"/>
                </a:cubicBezTo>
                <a:cubicBezTo>
                  <a:pt x="358105" y="51259"/>
                  <a:pt x="322218" y="17417"/>
                  <a:pt x="322218" y="17417"/>
                </a:cubicBezTo>
                <a:cubicBezTo>
                  <a:pt x="298995" y="20320"/>
                  <a:pt x="275128" y="19968"/>
                  <a:pt x="252549" y="26126"/>
                </a:cubicBezTo>
                <a:cubicBezTo>
                  <a:pt x="226471" y="33238"/>
                  <a:pt x="197299" y="78666"/>
                  <a:pt x="191589" y="95794"/>
                </a:cubicBezTo>
                <a:cubicBezTo>
                  <a:pt x="188686" y="104503"/>
                  <a:pt x="187338" y="113895"/>
                  <a:pt x="182880" y="121920"/>
                </a:cubicBezTo>
                <a:cubicBezTo>
                  <a:pt x="172714" y="140219"/>
                  <a:pt x="167905" y="167552"/>
                  <a:pt x="148046" y="174172"/>
                </a:cubicBezTo>
                <a:lnTo>
                  <a:pt x="95795" y="191589"/>
                </a:lnTo>
                <a:cubicBezTo>
                  <a:pt x="84183" y="185783"/>
                  <a:pt x="72892" y="179286"/>
                  <a:pt x="60960" y="174172"/>
                </a:cubicBezTo>
                <a:cubicBezTo>
                  <a:pt x="52523" y="170556"/>
                  <a:pt x="41326" y="171954"/>
                  <a:pt x="34835" y="165463"/>
                </a:cubicBezTo>
                <a:cubicBezTo>
                  <a:pt x="28344" y="158972"/>
                  <a:pt x="29029" y="148046"/>
                  <a:pt x="26126" y="139337"/>
                </a:cubicBezTo>
                <a:cubicBezTo>
                  <a:pt x="23223" y="119017"/>
                  <a:pt x="27979" y="95978"/>
                  <a:pt x="17418" y="78377"/>
                </a:cubicBezTo>
                <a:cubicBezTo>
                  <a:pt x="13194" y="71336"/>
                  <a:pt x="0" y="95794"/>
                  <a:pt x="0" y="9579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738" name="TextBox 142"/>
          <p:cNvSpPr txBox="1">
            <a:spLocks noChangeArrowheads="1"/>
          </p:cNvSpPr>
          <p:nvPr/>
        </p:nvSpPr>
        <p:spPr bwMode="auto">
          <a:xfrm>
            <a:off x="1571625" y="5357813"/>
            <a:ext cx="88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M=-1</a:t>
            </a:r>
            <a:endParaRPr lang="ru-RU"/>
          </a:p>
        </p:txBody>
      </p:sp>
      <p:sp>
        <p:nvSpPr>
          <p:cNvPr id="72739" name="TextBox 143"/>
          <p:cNvSpPr txBox="1">
            <a:spLocks noChangeArrowheads="1"/>
          </p:cNvSpPr>
          <p:nvPr/>
        </p:nvSpPr>
        <p:spPr bwMode="auto">
          <a:xfrm>
            <a:off x="7572375" y="3929063"/>
            <a:ext cx="88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M=-2</a:t>
            </a:r>
            <a:endParaRPr lang="ru-RU"/>
          </a:p>
        </p:txBody>
      </p:sp>
      <p:sp>
        <p:nvSpPr>
          <p:cNvPr id="145" name="Donut 144"/>
          <p:cNvSpPr/>
          <p:nvPr/>
        </p:nvSpPr>
        <p:spPr>
          <a:xfrm>
            <a:off x="2428875" y="5143500"/>
            <a:ext cx="71438" cy="714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Donut 149"/>
          <p:cNvSpPr/>
          <p:nvPr/>
        </p:nvSpPr>
        <p:spPr>
          <a:xfrm flipH="1">
            <a:off x="7072313" y="1214438"/>
            <a:ext cx="71437" cy="714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1" name="Donut 150"/>
          <p:cNvSpPr/>
          <p:nvPr/>
        </p:nvSpPr>
        <p:spPr>
          <a:xfrm flipH="1" flipV="1">
            <a:off x="7500938" y="4500563"/>
            <a:ext cx="71437" cy="714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rot="5400000">
            <a:off x="4001294" y="4285457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>
            <a:off x="6430169" y="4287044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rot="5400000" flipH="1" flipV="1">
            <a:off x="3285331" y="5501482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5400000" flipH="1" flipV="1">
            <a:off x="5644356" y="5501482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Down Arrow 165"/>
          <p:cNvSpPr/>
          <p:nvPr/>
        </p:nvSpPr>
        <p:spPr>
          <a:xfrm>
            <a:off x="3500438" y="4643438"/>
            <a:ext cx="460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Down Arrow 166"/>
          <p:cNvSpPr/>
          <p:nvPr/>
        </p:nvSpPr>
        <p:spPr>
          <a:xfrm>
            <a:off x="5072063" y="4643438"/>
            <a:ext cx="460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8" name="Down Arrow 167"/>
          <p:cNvSpPr/>
          <p:nvPr/>
        </p:nvSpPr>
        <p:spPr>
          <a:xfrm>
            <a:off x="6643688" y="4643438"/>
            <a:ext cx="46037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750" name="Text Box 47"/>
          <p:cNvSpPr txBox="1">
            <a:spLocks noChangeArrowheads="1"/>
          </p:cNvSpPr>
          <p:nvPr/>
        </p:nvSpPr>
        <p:spPr bwMode="auto">
          <a:xfrm>
            <a:off x="2051050" y="188913"/>
            <a:ext cx="5075238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Спин зависимое рассеяние экситонов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  <a:solidFill>
            <a:srgbClr val="66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Optical processes with the trion  participation </a:t>
            </a:r>
            <a:endParaRPr lang="ru-RU" sz="2800" smtClean="0">
              <a:solidFill>
                <a:schemeClr val="tx1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3733800" y="1384300"/>
          <a:ext cx="5105400" cy="5232400"/>
        </p:xfrm>
        <a:graphic>
          <a:graphicData uri="http://schemas.openxmlformats.org/presentationml/2006/ole">
            <p:oleObj spid="_x0000_s4098" name="Graph" r:id="rId3" imgW="2293920" imgH="2554560" progId="Origin50.Graph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2746375" cy="1016000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Trion formation time in</a:t>
            </a:r>
            <a:r>
              <a:rPr lang="ru-RU" sz="2000"/>
              <a:t> </a:t>
            </a:r>
            <a:r>
              <a:rPr lang="en-US" sz="2000"/>
              <a:t>ZnSe  structures is of the order of    </a:t>
            </a:r>
            <a:r>
              <a:rPr lang="ru-RU" sz="2000"/>
              <a:t>2 </a:t>
            </a:r>
            <a:r>
              <a:rPr lang="en-US" sz="2000"/>
              <a:t>–4 psec</a:t>
            </a:r>
            <a:r>
              <a:rPr lang="ru-RU" sz="2000"/>
              <a:t> </a:t>
            </a:r>
          </a:p>
        </p:txBody>
      </p:sp>
      <p:grpSp>
        <p:nvGrpSpPr>
          <p:cNvPr id="4101" name="Group 6"/>
          <p:cNvGrpSpPr>
            <a:grpSpLocks/>
          </p:cNvGrpSpPr>
          <p:nvPr/>
        </p:nvGrpSpPr>
        <p:grpSpPr bwMode="auto">
          <a:xfrm>
            <a:off x="381000" y="4191000"/>
            <a:ext cx="3182938" cy="1447800"/>
            <a:chOff x="3168" y="7328"/>
            <a:chExt cx="3168" cy="864"/>
          </a:xfrm>
        </p:grpSpPr>
        <p:sp>
          <p:nvSpPr>
            <p:cNvPr id="4102" name="Line 7"/>
            <p:cNvSpPr>
              <a:spLocks noChangeShapeType="1"/>
            </p:cNvSpPr>
            <p:nvPr/>
          </p:nvSpPr>
          <p:spPr bwMode="auto">
            <a:xfrm flipV="1">
              <a:off x="4176" y="7822"/>
              <a:ext cx="86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Line 8"/>
            <p:cNvSpPr>
              <a:spLocks noChangeShapeType="1"/>
            </p:cNvSpPr>
            <p:nvPr/>
          </p:nvSpPr>
          <p:spPr bwMode="auto">
            <a:xfrm>
              <a:off x="3600" y="7451"/>
              <a:ext cx="144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AutoShape 9" descr="25%"/>
            <p:cNvSpPr>
              <a:spLocks noChangeArrowheads="1"/>
            </p:cNvSpPr>
            <p:nvPr/>
          </p:nvSpPr>
          <p:spPr bwMode="auto">
            <a:xfrm>
              <a:off x="5616" y="7575"/>
              <a:ext cx="720" cy="370"/>
            </a:xfrm>
            <a:prstGeom prst="rightArrow">
              <a:avLst>
                <a:gd name="adj1" fmla="val 50000"/>
                <a:gd name="adj2" fmla="val 48649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Text Box 10"/>
            <p:cNvSpPr txBox="1">
              <a:spLocks noChangeArrowheads="1"/>
            </p:cNvSpPr>
            <p:nvPr/>
          </p:nvSpPr>
          <p:spPr bwMode="auto">
            <a:xfrm>
              <a:off x="4032" y="7328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electron</a:t>
              </a:r>
            </a:p>
          </p:txBody>
        </p:sp>
        <p:sp>
          <p:nvSpPr>
            <p:cNvPr id="4106" name="Text Box 11"/>
            <p:cNvSpPr txBox="1">
              <a:spLocks noChangeArrowheads="1"/>
            </p:cNvSpPr>
            <p:nvPr/>
          </p:nvSpPr>
          <p:spPr bwMode="auto">
            <a:xfrm>
              <a:off x="3168" y="7822"/>
              <a:ext cx="86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photon</a:t>
              </a:r>
            </a:p>
          </p:txBody>
        </p:sp>
        <p:sp>
          <p:nvSpPr>
            <p:cNvPr id="4107" name="Text Box 12"/>
            <p:cNvSpPr txBox="1">
              <a:spLocks noChangeArrowheads="1"/>
            </p:cNvSpPr>
            <p:nvPr/>
          </p:nvSpPr>
          <p:spPr bwMode="auto">
            <a:xfrm>
              <a:off x="5616" y="7328"/>
              <a:ext cx="7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trion</a:t>
              </a:r>
            </a:p>
          </p:txBody>
        </p:sp>
        <p:sp>
          <p:nvSpPr>
            <p:cNvPr id="4108" name="Line 13"/>
            <p:cNvSpPr>
              <a:spLocks noChangeShapeType="1"/>
            </p:cNvSpPr>
            <p:nvPr/>
          </p:nvSpPr>
          <p:spPr bwMode="auto">
            <a:xfrm flipH="1">
              <a:off x="3312" y="7822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Text Box 14"/>
            <p:cNvSpPr txBox="1">
              <a:spLocks noChangeArrowheads="1"/>
            </p:cNvSpPr>
            <p:nvPr/>
          </p:nvSpPr>
          <p:spPr bwMode="auto">
            <a:xfrm>
              <a:off x="4032" y="7822"/>
              <a:ext cx="100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/>
                <a:t>exciton</a:t>
              </a:r>
            </a:p>
          </p:txBody>
        </p:sp>
        <p:sp>
          <p:nvSpPr>
            <p:cNvPr id="4110" name="Text Box 15"/>
            <p:cNvSpPr txBox="1">
              <a:spLocks noChangeArrowheads="1"/>
            </p:cNvSpPr>
            <p:nvPr/>
          </p:nvSpPr>
          <p:spPr bwMode="auto">
            <a:xfrm>
              <a:off x="3312" y="7328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200">
                  <a:sym typeface="Symbol" pitchFamily="18" charset="2"/>
                </a:rPr>
                <a:t></a:t>
              </a:r>
              <a:endParaRPr lang="ru-RU" sz="1200"/>
            </a:p>
          </p:txBody>
        </p:sp>
        <p:sp>
          <p:nvSpPr>
            <p:cNvPr id="4111" name="Oval 16" descr="25%"/>
            <p:cNvSpPr>
              <a:spLocks noChangeArrowheads="1"/>
            </p:cNvSpPr>
            <p:nvPr/>
          </p:nvSpPr>
          <p:spPr bwMode="auto">
            <a:xfrm>
              <a:off x="4032" y="7698"/>
              <a:ext cx="288" cy="247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AutoShape 17" descr="25%"/>
            <p:cNvSpPr>
              <a:spLocks noChangeArrowheads="1"/>
            </p:cNvSpPr>
            <p:nvPr/>
          </p:nvSpPr>
          <p:spPr bwMode="auto">
            <a:xfrm>
              <a:off x="5037" y="7575"/>
              <a:ext cx="576" cy="370"/>
            </a:xfrm>
            <a:prstGeom prst="hexagon">
              <a:avLst>
                <a:gd name="adj" fmla="val 38919"/>
                <a:gd name="vf" fmla="val 115470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76580-FF5C-4524-8A7B-9826029779C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/>
          </p:nvPr>
        </p:nvGraphicFramePr>
        <p:xfrm>
          <a:off x="1908175" y="1052513"/>
          <a:ext cx="5465763" cy="5472112"/>
        </p:xfrm>
        <a:graphic>
          <a:graphicData uri="http://schemas.openxmlformats.org/presentationml/2006/ole">
            <p:oleObj spid="_x0000_s5122" name="Graph" r:id="rId3" imgW="2502720" imgH="2507040" progId="Origin50.Graph">
              <p:embed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03350" y="404813"/>
            <a:ext cx="6504922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Trion binding energy as a function of the </a:t>
            </a:r>
            <a:r>
              <a:rPr lang="en-US" dirty="0" err="1" smtClean="0"/>
              <a:t>QWwidth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2B8B4-6524-49B7-B827-16C00913F33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1421</Words>
  <Application>Microsoft Office PowerPoint</Application>
  <PresentationFormat>Экран (4:3)</PresentationFormat>
  <Paragraphs>336</Paragraphs>
  <Slides>79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79</vt:i4>
      </vt:variant>
    </vt:vector>
  </HeadingPairs>
  <TitlesOfParts>
    <vt:vector size="85" baseType="lpstr">
      <vt:lpstr>Оформление по умолчанию</vt:lpstr>
      <vt:lpstr>Graph</vt:lpstr>
      <vt:lpstr>Формула</vt:lpstr>
      <vt:lpstr>Microsoft Equation 3.0</vt:lpstr>
      <vt:lpstr>Origin Graph</vt:lpstr>
      <vt:lpstr>Слайд</vt:lpstr>
      <vt:lpstr>Слайд 1</vt:lpstr>
      <vt:lpstr>EXCITONS IN 2DEG</vt:lpstr>
      <vt:lpstr>Слайд 3</vt:lpstr>
      <vt:lpstr>Charged exciton – electron complex (trion) </vt:lpstr>
      <vt:lpstr>Singlet and Triplet trion states </vt:lpstr>
      <vt:lpstr>Слайд 6</vt:lpstr>
      <vt:lpstr>Modulation doped structures</vt:lpstr>
      <vt:lpstr>Optical processes with the trion  participation </vt:lpstr>
      <vt:lpstr>Слайд 9</vt:lpstr>
      <vt:lpstr>Слайд 10</vt:lpstr>
      <vt:lpstr>Singlet trion in magnetic fields </vt:lpstr>
      <vt:lpstr>Слайд 12</vt:lpstr>
      <vt:lpstr>Singlet and Triplet in high fields</vt:lpstr>
      <vt:lpstr>Слайд 14</vt:lpstr>
      <vt:lpstr>Exciton – electron scattering </vt:lpstr>
      <vt:lpstr>Combined exciton –cyclotron resonance ExCR</vt:lpstr>
      <vt:lpstr>Слайд 17</vt:lpstr>
      <vt:lpstr>Слайд 18</vt:lpstr>
      <vt:lpstr> WHAT IS THE BURSTEIN-MOSS SHIFT?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Combined processes in PL</vt:lpstr>
      <vt:lpstr>Слайд 30</vt:lpstr>
      <vt:lpstr>Слайд 31</vt:lpstr>
      <vt:lpstr>Слайд 32</vt:lpstr>
      <vt:lpstr>Слайд 33</vt:lpstr>
      <vt:lpstr>Слайд 34</vt:lpstr>
      <vt:lpstr>Recombination </vt:lpstr>
      <vt:lpstr>Shake-up</vt:lpstr>
      <vt:lpstr>Linear shift of the trion line in magnetic fields </vt:lpstr>
      <vt:lpstr>Слайд 38</vt:lpstr>
      <vt:lpstr>Conclusions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Conclusions</vt:lpstr>
      <vt:lpstr>Слайд 51</vt:lpstr>
      <vt:lpstr>In the dense 2DEG two-electron processes emerge in the spectra TrCR </vt:lpstr>
      <vt:lpstr>Слайд 53</vt:lpstr>
      <vt:lpstr>Line  of  the  TrCR  is  observable  at  filling  factors  &gt;  1.   The intensity of the TrCR line is proportional to the second power of the 2DEG density  </vt:lpstr>
      <vt:lpstr>Слайд 55</vt:lpstr>
      <vt:lpstr>Экситон исчезает из спектра при относительно малых концентрациях электронов, а трион остается  </vt:lpstr>
      <vt:lpstr>Слайд 57</vt:lpstr>
      <vt:lpstr>Слайд 58</vt:lpstr>
      <vt:lpstr>Слайд 59</vt:lpstr>
      <vt:lpstr>Слайд 60</vt:lpstr>
      <vt:lpstr>Слайд 61</vt:lpstr>
      <vt:lpstr>Слайд 62</vt:lpstr>
      <vt:lpstr> Photoluminescence 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Triplet trion in high magnetic fields </vt:lpstr>
      <vt:lpstr>We can neglect the trion binding energy because </vt:lpstr>
      <vt:lpstr> ТРИОНЫ В КВАНТОВЫХ ЯМАХ</vt:lpstr>
      <vt:lpstr>Слайд 76</vt:lpstr>
      <vt:lpstr>Singlet trion in magnetic fields </vt:lpstr>
      <vt:lpstr>Слайд 78</vt:lpstr>
      <vt:lpstr>Слайд 79</vt:lpstr>
    </vt:vector>
  </TitlesOfParts>
  <Company>ФТИ Иоффе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Гуревич</dc:creator>
  <cp:lastModifiedBy>Kochereshko</cp:lastModifiedBy>
  <cp:revision>384</cp:revision>
  <dcterms:created xsi:type="dcterms:W3CDTF">2005-01-16T11:32:38Z</dcterms:created>
  <dcterms:modified xsi:type="dcterms:W3CDTF">2014-06-26T13:10:35Z</dcterms:modified>
</cp:coreProperties>
</file>